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3"/>
    <p:sldId id="257" r:id="rId4"/>
    <p:sldId id="258" r:id="rId5"/>
    <p:sldId id="259" r:id="rId6"/>
    <p:sldId id="260" r:id="rId7"/>
    <p:sldId id="261" r:id="rId8"/>
    <p:sldId id="263" r:id="rId9"/>
    <p:sldId id="264" r:id="rId10"/>
    <p:sldId id="265" r:id="rId11"/>
    <p:sldId id="266" r:id="rId12"/>
    <p:sldId id="267" r:id="rId13"/>
    <p:sldId id="268"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937"/>
    <a:srgbClr val="17BBD4"/>
    <a:srgbClr val="F2E24B"/>
    <a:srgbClr val="F98333"/>
    <a:srgbClr val="1ADC8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9"/>
    <p:restoredTop sz="95037"/>
  </p:normalViewPr>
  <p:slideViewPr>
    <p:cSldViewPr snapToGrid="0" snapToObjects="1">
      <p:cViewPr varScale="1">
        <p:scale>
          <a:sx n="88" d="100"/>
          <a:sy n="88"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A06E47-86E3-8A4F-AFA7-CF068AD1F8AE}" type="datetimeFigureOut">
              <a:rPr lang="el-GR" smtClean="0"/>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DFBAF-5B62-314F-B5F4-3537A7AA1677}" type="slidenum">
              <a:rPr lang="el-GR" smtClean="0"/>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7F5DFBAF-5B62-314F-B5F4-3537A7AA1677}" type="slidenum">
              <a:rPr lang="el-GR" smtClean="0"/>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hasCustomPrompt="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fld>
            <a:endParaRPr lang="en-US" dirty="0"/>
          </a:p>
        </p:txBody>
      </p:sp>
      <p:sp>
        <p:nvSpPr>
          <p:cNvPr id="5" name="Footer Placeholder 4"/>
          <p:cNvSpPr>
            <a:spLocks noGrp="1"/>
          </p:cNvSpPr>
          <p:nvPr>
            <p:ph type="ftr" sz="quarter" idx="11"/>
          </p:nvPr>
        </p:nvSpPr>
        <p:spPr/>
        <p:txBody>
          <a:bodyPr/>
          <a:lstStyle/>
          <a:p>
            <a:r>
              <a:rPr lang="en-US" dirty="0"/>
              <a:t>
              </a:t>
            </a:r>
            <a:endParaRPr lang="en-US" dirty="0"/>
          </a:p>
        </p:txBody>
      </p:sp>
      <p:sp>
        <p:nvSpPr>
          <p:cNvPr id="6" name="Slide Number Placeholder 5"/>
          <p:cNvSpPr>
            <a:spLocks noGrp="1"/>
          </p:cNvSpPr>
          <p:nvPr>
            <p:ph type="sldNum" sz="quarter" idx="12"/>
          </p:nvPr>
        </p:nvSpPr>
        <p:spPr/>
        <p:txBody>
          <a:bodyPr rIns="45720"/>
          <a:lstStyle/>
          <a:p>
            <a:fld id="{6D22F896-40B5-4ADD-8801-0D06FADFA095}" type="slidenum">
              <a:rPr lang="en-US" dirty="0"/>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hasCustomPrompt="1"/>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fld>
            <a:endParaRPr lang="en-US" dirty="0"/>
          </a:p>
        </p:txBody>
      </p:sp>
      <p:sp>
        <p:nvSpPr>
          <p:cNvPr id="5" name="Footer Placeholder 4"/>
          <p:cNvSpPr>
            <a:spLocks noGrp="1"/>
          </p:cNvSpPr>
          <p:nvPr>
            <p:ph type="ftr" sz="quarter" idx="11"/>
          </p:nvPr>
        </p:nvSpPr>
        <p:spPr/>
        <p:txBody>
          <a:bodyPr/>
          <a:lstStyle/>
          <a:p>
            <a:r>
              <a:rPr lang="en-US" dirty="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hasCustomPrompt="1"/>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a:xfrm>
            <a:off x="2608751" y="970410"/>
            <a:ext cx="6466903" cy="5079534"/>
          </a:xfrm>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fld>
            <a:endParaRPr lang="en-US" dirty="0"/>
          </a:p>
        </p:txBody>
      </p:sp>
      <p:sp>
        <p:nvSpPr>
          <p:cNvPr id="5" name="Footer Placeholder 4"/>
          <p:cNvSpPr>
            <a:spLocks noGrp="1"/>
          </p:cNvSpPr>
          <p:nvPr>
            <p:ph type="ftr" sz="quarter" idx="11"/>
          </p:nvPr>
        </p:nvSpPr>
        <p:spPr/>
        <p:txBody>
          <a:bodyPr/>
          <a:lstStyle/>
          <a:p>
            <a:r>
              <a:rPr lang="en-US" dirty="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p:txBody>
          <a:bodyPr anchor="ct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fld>
            <a:endParaRPr lang="en-US" dirty="0"/>
          </a:p>
        </p:txBody>
      </p:sp>
      <p:sp>
        <p:nvSpPr>
          <p:cNvPr id="5" name="Footer Placeholder 4"/>
          <p:cNvSpPr>
            <a:spLocks noGrp="1"/>
          </p:cNvSpPr>
          <p:nvPr>
            <p:ph type="ftr" sz="quarter" idx="11"/>
          </p:nvPr>
        </p:nvSpPr>
        <p:spPr/>
        <p:txBody>
          <a:bodyPr/>
          <a:lstStyle/>
          <a:p>
            <a:r>
              <a:rPr lang="en-US" dirty="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hasCustomPrompt="1"/>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endParaRPr lang="el-GR"/>
          </a:p>
        </p:txBody>
      </p:sp>
      <p:sp>
        <p:nvSpPr>
          <p:cNvPr id="4" name="Date Placeholder 3"/>
          <p:cNvSpPr>
            <a:spLocks noGrp="1"/>
          </p:cNvSpPr>
          <p:nvPr>
            <p:ph type="dt" sz="half" idx="10"/>
          </p:nvPr>
        </p:nvSpPr>
        <p:spPr/>
        <p:txBody>
          <a:bodyPr/>
          <a:lstStyle/>
          <a:p>
            <a:fld id="{3E5059C3-6A89-4494-99FF-5A4D6FFD50EB}" type="datetimeFigureOut">
              <a:rPr lang="en-US" dirty="0"/>
            </a:fld>
            <a:endParaRPr lang="en-US" dirty="0"/>
          </a:p>
        </p:txBody>
      </p:sp>
      <p:sp>
        <p:nvSpPr>
          <p:cNvPr id="5" name="Footer Placeholder 4"/>
          <p:cNvSpPr>
            <a:spLocks noGrp="1"/>
          </p:cNvSpPr>
          <p:nvPr>
            <p:ph type="ftr" sz="quarter" idx="11"/>
          </p:nvPr>
        </p:nvSpPr>
        <p:spPr/>
        <p:txBody>
          <a:bodyPr/>
          <a:lstStyle/>
          <a:p>
            <a:r>
              <a:rPr lang="en-US" dirty="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2605374" y="2052116"/>
            <a:ext cx="3891960" cy="3997828"/>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Content Placeholder 3"/>
          <p:cNvSpPr>
            <a:spLocks noGrp="1"/>
          </p:cNvSpPr>
          <p:nvPr>
            <p:ph sz="half" idx="2" hasCustomPrompt="1"/>
          </p:nvPr>
        </p:nvSpPr>
        <p:spPr>
          <a:xfrm>
            <a:off x="6666636" y="2052114"/>
            <a:ext cx="3894222" cy="3997829"/>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fld>
            <a:endParaRPr lang="en-US" dirty="0"/>
          </a:p>
        </p:txBody>
      </p:sp>
      <p:sp>
        <p:nvSpPr>
          <p:cNvPr id="6" name="Footer Placeholder 5"/>
          <p:cNvSpPr>
            <a:spLocks noGrp="1"/>
          </p:cNvSpPr>
          <p:nvPr>
            <p:ph type="ftr" sz="quarter" idx="11"/>
          </p:nvPr>
        </p:nvSpPr>
        <p:spPr/>
        <p:txBody>
          <a:bodyPr/>
          <a:lstStyle/>
          <a:p>
            <a:r>
              <a:rPr lang="en-US" dirty="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hasCustomPrompt="1"/>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4" name="Content Placeholder 3"/>
          <p:cNvSpPr>
            <a:spLocks noGrp="1"/>
          </p:cNvSpPr>
          <p:nvPr>
            <p:ph sz="half" idx="2" hasCustomPrompt="1"/>
          </p:nvPr>
        </p:nvSpPr>
        <p:spPr>
          <a:xfrm>
            <a:off x="2609285" y="2851331"/>
            <a:ext cx="3893623" cy="3071434"/>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Text Placeholder 4"/>
          <p:cNvSpPr>
            <a:spLocks noGrp="1"/>
          </p:cNvSpPr>
          <p:nvPr>
            <p:ph type="body" sz="quarter" idx="3" hasCustomPrompt="1"/>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6" name="Content Placeholder 5"/>
          <p:cNvSpPr>
            <a:spLocks noGrp="1"/>
          </p:cNvSpPr>
          <p:nvPr>
            <p:ph sz="quarter" idx="4" hasCustomPrompt="1"/>
          </p:nvPr>
        </p:nvSpPr>
        <p:spPr>
          <a:xfrm>
            <a:off x="6666635" y="2851331"/>
            <a:ext cx="3899798" cy="3071434"/>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fld>
            <a:endParaRPr lang="en-US" dirty="0"/>
          </a:p>
        </p:txBody>
      </p:sp>
      <p:sp>
        <p:nvSpPr>
          <p:cNvPr id="8" name="Footer Placeholder 7"/>
          <p:cNvSpPr>
            <a:spLocks noGrp="1"/>
          </p:cNvSpPr>
          <p:nvPr>
            <p:ph type="ftr" sz="quarter" idx="11"/>
          </p:nvPr>
        </p:nvSpPr>
        <p:spPr/>
        <p:txBody>
          <a:bodyPr/>
          <a:lstStyle/>
          <a:p>
            <a:r>
              <a:rPr lang="en-US" dirty="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fld>
            <a:endParaRPr lang="en-US" dirty="0"/>
          </a:p>
        </p:txBody>
      </p:sp>
      <p:sp>
        <p:nvSpPr>
          <p:cNvPr id="4" name="Footer Placeholder 3"/>
          <p:cNvSpPr>
            <a:spLocks noGrp="1"/>
          </p:cNvSpPr>
          <p:nvPr>
            <p:ph type="ftr" sz="quarter" idx="11"/>
          </p:nvPr>
        </p:nvSpPr>
        <p:spPr/>
        <p:txBody>
          <a:bodyPr/>
          <a:lstStyle/>
          <a:p>
            <a:r>
              <a:rPr lang="en-US" dirty="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fld>
            <a:endParaRPr lang="en-US" dirty="0"/>
          </a:p>
        </p:txBody>
      </p:sp>
      <p:sp>
        <p:nvSpPr>
          <p:cNvPr id="3" name="Footer Placeholder 2"/>
          <p:cNvSpPr>
            <a:spLocks noGrp="1"/>
          </p:cNvSpPr>
          <p:nvPr>
            <p:ph type="ftr" sz="quarter" idx="11"/>
          </p:nvPr>
        </p:nvSpPr>
        <p:spPr/>
        <p:txBody>
          <a:bodyPr/>
          <a:lstStyle/>
          <a:p>
            <a:r>
              <a:rPr lang="en-US" dirty="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hasCustomPrompt="1"/>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a:xfrm>
            <a:off x="5120154" y="805818"/>
            <a:ext cx="5446278" cy="5244126"/>
          </a:xfrm>
        </p:spPr>
        <p:txBody>
          <a:bodyPr anchor="ct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Text Placeholder 3"/>
          <p:cNvSpPr>
            <a:spLocks noGrp="1"/>
          </p:cNvSpPr>
          <p:nvPr>
            <p:ph type="body" sz="half" idx="2" hasCustomPrompt="1"/>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37D525BB-DA17-4BA0-B3C8-3AC3ABC827E6}" type="datetimeFigureOut">
              <a:rPr lang="en-US" dirty="0"/>
            </a:fld>
            <a:endParaRPr lang="en-US" dirty="0"/>
          </a:p>
        </p:txBody>
      </p:sp>
      <p:sp>
        <p:nvSpPr>
          <p:cNvPr id="6" name="Footer Placeholder 5"/>
          <p:cNvSpPr>
            <a:spLocks noGrp="1"/>
          </p:cNvSpPr>
          <p:nvPr>
            <p:ph type="ftr" sz="quarter" idx="11"/>
          </p:nvPr>
        </p:nvSpPr>
        <p:spPr/>
        <p:txBody>
          <a:bodyPr/>
          <a:lstStyle/>
          <a:p>
            <a:r>
              <a:rPr lang="en-US" dirty="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hasCustomPrompt="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hasCustomPrompt="1"/>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B16C4C9A-3960-41CF-A4E9-2A8FB932454B}" type="datetimeFigureOut">
              <a:rPr lang="en-US" dirty="0"/>
            </a:fld>
            <a:endParaRPr lang="en-US" dirty="0"/>
          </a:p>
        </p:txBody>
      </p:sp>
      <p:sp>
        <p:nvSpPr>
          <p:cNvPr id="6" name="Footer Placeholder 5"/>
          <p:cNvSpPr>
            <a:spLocks noGrp="1"/>
          </p:cNvSpPr>
          <p:nvPr>
            <p:ph type="ftr" sz="quarter" idx="11"/>
          </p:nvPr>
        </p:nvSpPr>
        <p:spPr/>
        <p:txBody>
          <a:bodyPr/>
          <a:lstStyle/>
          <a:p>
            <a:r>
              <a:rPr lang="en-US" dirty="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805" indent="-344805"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655"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9205" indent="-34480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10055"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605" indent="-34480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870"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050"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775" indent="-338455"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9.xml"/><Relationship Id="rId5" Type="http://schemas.openxmlformats.org/officeDocument/2006/relationships/hyperlink" Target="https://exoplanets.nasa.gov/discovery/exoplanet-catalog/?" TargetMode="External"/><Relationship Id="rId4" Type="http://schemas.openxmlformats.org/officeDocument/2006/relationships/image" Target="../media/image15.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microobservatory.org/" TargetMode="External"/><Relationship Id="rId1" Type="http://schemas.openxmlformats.org/officeDocument/2006/relationships/hyperlink" Target="https://waps.cfa.harvard.edu/microobservatory/diy/index.php" TargetMode="Externa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9.xml"/><Relationship Id="rId5" Type="http://schemas.openxmlformats.org/officeDocument/2006/relationships/hyperlink" Target="https://waps.cfa.harvard.edu/microobservatory/diy/exoplanets.php" TargetMode="External"/><Relationship Id="rId4" Type="http://schemas.openxmlformats.org/officeDocument/2006/relationships/image" Target="../media/image5.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9.xml"/><Relationship Id="rId5" Type="http://schemas.openxmlformats.org/officeDocument/2006/relationships/hyperlink" Target="https://waps.cfa.harvard.edu/microobservatory/diy/exoplanets.php" TargetMode="External"/><Relationship Id="rId4" Type="http://schemas.openxmlformats.org/officeDocument/2006/relationships/image" Target="../media/image6.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9.xml"/><Relationship Id="rId4" Type="http://schemas.openxmlformats.org/officeDocument/2006/relationships/image" Target="../media/image7.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9.xml"/><Relationship Id="rId5" Type="http://schemas.openxmlformats.org/officeDocument/2006/relationships/image" Target="../media/image11.png"/><Relationship Id="rId4" Type="http://schemas.openxmlformats.org/officeDocument/2006/relationships/image" Target="../media/image10.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85849" y="3428999"/>
            <a:ext cx="7044025" cy="685802"/>
          </a:xfrm>
        </p:spPr>
        <p:txBody>
          <a:bodyPr>
            <a:normAutofit/>
          </a:bodyPr>
          <a:lstStyle/>
          <a:p>
            <a:pPr algn="ctr"/>
            <a:r>
              <a:rPr lang="el-GR" sz="2800" dirty="0">
                <a:solidFill>
                  <a:srgbClr val="1ADC8B"/>
                </a:solidFill>
              </a:rPr>
              <a:t>ΚΟΥΤΡΑ ΕΥΑΓΓΕΛΙΑ-ΦΥΣΙΚΟΣ</a:t>
            </a:r>
            <a:endParaRPr lang="el-GR" sz="2800" dirty="0">
              <a:solidFill>
                <a:srgbClr val="1ADC8B"/>
              </a:solidFill>
            </a:endParaRPr>
          </a:p>
        </p:txBody>
      </p:sp>
      <p:sp>
        <p:nvSpPr>
          <p:cNvPr id="3" name="Υπότιτλος 2"/>
          <p:cNvSpPr>
            <a:spLocks noGrp="1"/>
          </p:cNvSpPr>
          <p:nvPr>
            <p:ph type="subTitle" idx="1"/>
          </p:nvPr>
        </p:nvSpPr>
        <p:spPr>
          <a:xfrm>
            <a:off x="1085849" y="2268786"/>
            <a:ext cx="7743825" cy="1160213"/>
          </a:xfrm>
        </p:spPr>
        <p:txBody>
          <a:bodyPr>
            <a:noAutofit/>
          </a:bodyPr>
          <a:lstStyle/>
          <a:p>
            <a:pPr algn="ctr"/>
            <a:r>
              <a:rPr lang="el-GR" sz="2000" b="1" dirty="0">
                <a:solidFill>
                  <a:srgbClr val="FFFF00"/>
                </a:solidFill>
                <a:latin typeface="Times New Roman" panose="02020603050405020304" pitchFamily="18" charset="0"/>
                <a:cs typeface="Times New Roman" panose="02020603050405020304" pitchFamily="18" charset="0"/>
              </a:rPr>
              <a:t>ΠΡΟΒΛΕΨΗ ΤΗΣ ΑΚΤΙΝΑΣ ΕΝΟΣ ΕΞΩΠΛΑΝΗΤΗ ΚΑΙ ΤΗΣ ΤΡΟΧΙΑΚΗΣ ΑΚΤΙΝΑΣ ΓΥΡΩ ΑΠΟ ΤΟ ΑΣΤΡΟ ΤΟΥ </a:t>
            </a:r>
            <a:endParaRPr lang="el-GR" sz="2000" b="1" dirty="0">
              <a:solidFill>
                <a:srgbClr val="FFFF00"/>
              </a:solidFill>
              <a:latin typeface="Times New Roman" panose="02020603050405020304" pitchFamily="18" charset="0"/>
              <a:cs typeface="Times New Roman" panose="02020603050405020304" pitchFamily="18" charset="0"/>
            </a:endParaRPr>
          </a:p>
        </p:txBody>
      </p:sp>
      <p:pic>
        <p:nvPicPr>
          <p:cNvPr id="5" name="Εικόνα 4" descr="Εικόνα που περιέχει κείμενο, σκούρος, φως, νυχτερινός ουρανός&#10;&#10;Περιγραφή που δημιουργήθηκε αυτόματα"/>
          <p:cNvPicPr>
            <a:picLocks noChangeAspect="1"/>
          </p:cNvPicPr>
          <p:nvPr/>
        </p:nvPicPr>
        <p:blipFill>
          <a:blip r:embed="rId1"/>
          <a:stretch>
            <a:fillRect/>
          </a:stretch>
        </p:blipFill>
        <p:spPr>
          <a:xfrm>
            <a:off x="3416300" y="4279919"/>
            <a:ext cx="2679700" cy="177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59366" y="312235"/>
            <a:ext cx="10181063" cy="646770"/>
          </a:xfrm>
        </p:spPr>
        <p:txBody>
          <a:bodyPr>
            <a:normAutofit fontScale="90000"/>
          </a:bodyPr>
          <a:lstStyle/>
          <a:p>
            <a:pPr algn="ctr"/>
            <a:r>
              <a:rPr lang="el-GR" b="1" dirty="0">
                <a:solidFill>
                  <a:srgbClr val="F2E24B"/>
                </a:solidFill>
              </a:rPr>
              <a:t>Πόσο κοντά ή μακριά είναι ο </a:t>
            </a:r>
            <a:r>
              <a:rPr lang="el-GR" b="1" dirty="0" err="1">
                <a:solidFill>
                  <a:srgbClr val="F2E24B"/>
                </a:solidFill>
              </a:rPr>
              <a:t>εξωπλανήτης</a:t>
            </a:r>
            <a:r>
              <a:rPr lang="el-GR" b="1" dirty="0">
                <a:solidFill>
                  <a:srgbClr val="F2E24B"/>
                </a:solidFill>
              </a:rPr>
              <a:t> μας από το αστέρι του;</a:t>
            </a:r>
            <a:r>
              <a:rPr lang="el-GR" dirty="0">
                <a:solidFill>
                  <a:srgbClr val="F2E24B"/>
                </a:solidFill>
              </a:rPr>
              <a:t> </a:t>
            </a:r>
            <a:br>
              <a:rPr lang="el-GR" dirty="0">
                <a:solidFill>
                  <a:srgbClr val="F2E24B"/>
                </a:solidFill>
              </a:rPr>
            </a:br>
            <a:endParaRPr lang="el-GR" dirty="0">
              <a:solidFill>
                <a:srgbClr val="F2E24B"/>
              </a:solidFill>
            </a:endParaRPr>
          </a:p>
        </p:txBody>
      </p:sp>
      <mc:AlternateContent xmlns:mc="http://schemas.openxmlformats.org/markup-compatibility/2006">
        <mc:Choice xmlns:a14="http://schemas.microsoft.com/office/drawing/2010/main" Requires="a14">
          <p:sp>
            <p:nvSpPr>
              <p:cNvPr id="3" name="Θέση περιεχομένου 2"/>
              <p:cNvSpPr>
                <a:spLocks noGrp="1"/>
              </p:cNvSpPr>
              <p:nvPr>
                <p:ph idx="1"/>
              </p:nvPr>
            </p:nvSpPr>
            <p:spPr>
              <a:xfrm>
                <a:off x="1059366" y="1661532"/>
                <a:ext cx="10181063" cy="5062654"/>
              </a:xfrm>
            </p:spPr>
            <p:txBody>
              <a:bodyPr>
                <a:normAutofit fontScale="92500" lnSpcReduction="10000"/>
              </a:bodyPr>
              <a:lstStyle/>
              <a:p>
                <a:pPr algn="just"/>
                <a:r>
                  <a:rPr lang="el-GR" b="1" dirty="0"/>
                  <a:t>Αρκεί να βρούμε την ακτίνα περιστροφής γύρω από το αστέρι του. Ποια όμως είναι η δύναμη που το κρατάει δέσμιο σε αυτή την ακτίνα περιστροφής  και το αναγκάζει να εκτελεί κυκλική τροχιά γύρω από το άστρο του; Από το δεύτερο νόμο του Νεύτωνα ξέρουμε ότι η δύναμη  </a:t>
                </a:r>
                <a:r>
                  <a:rPr lang="en-US" b="1" dirty="0"/>
                  <a:t>F </a:t>
                </a:r>
                <a:r>
                  <a:rPr lang="el-GR" b="1" dirty="0"/>
                  <a:t>που ασκείται στον πλανήτη έχει μέτρο </a:t>
                </a:r>
                <a:r>
                  <a:rPr lang="en-US" b="1" dirty="0"/>
                  <a:t>F</a:t>
                </a:r>
                <a:r>
                  <a:rPr lang="el-GR" b="1" dirty="0"/>
                  <a:t>=</a:t>
                </a:r>
                <a:r>
                  <a:rPr lang="en-US" b="1" dirty="0"/>
                  <a:t>m </a:t>
                </a:r>
                <a14:m>
                  <m:oMath xmlns:m="http://schemas.openxmlformats.org/officeDocument/2006/math">
                    <m:f>
                      <m:fPr>
                        <m:ctrlPr>
                          <a:rPr lang="el-GR" b="1" i="1">
                            <a:latin typeface="Cambria Math" panose="02040503050406030204" pitchFamily="18" charset="0"/>
                          </a:rPr>
                        </m:ctrlPr>
                      </m:fPr>
                      <m:num>
                        <m:sSup>
                          <m:sSupPr>
                            <m:ctrlPr>
                              <a:rPr lang="el-GR" b="1" i="1">
                                <a:latin typeface="Cambria Math" panose="02040503050406030204" pitchFamily="18" charset="0"/>
                              </a:rPr>
                            </m:ctrlPr>
                          </m:sSupPr>
                          <m:e>
                            <m:r>
                              <a:rPr lang="el-GR" b="1" i="1">
                                <a:latin typeface="Cambria Math" panose="02040503050406030204" pitchFamily="18" charset="0"/>
                              </a:rPr>
                              <m:t>𝝊</m:t>
                            </m:r>
                          </m:e>
                          <m:sup>
                            <m:r>
                              <a:rPr lang="el-GR" b="1" i="1">
                                <a:latin typeface="Cambria Math" panose="02040503050406030204" pitchFamily="18" charset="0"/>
                              </a:rPr>
                              <m:t>𝟐</m:t>
                            </m:r>
                          </m:sup>
                        </m:sSup>
                      </m:num>
                      <m:den>
                        <m:r>
                          <a:rPr lang="en-US" b="1" i="1">
                            <a:latin typeface="Cambria Math" panose="02040503050406030204" pitchFamily="18" charset="0"/>
                          </a:rPr>
                          <m:t>𝑹</m:t>
                        </m:r>
                      </m:den>
                    </m:f>
                  </m:oMath>
                </a14:m>
                <a:endParaRPr lang="el-GR" b="1" dirty="0"/>
              </a:p>
              <a:p>
                <a:pPr algn="just"/>
                <a:r>
                  <a:rPr lang="el-GR" b="1" dirty="0"/>
                  <a:t>Η δύναμη που κρατά τον πλανήτη σε κυκλική τροχιά είναι η δύναμη της βαρύτητας και όπως μας είχε πει ο Νεύτωνας το μέτρο της είναι </a:t>
                </a:r>
                <a:r>
                  <a:rPr lang="en-US" b="1" dirty="0"/>
                  <a:t>F</a:t>
                </a:r>
                <a:r>
                  <a:rPr lang="el-GR" b="1" dirty="0"/>
                  <a:t>=</a:t>
                </a:r>
                <a:r>
                  <a:rPr lang="en-US" b="1" dirty="0"/>
                  <a:t>G </a:t>
                </a:r>
                <a14:m>
                  <m:oMath xmlns:m="http://schemas.openxmlformats.org/officeDocument/2006/math">
                    <m:f>
                      <m:fPr>
                        <m:ctrlPr>
                          <a:rPr lang="el-GR" b="1" i="1">
                            <a:latin typeface="Cambria Math" panose="02040503050406030204" pitchFamily="18" charset="0"/>
                          </a:rPr>
                        </m:ctrlPr>
                      </m:fPr>
                      <m:num>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𝒔</m:t>
                            </m:r>
                          </m:sub>
                        </m:sSub>
                        <m:r>
                          <a:rPr lang="en-US" b="1" i="1">
                            <a:latin typeface="Cambria Math" panose="02040503050406030204" pitchFamily="18" charset="0"/>
                          </a:rPr>
                          <m:t> </m:t>
                        </m:r>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𝒑</m:t>
                            </m:r>
                          </m:sub>
                        </m:sSub>
                      </m:num>
                      <m:den>
                        <m:sSup>
                          <m:sSupPr>
                            <m:ctrlPr>
                              <a:rPr lang="el-GR" b="1" i="1">
                                <a:latin typeface="Cambria Math" panose="02040503050406030204" pitchFamily="18" charset="0"/>
                              </a:rPr>
                            </m:ctrlPr>
                          </m:sSupPr>
                          <m:e>
                            <m:r>
                              <a:rPr lang="en-US" b="1" i="1">
                                <a:latin typeface="Cambria Math" panose="02040503050406030204" pitchFamily="18" charset="0"/>
                              </a:rPr>
                              <m:t>𝑹</m:t>
                            </m:r>
                          </m:e>
                          <m:sup>
                            <m:r>
                              <a:rPr lang="el-GR" b="1" i="1">
                                <a:latin typeface="Cambria Math" panose="02040503050406030204" pitchFamily="18" charset="0"/>
                              </a:rPr>
                              <m:t>𝟐</m:t>
                            </m:r>
                          </m:sup>
                        </m:sSup>
                      </m:den>
                    </m:f>
                  </m:oMath>
                </a14:m>
                <a:endParaRPr lang="el-GR" b="1" dirty="0"/>
              </a:p>
              <a:p>
                <a:pPr algn="just"/>
                <a:r>
                  <a:rPr lang="el-GR" b="1" dirty="0"/>
                  <a:t>Η απόσταση όμως που διανύει ο πλανήτης σε χρόνο μιας περιόδου Τ είναι ίση με το μήκος του κύκλου </a:t>
                </a:r>
                <a14:m>
                  <m:oMath xmlns:m="http://schemas.openxmlformats.org/officeDocument/2006/math">
                    <m:r>
                      <a:rPr lang="el-GR" b="1" i="1">
                        <a:latin typeface="Cambria Math" panose="02040503050406030204" pitchFamily="18" charset="0"/>
                      </a:rPr>
                      <m:t>𝟐</m:t>
                    </m:r>
                    <m:r>
                      <a:rPr lang="el-GR" b="1" i="1">
                        <a:latin typeface="Cambria Math" panose="02040503050406030204" pitchFamily="18" charset="0"/>
                      </a:rPr>
                      <m:t>𝝅</m:t>
                    </m:r>
                    <m:r>
                      <a:rPr lang="en-US" b="1" i="1">
                        <a:latin typeface="Cambria Math" panose="02040503050406030204" pitchFamily="18" charset="0"/>
                      </a:rPr>
                      <m:t>𝑹</m:t>
                    </m:r>
                  </m:oMath>
                </a14:m>
                <a:r>
                  <a:rPr lang="el-GR" b="1" dirty="0"/>
                  <a:t>, συνεπώς το μέτρο της γραμμικής ταχύτητας είναι </a:t>
                </a:r>
                <a:endParaRPr lang="el-GR" b="1" dirty="0"/>
              </a:p>
              <a:p>
                <a:pPr algn="just"/>
                <a14:m>
                  <m:oMath xmlns:m="http://schemas.openxmlformats.org/officeDocument/2006/math">
                    <m:r>
                      <a:rPr lang="en-US" b="1" i="1">
                        <a:latin typeface="Cambria Math" panose="02040503050406030204" pitchFamily="18" charset="0"/>
                      </a:rPr>
                      <m:t>𝝊</m:t>
                    </m:r>
                    <m:r>
                      <a:rPr lang="el-GR" b="1" i="1">
                        <a:latin typeface="Cambria Math" panose="02040503050406030204" pitchFamily="18" charset="0"/>
                      </a:rPr>
                      <m:t>=</m:t>
                    </m:r>
                    <m:f>
                      <m:fPr>
                        <m:ctrlPr>
                          <a:rPr lang="el-GR" b="1" i="1">
                            <a:latin typeface="Cambria Math" panose="02040503050406030204" pitchFamily="18" charset="0"/>
                          </a:rPr>
                        </m:ctrlPr>
                      </m:fPr>
                      <m:num>
                        <m:r>
                          <a:rPr lang="en-US" b="1" i="1">
                            <a:latin typeface="Cambria Math" panose="02040503050406030204" pitchFamily="18" charset="0"/>
                          </a:rPr>
                          <m:t>𝒔</m:t>
                        </m:r>
                      </m:num>
                      <m:den>
                        <m:r>
                          <a:rPr lang="en-US" b="1" i="1">
                            <a:latin typeface="Cambria Math" panose="02040503050406030204" pitchFamily="18" charset="0"/>
                          </a:rPr>
                          <m:t>𝒕</m:t>
                        </m:r>
                      </m:den>
                    </m:f>
                  </m:oMath>
                </a14:m>
                <a:r>
                  <a:rPr lang="el-GR" b="1" dirty="0"/>
                  <a:t> = </a:t>
                </a:r>
                <a14:m>
                  <m:oMath xmlns:m="http://schemas.openxmlformats.org/officeDocument/2006/math">
                    <m:f>
                      <m:fPr>
                        <m:ctrlPr>
                          <a:rPr lang="el-GR" b="1" i="1">
                            <a:latin typeface="Cambria Math" panose="02040503050406030204" pitchFamily="18" charset="0"/>
                          </a:rPr>
                        </m:ctrlPr>
                      </m:fPr>
                      <m:num>
                        <m:r>
                          <a:rPr lang="el-GR" b="1" i="1">
                            <a:latin typeface="Cambria Math" panose="02040503050406030204" pitchFamily="18" charset="0"/>
                          </a:rPr>
                          <m:t>𝟐</m:t>
                        </m:r>
                        <m:r>
                          <a:rPr lang="el-GR" b="1" i="1">
                            <a:latin typeface="Cambria Math" panose="02040503050406030204" pitchFamily="18" charset="0"/>
                          </a:rPr>
                          <m:t>𝝅</m:t>
                        </m:r>
                        <m:r>
                          <a:rPr lang="el-GR" b="1" i="1">
                            <a:latin typeface="Cambria Math" panose="02040503050406030204" pitchFamily="18" charset="0"/>
                          </a:rPr>
                          <m:t>𝑹</m:t>
                        </m:r>
                      </m:num>
                      <m:den>
                        <m:r>
                          <a:rPr lang="en-US" b="1" i="1">
                            <a:latin typeface="Cambria Math" panose="02040503050406030204" pitchFamily="18" charset="0"/>
                          </a:rPr>
                          <m:t>𝑻</m:t>
                        </m:r>
                      </m:den>
                    </m:f>
                  </m:oMath>
                </a14:m>
                <a:r>
                  <a:rPr lang="el-GR" b="1" dirty="0"/>
                  <a:t> . Επομένως ισχύει:</a:t>
                </a:r>
                <a:endParaRPr lang="el-GR" b="1" dirty="0"/>
              </a:p>
              <a:p>
                <a:pPr algn="just"/>
                <a:r>
                  <a:rPr lang="en-US" b="1" dirty="0"/>
                  <a:t>G </a:t>
                </a:r>
                <a14:m>
                  <m:oMath xmlns:m="http://schemas.openxmlformats.org/officeDocument/2006/math">
                    <m:f>
                      <m:fPr>
                        <m:ctrlPr>
                          <a:rPr lang="el-GR" b="1" i="1">
                            <a:latin typeface="Cambria Math" panose="02040503050406030204" pitchFamily="18" charset="0"/>
                          </a:rPr>
                        </m:ctrlPr>
                      </m:fPr>
                      <m:num>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𝒔</m:t>
                            </m:r>
                          </m:sub>
                        </m:sSub>
                        <m:r>
                          <a:rPr lang="en-US" b="1" i="1">
                            <a:latin typeface="Cambria Math" panose="02040503050406030204" pitchFamily="18" charset="0"/>
                          </a:rPr>
                          <m:t> </m:t>
                        </m:r>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𝒑</m:t>
                            </m:r>
                          </m:sub>
                        </m:sSub>
                      </m:num>
                      <m:den>
                        <m:sSup>
                          <m:sSupPr>
                            <m:ctrlPr>
                              <a:rPr lang="el-GR" b="1" i="1">
                                <a:latin typeface="Cambria Math" panose="02040503050406030204" pitchFamily="18" charset="0"/>
                              </a:rPr>
                            </m:ctrlPr>
                          </m:sSupPr>
                          <m:e>
                            <m:r>
                              <a:rPr lang="en-US" b="1" i="1">
                                <a:latin typeface="Cambria Math" panose="02040503050406030204" pitchFamily="18" charset="0"/>
                              </a:rPr>
                              <m:t>𝑹</m:t>
                            </m:r>
                          </m:e>
                          <m:sup>
                            <m:r>
                              <a:rPr lang="el-GR" b="1" i="1">
                                <a:latin typeface="Cambria Math" panose="02040503050406030204" pitchFamily="18" charset="0"/>
                              </a:rPr>
                              <m:t>𝟐</m:t>
                            </m:r>
                          </m:sup>
                        </m:sSup>
                      </m:den>
                    </m:f>
                  </m:oMath>
                </a14:m>
                <a:r>
                  <a:rPr lang="el-GR" b="1" dirty="0"/>
                  <a:t> =</a:t>
                </a:r>
                <a14:m>
                  <m:oMath xmlns:m="http://schemas.openxmlformats.org/officeDocument/2006/math">
                    <m:f>
                      <m:fPr>
                        <m:ctrlPr>
                          <a:rPr lang="el-GR" b="1" i="1">
                            <a:latin typeface="Cambria Math" panose="02040503050406030204" pitchFamily="18" charset="0"/>
                          </a:rPr>
                        </m:ctrlPr>
                      </m:fPr>
                      <m:num>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𝒑</m:t>
                            </m:r>
                          </m:sub>
                        </m:sSub>
                        <m:r>
                          <a:rPr lang="en-US" b="1" i="1">
                            <a:latin typeface="Cambria Math" panose="02040503050406030204" pitchFamily="18" charset="0"/>
                          </a:rPr>
                          <m:t> </m:t>
                        </m:r>
                        <m:sSup>
                          <m:sSupPr>
                            <m:ctrlPr>
                              <a:rPr lang="el-GR" b="1" i="1">
                                <a:latin typeface="Cambria Math" panose="02040503050406030204" pitchFamily="18" charset="0"/>
                              </a:rPr>
                            </m:ctrlPr>
                          </m:sSupPr>
                          <m:e>
                            <m:r>
                              <a:rPr lang="en-US" b="1" i="1">
                                <a:latin typeface="Cambria Math" panose="02040503050406030204" pitchFamily="18" charset="0"/>
                              </a:rPr>
                              <m:t>𝝊</m:t>
                            </m:r>
                          </m:e>
                          <m:sup>
                            <m:r>
                              <a:rPr lang="el-GR" b="1" i="1">
                                <a:latin typeface="Cambria Math" panose="02040503050406030204" pitchFamily="18" charset="0"/>
                              </a:rPr>
                              <m:t>𝟐</m:t>
                            </m:r>
                          </m:sup>
                        </m:sSup>
                      </m:num>
                      <m:den>
                        <m:r>
                          <a:rPr lang="en-US" b="1" i="1">
                            <a:latin typeface="Cambria Math" panose="02040503050406030204" pitchFamily="18" charset="0"/>
                          </a:rPr>
                          <m:t>𝑹</m:t>
                        </m:r>
                      </m:den>
                    </m:f>
                  </m:oMath>
                </a14:m>
                <a:r>
                  <a:rPr lang="en-US" b="1" dirty="0"/>
                  <a:t> </a:t>
                </a:r>
                <a:r>
                  <a:rPr lang="el-GR" b="1" dirty="0"/>
                  <a:t>⇒υ</a:t>
                </a:r>
                <a:r>
                  <a:rPr lang="el-GR" b="1" baseline="30000" dirty="0"/>
                  <a:t>2</a:t>
                </a:r>
                <a:r>
                  <a:rPr lang="el-GR" b="1" dirty="0"/>
                  <a:t>=</a:t>
                </a:r>
                <a14:m>
                  <m:oMath xmlns:m="http://schemas.openxmlformats.org/officeDocument/2006/math">
                    <m:f>
                      <m:fPr>
                        <m:ctrlPr>
                          <a:rPr lang="el-GR" b="1" i="1">
                            <a:latin typeface="Cambria Math" panose="02040503050406030204" pitchFamily="18" charset="0"/>
                          </a:rPr>
                        </m:ctrlPr>
                      </m:fPr>
                      <m:num>
                        <m:r>
                          <a:rPr lang="en-US" b="1" i="1">
                            <a:latin typeface="Cambria Math" panose="02040503050406030204" pitchFamily="18" charset="0"/>
                          </a:rPr>
                          <m:t>𝑮</m:t>
                        </m:r>
                        <m:r>
                          <a:rPr lang="en-US" b="1" i="1">
                            <a:latin typeface="Cambria Math" panose="02040503050406030204" pitchFamily="18" charset="0"/>
                          </a:rPr>
                          <m:t> </m:t>
                        </m:r>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𝒔</m:t>
                            </m:r>
                          </m:sub>
                        </m:sSub>
                      </m:num>
                      <m:den>
                        <m:r>
                          <a:rPr lang="en-US" b="1" i="1">
                            <a:latin typeface="Cambria Math" panose="02040503050406030204" pitchFamily="18" charset="0"/>
                          </a:rPr>
                          <m:t>𝑹</m:t>
                        </m:r>
                      </m:den>
                    </m:f>
                  </m:oMath>
                </a14:m>
                <a:r>
                  <a:rPr lang="el-GR" b="1" dirty="0"/>
                  <a:t> ⇒(</a:t>
                </a:r>
                <a14:m>
                  <m:oMath xmlns:m="http://schemas.openxmlformats.org/officeDocument/2006/math">
                    <m:f>
                      <m:fPr>
                        <m:ctrlPr>
                          <a:rPr lang="el-GR" b="1" i="1">
                            <a:latin typeface="Cambria Math" panose="02040503050406030204" pitchFamily="18" charset="0"/>
                          </a:rPr>
                        </m:ctrlPr>
                      </m:fPr>
                      <m:num>
                        <m:r>
                          <a:rPr lang="el-GR" b="1" i="1">
                            <a:latin typeface="Cambria Math" panose="02040503050406030204" pitchFamily="18" charset="0"/>
                          </a:rPr>
                          <m:t>𝟐</m:t>
                        </m:r>
                        <m:r>
                          <a:rPr lang="el-GR" b="1" i="1">
                            <a:latin typeface="Cambria Math" panose="02040503050406030204" pitchFamily="18" charset="0"/>
                          </a:rPr>
                          <m:t>𝝅</m:t>
                        </m:r>
                        <m:r>
                          <a:rPr lang="el-GR" b="1" i="1">
                            <a:latin typeface="Cambria Math" panose="02040503050406030204" pitchFamily="18" charset="0"/>
                          </a:rPr>
                          <m:t>𝑹</m:t>
                        </m:r>
                      </m:num>
                      <m:den>
                        <m:r>
                          <a:rPr lang="en-US" b="1" i="1">
                            <a:latin typeface="Cambria Math" panose="02040503050406030204" pitchFamily="18" charset="0"/>
                          </a:rPr>
                          <m:t>𝑻</m:t>
                        </m:r>
                      </m:den>
                    </m:f>
                  </m:oMath>
                </a14:m>
                <a:r>
                  <a:rPr lang="el-GR" b="1" dirty="0"/>
                  <a:t>)</a:t>
                </a:r>
                <a:r>
                  <a:rPr lang="el-GR" b="1" baseline="30000" dirty="0"/>
                  <a:t>2</a:t>
                </a:r>
                <a:r>
                  <a:rPr lang="el-GR" b="1" dirty="0"/>
                  <a:t> =</a:t>
                </a:r>
                <a14:m>
                  <m:oMath xmlns:m="http://schemas.openxmlformats.org/officeDocument/2006/math">
                    <m:f>
                      <m:fPr>
                        <m:ctrlPr>
                          <a:rPr lang="el-GR" b="1" i="1">
                            <a:latin typeface="Cambria Math" panose="02040503050406030204" pitchFamily="18" charset="0"/>
                          </a:rPr>
                        </m:ctrlPr>
                      </m:fPr>
                      <m:num>
                        <m:r>
                          <a:rPr lang="en-US" b="1" i="1">
                            <a:latin typeface="Cambria Math" panose="02040503050406030204" pitchFamily="18" charset="0"/>
                          </a:rPr>
                          <m:t>𝑮</m:t>
                        </m:r>
                        <m:r>
                          <a:rPr lang="en-US" b="1" i="1">
                            <a:latin typeface="Cambria Math" panose="02040503050406030204" pitchFamily="18" charset="0"/>
                          </a:rPr>
                          <m:t> </m:t>
                        </m:r>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𝒔</m:t>
                            </m:r>
                          </m:sub>
                        </m:sSub>
                      </m:num>
                      <m:den>
                        <m:r>
                          <a:rPr lang="en-US" b="1" i="1">
                            <a:latin typeface="Cambria Math" panose="02040503050406030204" pitchFamily="18" charset="0"/>
                          </a:rPr>
                          <m:t>𝑹</m:t>
                        </m:r>
                      </m:den>
                    </m:f>
                  </m:oMath>
                </a14:m>
                <a:r>
                  <a:rPr lang="el-GR" b="1" dirty="0"/>
                  <a:t> ⇒ </a:t>
                </a:r>
                <a:r>
                  <a:rPr lang="en-US" b="1" dirty="0"/>
                  <a:t>R</a:t>
                </a:r>
                <a:r>
                  <a:rPr lang="el-GR" b="1" baseline="30000" dirty="0"/>
                  <a:t>3</a:t>
                </a:r>
                <a:r>
                  <a:rPr lang="el-GR" b="1" dirty="0"/>
                  <a:t> =</a:t>
                </a:r>
                <a14:m>
                  <m:oMath xmlns:m="http://schemas.openxmlformats.org/officeDocument/2006/math">
                    <m:f>
                      <m:fPr>
                        <m:ctrlPr>
                          <a:rPr lang="el-GR" b="1" i="1">
                            <a:latin typeface="Cambria Math" panose="02040503050406030204" pitchFamily="18" charset="0"/>
                          </a:rPr>
                        </m:ctrlPr>
                      </m:fPr>
                      <m:num>
                        <m:r>
                          <a:rPr lang="en-US" b="1" i="1">
                            <a:latin typeface="Cambria Math" panose="02040503050406030204" pitchFamily="18" charset="0"/>
                          </a:rPr>
                          <m:t>𝑮</m:t>
                        </m:r>
                        <m:r>
                          <a:rPr lang="en-US" b="1" i="1">
                            <a:latin typeface="Cambria Math" panose="02040503050406030204" pitchFamily="18" charset="0"/>
                          </a:rPr>
                          <m:t> </m:t>
                        </m:r>
                        <m:sSub>
                          <m:sSubPr>
                            <m:ctrlPr>
                              <a:rPr lang="el-GR" b="1" i="1">
                                <a:latin typeface="Cambria Math" panose="02040503050406030204" pitchFamily="18" charset="0"/>
                              </a:rPr>
                            </m:ctrlPr>
                          </m:sSubPr>
                          <m:e>
                            <m:r>
                              <a:rPr lang="en-US" b="1" i="1">
                                <a:latin typeface="Cambria Math" panose="02040503050406030204" pitchFamily="18" charset="0"/>
                              </a:rPr>
                              <m:t>𝑴</m:t>
                            </m:r>
                          </m:e>
                          <m:sub>
                            <m:r>
                              <a:rPr lang="en-US" b="1" i="1">
                                <a:latin typeface="Cambria Math" panose="02040503050406030204" pitchFamily="18" charset="0"/>
                              </a:rPr>
                              <m:t>𝒔</m:t>
                            </m:r>
                          </m:sub>
                        </m:sSub>
                      </m:num>
                      <m:den>
                        <m:r>
                          <a:rPr lang="el-GR" b="1" i="1">
                            <a:latin typeface="Cambria Math" panose="02040503050406030204" pitchFamily="18" charset="0"/>
                          </a:rPr>
                          <m:t>𝟒</m:t>
                        </m:r>
                        <m:sSup>
                          <m:sSupPr>
                            <m:ctrlPr>
                              <a:rPr lang="el-GR" b="1" i="1">
                                <a:latin typeface="Cambria Math" panose="02040503050406030204" pitchFamily="18" charset="0"/>
                              </a:rPr>
                            </m:ctrlPr>
                          </m:sSupPr>
                          <m:e>
                            <m:r>
                              <a:rPr lang="en-US" b="1" i="1">
                                <a:latin typeface="Cambria Math" panose="02040503050406030204" pitchFamily="18" charset="0"/>
                              </a:rPr>
                              <m:t>𝝅</m:t>
                            </m:r>
                          </m:e>
                          <m:sup>
                            <m:r>
                              <a:rPr lang="el-GR" b="1" i="1">
                                <a:latin typeface="Cambria Math" panose="02040503050406030204" pitchFamily="18" charset="0"/>
                              </a:rPr>
                              <m:t>𝟐</m:t>
                            </m:r>
                            <m:r>
                              <a:rPr lang="el-GR" b="1" i="1">
                                <a:latin typeface="Cambria Math" panose="02040503050406030204" pitchFamily="18" charset="0"/>
                              </a:rPr>
                              <m:t> </m:t>
                            </m:r>
                          </m:sup>
                        </m:sSup>
                        <m:r>
                          <a:rPr lang="en-US" b="1" i="1">
                            <a:latin typeface="Cambria Math" panose="02040503050406030204" pitchFamily="18" charset="0"/>
                          </a:rPr>
                          <m:t> </m:t>
                        </m:r>
                      </m:den>
                    </m:f>
                  </m:oMath>
                </a14:m>
                <a:r>
                  <a:rPr lang="el-GR" b="1" dirty="0"/>
                  <a:t>  Τ</a:t>
                </a:r>
                <a:r>
                  <a:rPr lang="el-GR" b="1" baseline="30000" dirty="0"/>
                  <a:t>2</a:t>
                </a:r>
                <a:endParaRPr lang="el-GR" b="1" dirty="0"/>
              </a:p>
              <a:p>
                <a:pPr algn="just"/>
                <a:endParaRPr lang="el-GR" b="1" dirty="0"/>
              </a:p>
              <a:p>
                <a:endParaRPr lang="el-GR" dirty="0"/>
              </a:p>
            </p:txBody>
          </p:sp>
        </mc:Choice>
        <mc:Fallback>
          <p:sp>
            <p:nvSpPr>
              <p:cNvPr id="3" name="Θέση περιεχομένου 2"/>
              <p:cNvSpPr>
                <a:spLocks noRot="1" noChangeAspect="1" noMove="1" noResize="1" noEditPoints="1" noAdjustHandles="1" noChangeArrowheads="1" noChangeShapeType="1" noTextEdit="1"/>
              </p:cNvSpPr>
              <p:nvPr>
                <p:ph idx="1"/>
              </p:nvPr>
            </p:nvSpPr>
            <p:spPr>
              <a:xfrm>
                <a:off x="1059366" y="1661532"/>
                <a:ext cx="10181063" cy="5062654"/>
              </a:xfrm>
              <a:blipFill rotWithShape="1">
                <a:blip r:embed="rId1"/>
                <a:stretch>
                  <a:fillRect l="-2" t="-7270" r="3" b="-7271"/>
                </a:stretch>
              </a:blipFill>
            </p:spPr>
            <p:txBody>
              <a:bodyPr/>
              <a:lstStyle/>
              <a:p>
                <a:r>
                  <a:rPr lang="en-US" altLang="en-US">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2029" y="156118"/>
            <a:ext cx="10036097" cy="847492"/>
          </a:xfrm>
        </p:spPr>
        <p:txBody>
          <a:bodyPr/>
          <a:lstStyle/>
          <a:p>
            <a:pPr algn="ctr"/>
            <a:r>
              <a:rPr lang="el-GR" b="1" dirty="0">
                <a:solidFill>
                  <a:srgbClr val="FAC937"/>
                </a:solidFill>
              </a:rPr>
              <a:t>Ποιο είναι το έτος του πλανήτη;</a:t>
            </a:r>
            <a:endParaRPr lang="el-GR" b="1" dirty="0">
              <a:solidFill>
                <a:srgbClr val="FAC937"/>
              </a:solidFill>
            </a:endParaRPr>
          </a:p>
        </p:txBody>
      </p:sp>
      <mc:AlternateContent xmlns:mc="http://schemas.openxmlformats.org/markup-compatibility/2006">
        <mc:Choice xmlns:a14="http://schemas.microsoft.com/office/drawing/2010/main" Requires="a14">
          <p:sp>
            <p:nvSpPr>
              <p:cNvPr id="3" name="Θέση περιεχομένου 2"/>
              <p:cNvSpPr>
                <a:spLocks noGrp="1"/>
              </p:cNvSpPr>
              <p:nvPr>
                <p:ph idx="1"/>
              </p:nvPr>
            </p:nvSpPr>
            <p:spPr>
              <a:xfrm>
                <a:off x="1014760" y="1215483"/>
                <a:ext cx="10203365" cy="5486399"/>
              </a:xfrm>
            </p:spPr>
            <p:txBody>
              <a:bodyPr>
                <a:normAutofit fontScale="92500" lnSpcReduction="10000"/>
              </a:bodyPr>
              <a:lstStyle/>
              <a:p>
                <a:pPr algn="just"/>
                <a:r>
                  <a:rPr lang="el-GR" b="1" dirty="0"/>
                  <a:t>Στρέφοντας λοιπόν στον ουρανό το ρομποτικό τηλεσκόπιο παρατηρούμε μια διάβαση κάθε μιάμιση μέρα περίπου. Δηλαδή το έτος του διαρκεί 1.5 δικές μας γήινες μέρες! Άρα τώρα μπορώ να βρω πόσο μακριά είναι από το αστέρι του ο </a:t>
                </a:r>
                <a:r>
                  <a:rPr lang="el-GR" b="1" dirty="0" err="1"/>
                  <a:t>εξωπλανήτης</a:t>
                </a:r>
                <a:r>
                  <a:rPr lang="el-GR" b="1" dirty="0"/>
                  <a:t> χρησιμοποιώντας τον προηγούμενο τύπο. </a:t>
                </a:r>
                <a:endParaRPr lang="el-GR" b="1" dirty="0"/>
              </a:p>
              <a:p>
                <a:pPr algn="just"/>
                <a:r>
                  <a:rPr lang="en-US" b="1" dirty="0"/>
                  <a:t>R</a:t>
                </a:r>
                <a:r>
                  <a:rPr lang="el-GR" b="1" baseline="30000" dirty="0"/>
                  <a:t>3</a:t>
                </a:r>
                <a:r>
                  <a:rPr lang="el-GR" b="1" dirty="0"/>
                  <a:t> =</a:t>
                </a:r>
                <a14:m>
                  <m:oMath xmlns:m="http://schemas.openxmlformats.org/officeDocument/2006/math">
                    <m:f>
                      <m:fPr>
                        <m:ctrlPr>
                          <a:rPr lang="el-GR" b="1" i="1">
                            <a:latin typeface="Cambria Math" panose="02040503050406030204" pitchFamily="18" charset="0"/>
                          </a:rPr>
                        </m:ctrlPr>
                      </m:fPr>
                      <m:num>
                        <m:r>
                          <a:rPr lang="en-US" b="1" i="1" smtClean="0">
                            <a:latin typeface="Cambria Math" panose="02040503050406030204" pitchFamily="18" charset="0"/>
                          </a:rPr>
                          <m:t>𝑮</m:t>
                        </m:r>
                        <m:r>
                          <a:rPr lang="en-US" b="1" i="1" smtClean="0">
                            <a:latin typeface="Cambria Math" panose="02040503050406030204" pitchFamily="18" charset="0"/>
                          </a:rPr>
                          <m:t> </m:t>
                        </m:r>
                        <m:sSub>
                          <m:sSubPr>
                            <m:ctrlPr>
                              <a:rPr lang="el-GR" b="1" i="1">
                                <a:latin typeface="Cambria Math" panose="02040503050406030204" pitchFamily="18" charset="0"/>
                              </a:rPr>
                            </m:ctrlPr>
                          </m:sSubPr>
                          <m:e>
                            <m:r>
                              <a:rPr lang="en-US" b="1" i="1" smtClean="0">
                                <a:latin typeface="Cambria Math" panose="02040503050406030204" pitchFamily="18" charset="0"/>
                              </a:rPr>
                              <m:t>𝐌</m:t>
                            </m:r>
                          </m:e>
                          <m:sub>
                            <m:r>
                              <a:rPr lang="en-US" b="1" i="1" smtClean="0">
                                <a:latin typeface="Cambria Math" panose="02040503050406030204" pitchFamily="18" charset="0"/>
                              </a:rPr>
                              <m:t>𝒔</m:t>
                            </m:r>
                          </m:sub>
                        </m:sSub>
                      </m:num>
                      <m:den>
                        <m:r>
                          <a:rPr lang="el-GR" b="1" i="1" smtClean="0">
                            <a:latin typeface="Cambria Math" panose="02040503050406030204" pitchFamily="18" charset="0"/>
                          </a:rPr>
                          <m:t>𝟒</m:t>
                        </m:r>
                        <m:sSup>
                          <m:sSupPr>
                            <m:ctrlPr>
                              <a:rPr lang="el-GR" b="1" i="1">
                                <a:latin typeface="Cambria Math" panose="02040503050406030204" pitchFamily="18" charset="0"/>
                              </a:rPr>
                            </m:ctrlPr>
                          </m:sSupPr>
                          <m:e>
                            <m:r>
                              <a:rPr lang="en-US" b="1" i="1" smtClean="0">
                                <a:latin typeface="Cambria Math" panose="02040503050406030204" pitchFamily="18" charset="0"/>
                              </a:rPr>
                              <m:t>𝝅</m:t>
                            </m:r>
                          </m:e>
                          <m:sup>
                            <m:r>
                              <a:rPr lang="el-GR" b="1" i="1" smtClean="0">
                                <a:latin typeface="Cambria Math" panose="02040503050406030204" pitchFamily="18" charset="0"/>
                              </a:rPr>
                              <m:t>𝟐</m:t>
                            </m:r>
                            <m:r>
                              <a:rPr lang="el-GR" b="1" i="1" smtClean="0">
                                <a:latin typeface="Cambria Math" panose="02040503050406030204" pitchFamily="18" charset="0"/>
                              </a:rPr>
                              <m:t> </m:t>
                            </m:r>
                          </m:sup>
                        </m:sSup>
                        <m:r>
                          <a:rPr lang="en-US" b="1" i="1" smtClean="0">
                            <a:latin typeface="Cambria Math" panose="02040503050406030204" pitchFamily="18" charset="0"/>
                          </a:rPr>
                          <m:t> </m:t>
                        </m:r>
                      </m:den>
                    </m:f>
                  </m:oMath>
                </a14:m>
                <a:r>
                  <a:rPr lang="el-GR" b="1" dirty="0"/>
                  <a:t>  Τ</a:t>
                </a:r>
                <a:r>
                  <a:rPr lang="el-GR" b="1" baseline="30000" dirty="0"/>
                  <a:t>2</a:t>
                </a:r>
                <a:r>
                  <a:rPr lang="el-GR" b="1" dirty="0"/>
                  <a:t> ⇒ </a:t>
                </a:r>
                <a:r>
                  <a:rPr lang="en-US" b="1" dirty="0"/>
                  <a:t>R</a:t>
                </a:r>
                <a:r>
                  <a:rPr lang="el-GR" b="1" dirty="0"/>
                  <a:t> =4 </a:t>
                </a:r>
                <a:r>
                  <a:rPr lang="en-US" b="1" dirty="0"/>
                  <a:t>x</a:t>
                </a:r>
                <a:r>
                  <a:rPr lang="el-GR" b="1" dirty="0"/>
                  <a:t>10</a:t>
                </a:r>
                <a:r>
                  <a:rPr lang="el-GR" b="1" baseline="30000" dirty="0"/>
                  <a:t>9</a:t>
                </a:r>
                <a:r>
                  <a:rPr lang="el-GR" b="1" dirty="0"/>
                  <a:t> </a:t>
                </a:r>
                <a:r>
                  <a:rPr lang="en-US" b="1" dirty="0"/>
                  <a:t>m</a:t>
                </a:r>
                <a:endParaRPr lang="el-GR" b="1" dirty="0"/>
              </a:p>
              <a:p>
                <a:pPr algn="just"/>
                <a:r>
                  <a:rPr lang="el-GR" b="1" dirty="0"/>
                  <a:t>Επειδή πρόκειται για τεράστιες αποστάσεις δεν βολεύουν τα μέτρα, ως μονάδα μέτρησης και θα χρησιμοποιήσουμε ως μονάδα μέτρησης την αστρονομική μονάδα (1 </a:t>
                </a:r>
                <a:r>
                  <a:rPr lang="en-US" b="1" dirty="0"/>
                  <a:t>AU</a:t>
                </a:r>
                <a:r>
                  <a:rPr lang="el-GR" b="1" dirty="0"/>
                  <a:t>). 1 </a:t>
                </a:r>
                <a:r>
                  <a:rPr lang="en-US" b="1" dirty="0"/>
                  <a:t>AU</a:t>
                </a:r>
                <a:r>
                  <a:rPr lang="el-GR" b="1" dirty="0"/>
                  <a:t> ισούται με την απόσταση Γης-Ήλιου και είναι 15 </a:t>
                </a:r>
                <a:r>
                  <a:rPr lang="en-US" b="1" dirty="0"/>
                  <a:t>x</a:t>
                </a:r>
                <a:r>
                  <a:rPr lang="el-GR" b="1" dirty="0"/>
                  <a:t> 10</a:t>
                </a:r>
                <a:r>
                  <a:rPr lang="el-GR" b="1" baseline="30000" dirty="0"/>
                  <a:t>10 </a:t>
                </a:r>
                <a:r>
                  <a:rPr lang="en-US" b="1" dirty="0"/>
                  <a:t>m</a:t>
                </a:r>
                <a:r>
                  <a:rPr lang="el-GR" b="1" dirty="0"/>
                  <a:t>. Οπότε η απόσταση του πλανήτη μας σε αστρονομικές μονάδες είναι</a:t>
                </a:r>
                <a:endParaRPr lang="el-GR" b="1" dirty="0"/>
              </a:p>
              <a:p>
                <a:pPr algn="just"/>
                <a:r>
                  <a:rPr lang="en-US" b="1" dirty="0"/>
                  <a:t>R </a:t>
                </a:r>
                <a:r>
                  <a:rPr lang="el-GR" b="1" dirty="0"/>
                  <a:t>= 0.026 </a:t>
                </a:r>
                <a:r>
                  <a:rPr lang="en-US" b="1" dirty="0"/>
                  <a:t>AU</a:t>
                </a:r>
                <a:endParaRPr lang="el-GR" b="1" dirty="0"/>
              </a:p>
              <a:p>
                <a:pPr algn="just"/>
                <a:r>
                  <a:rPr lang="en-US" b="1" dirty="0"/>
                  <a:t>H</a:t>
                </a:r>
                <a:r>
                  <a:rPr lang="el-GR" b="1" dirty="0"/>
                  <a:t> έρευνά μας με την μέθοδο της διάβασης κατέληξε στην πιθανή ύπαρξη πλανήτη κατηγορίας καυτού Δία με ακτίνα </a:t>
                </a:r>
                <a14:m>
                  <m:oMath xmlns:m="http://schemas.openxmlformats.org/officeDocument/2006/math">
                    <m:sSub>
                      <m:sSubPr>
                        <m:ctrlPr>
                          <a:rPr lang="el-GR" b="1" i="1">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𝑷</m:t>
                        </m:r>
                      </m:sub>
                    </m:sSub>
                  </m:oMath>
                </a14:m>
                <a:r>
                  <a:rPr lang="el-GR" b="1" dirty="0"/>
                  <a:t>=1.6 </a:t>
                </a:r>
                <a14:m>
                  <m:oMath xmlns:m="http://schemas.openxmlformats.org/officeDocument/2006/math">
                    <m:sSub>
                      <m:sSubPr>
                        <m:ctrlPr>
                          <a:rPr lang="el-GR" b="1" i="1">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𝑱</m:t>
                        </m:r>
                      </m:sub>
                    </m:sSub>
                    <m:r>
                      <a:rPr lang="en-US" b="1" i="1" baseline="-25000" smtClean="0">
                        <a:latin typeface="Cambria Math" panose="02040503050406030204" pitchFamily="18" charset="0"/>
                      </a:rPr>
                      <m:t> </m:t>
                    </m:r>
                  </m:oMath>
                </a14:m>
                <a:r>
                  <a:rPr lang="el-GR" b="1" dirty="0"/>
                  <a:t>και ακτίνα περιστροφής  </a:t>
                </a:r>
                <a:r>
                  <a:rPr lang="en-US" b="1" dirty="0"/>
                  <a:t>R</a:t>
                </a:r>
                <a:r>
                  <a:rPr lang="el-GR" b="1" dirty="0"/>
                  <a:t>=0.026 </a:t>
                </a:r>
                <a:r>
                  <a:rPr lang="en-US" b="1" dirty="0"/>
                  <a:t>AU </a:t>
                </a:r>
                <a:r>
                  <a:rPr lang="el-GR" b="1" dirty="0"/>
                  <a:t>γύρω από το άστρο </a:t>
                </a:r>
                <a:r>
                  <a:rPr lang="en-US" b="1" dirty="0"/>
                  <a:t>wasp</a:t>
                </a:r>
                <a:r>
                  <a:rPr lang="el-GR" b="1" dirty="0"/>
                  <a:t>-36.</a:t>
                </a:r>
                <a:endParaRPr lang="el-GR" b="1" dirty="0"/>
              </a:p>
              <a:p>
                <a:endParaRPr lang="el-GR" dirty="0"/>
              </a:p>
            </p:txBody>
          </p:sp>
        </mc:Choice>
        <mc:Fallback>
          <p:sp>
            <p:nvSpPr>
              <p:cNvPr id="3" name="Θέση περιεχομένου 2"/>
              <p:cNvSpPr>
                <a:spLocks noRot="1" noChangeAspect="1" noMove="1" noResize="1" noEditPoints="1" noAdjustHandles="1" noChangeArrowheads="1" noChangeShapeType="1" noTextEdit="1"/>
              </p:cNvSpPr>
              <p:nvPr>
                <p:ph idx="1"/>
              </p:nvPr>
            </p:nvSpPr>
            <p:spPr>
              <a:xfrm>
                <a:off x="1014760" y="1215483"/>
                <a:ext cx="10203365" cy="5486399"/>
              </a:xfrm>
              <a:blipFill rotWithShape="1">
                <a:blip r:embed="rId1"/>
                <a:stretch>
                  <a:fillRect t="-1402" r="2" b="-1399"/>
                </a:stretch>
              </a:blipFill>
            </p:spPr>
            <p:txBody>
              <a:bodyPr/>
              <a:lstStyle/>
              <a:p>
                <a:r>
                  <a:rPr lang="en-US" altLang="en-US">
                    <a:noFill/>
                  </a:rPr>
                  <a:t> </a:t>
                </a:r>
              </a:p>
            </p:txBody>
          </p:sp>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0518" y="89210"/>
            <a:ext cx="10192214" cy="814039"/>
          </a:xfrm>
        </p:spPr>
        <p:txBody>
          <a:bodyPr>
            <a:normAutofit/>
          </a:bodyPr>
          <a:lstStyle/>
          <a:p>
            <a:pPr algn="ctr"/>
            <a:r>
              <a:rPr lang="el-GR" sz="3200" b="1" dirty="0">
                <a:solidFill>
                  <a:srgbClr val="FAC937"/>
                </a:solidFill>
              </a:rPr>
              <a:t>ΚΑΙΝΟΥΡΓΙΑ  ΕΡΩΤΗΜΑΤΑ</a:t>
            </a:r>
            <a:endParaRPr lang="el-GR" sz="3200" b="1" dirty="0">
              <a:solidFill>
                <a:srgbClr val="FAC937"/>
              </a:solidFill>
            </a:endParaRPr>
          </a:p>
        </p:txBody>
      </p:sp>
      <p:sp>
        <p:nvSpPr>
          <p:cNvPr id="3" name="Θέση περιεχομένου 2"/>
          <p:cNvSpPr>
            <a:spLocks noGrp="1"/>
          </p:cNvSpPr>
          <p:nvPr>
            <p:ph idx="1"/>
          </p:nvPr>
        </p:nvSpPr>
        <p:spPr>
          <a:xfrm>
            <a:off x="1070518" y="1092819"/>
            <a:ext cx="10192214" cy="5575609"/>
          </a:xfrm>
        </p:spPr>
        <p:txBody>
          <a:bodyPr/>
          <a:lstStyle/>
          <a:p>
            <a:pPr algn="just"/>
            <a:r>
              <a:rPr lang="el-GR" b="1" dirty="0"/>
              <a:t>Ναι, αλλά προκύπτει ένα καινούργιο ερώτημα, γιατί ο πλανήτης μας, ένας γίγαντας αερίων βρίσκεται τόσο κοντά στο άστρο του, το πιο λογικό θα ήταν να είναι μακριά από το άστρο του, όπως οι γίγαντες αερίων του δικού μας ηλιακού συστήματος!</a:t>
            </a:r>
            <a:endParaRPr lang="el-GR" b="1" dirty="0"/>
          </a:p>
          <a:p>
            <a:pPr algn="just"/>
            <a:r>
              <a:rPr lang="el-GR" b="1" dirty="0"/>
              <a:t>Πολλές θεωρίες και πιθανές σκέψεις μπορούν να γίνουν. Αλλά ποια θεωρία είναι σωστή; Η θεωρία που θα επαληθευτεί από το πείραμα, δηλαδή από τις καινούργιες παρατηρήσεις που θα αναδεικνύουν την αντικειμενική αλήθεια και όχι τη διαίσθησή μας. Αυτή είναι η δύναμη της επιστημονικής μεθόδου !</a:t>
            </a:r>
            <a:endParaRPr lang="el-G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11" name="Picture 10"/>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25" name="Rectangle 24"/>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9" name="Picture 2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1" name="Rectangle 30"/>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p:cNvSpPr>
            <a:spLocks noGrp="1"/>
          </p:cNvSpPr>
          <p:nvPr>
            <p:ph type="title"/>
          </p:nvPr>
        </p:nvSpPr>
        <p:spPr>
          <a:xfrm>
            <a:off x="1133607" y="285750"/>
            <a:ext cx="10210472" cy="839195"/>
          </a:xfrm>
        </p:spPr>
        <p:txBody>
          <a:bodyPr vert="horz" lIns="91440" tIns="45720" rIns="91440" bIns="45720" rtlCol="0" anchor="t">
            <a:normAutofit fontScale="90000"/>
          </a:bodyPr>
          <a:lstStyle/>
          <a:p>
            <a:pPr algn="ctr"/>
            <a:r>
              <a:rPr lang="el-GR" b="1" dirty="0">
                <a:solidFill>
                  <a:srgbClr val="FAC937"/>
                </a:solidFill>
              </a:rPr>
              <a:t>ΕΛΕΓΧΟΣ ΤΩΝ ΑΠΟΤΕΛΕΣΜΑΤΩΝ ΜΑΣ</a:t>
            </a:r>
            <a:br>
              <a:rPr lang="el-GR" dirty="0">
                <a:solidFill>
                  <a:srgbClr val="FAC937"/>
                </a:solidFill>
              </a:rPr>
            </a:br>
            <a:endParaRPr lang="en-US" sz="3400" dirty="0">
              <a:solidFill>
                <a:srgbClr val="FAC937"/>
              </a:solidFill>
            </a:endParaRPr>
          </a:p>
        </p:txBody>
      </p:sp>
      <p:pic>
        <p:nvPicPr>
          <p:cNvPr id="6" name="Θέση εικόνας 5" descr="Εικόνα που περιέχει κείμενο, ηλεκτρονικές συσκευές, iPod, cd&#10;&#10;Περιγραφή που δημιουργήθηκε αυτόματα"/>
          <p:cNvPicPr>
            <a:picLocks noGrp="1" noChangeAspect="1"/>
          </p:cNvPicPr>
          <p:nvPr>
            <p:ph type="pic" idx="1"/>
          </p:nvPr>
        </p:nvPicPr>
        <p:blipFill rotWithShape="1">
          <a:blip r:embed="rId4"/>
          <a:srcRect l="13602" r="-1" b="-1"/>
          <a:stretch>
            <a:fillRect/>
          </a:stretch>
        </p:blipFill>
        <p:spPr>
          <a:xfrm>
            <a:off x="1133606" y="2369004"/>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4" name="Θέση κειμένου 3"/>
          <p:cNvSpPr>
            <a:spLocks noGrp="1"/>
          </p:cNvSpPr>
          <p:nvPr>
            <p:ph type="body" sz="half" idx="2"/>
          </p:nvPr>
        </p:nvSpPr>
        <p:spPr>
          <a:xfrm>
            <a:off x="5587987" y="1297146"/>
            <a:ext cx="5756092" cy="5558136"/>
          </a:xfrm>
        </p:spPr>
        <p:txBody>
          <a:bodyPr vert="horz" lIns="91440" tIns="45720" rIns="91440" bIns="45720" rtlCol="0" anchor="ctr">
            <a:normAutofit/>
          </a:bodyPr>
          <a:lstStyle/>
          <a:p>
            <a:pPr algn="just">
              <a:buFont typeface="Wingdings" panose="05000000000000000000" pitchFamily="2" charset="2"/>
              <a:buChar char="§"/>
            </a:pPr>
            <a:r>
              <a:rPr lang="el-GR" dirty="0"/>
              <a:t>Από τον </a:t>
            </a:r>
            <a:r>
              <a:rPr lang="el-GR" u="sng" dirty="0">
                <a:hlinkClick r:id="rId5"/>
              </a:rPr>
              <a:t>κατάλογο εξωπλανητών</a:t>
            </a:r>
            <a:r>
              <a:rPr lang="el-GR" dirty="0"/>
              <a:t> της </a:t>
            </a:r>
            <a:r>
              <a:rPr lang="en-US" dirty="0"/>
              <a:t>NASA</a:t>
            </a:r>
            <a:r>
              <a:rPr lang="el-GR" dirty="0"/>
              <a:t> βλέπουμε ότι το 2011 από το αστρονομικό παρατηρητήριο </a:t>
            </a:r>
            <a:r>
              <a:rPr lang="en-US" dirty="0"/>
              <a:t>WASP</a:t>
            </a:r>
            <a:r>
              <a:rPr lang="el-GR" dirty="0"/>
              <a:t>-</a:t>
            </a:r>
            <a:r>
              <a:rPr lang="en-US" dirty="0"/>
              <a:t>South</a:t>
            </a:r>
            <a:r>
              <a:rPr lang="el-GR" dirty="0"/>
              <a:t> στη Νότια Αφρική (</a:t>
            </a:r>
            <a:r>
              <a:rPr lang="en-US" dirty="0"/>
              <a:t>SAAO</a:t>
            </a:r>
            <a:r>
              <a:rPr lang="el-GR" dirty="0"/>
              <a:t>), παρατηρήθηκε με τη μέθοδο της διάβασης ένας πλανήτης σε τροχιά γύρω από το αστέρι </a:t>
            </a:r>
            <a:r>
              <a:rPr lang="en-US" dirty="0"/>
              <a:t>WASP</a:t>
            </a:r>
            <a:r>
              <a:rPr lang="el-GR" dirty="0"/>
              <a:t>-36. Ονομάστηκε </a:t>
            </a:r>
            <a:r>
              <a:rPr lang="en-US" dirty="0"/>
              <a:t>WASP</a:t>
            </a:r>
            <a:r>
              <a:rPr lang="el-GR" dirty="0"/>
              <a:t>-36</a:t>
            </a:r>
            <a:r>
              <a:rPr lang="en-US" dirty="0"/>
              <a:t>b</a:t>
            </a:r>
            <a:r>
              <a:rPr lang="el-GR" dirty="0"/>
              <a:t> είναι ένας γίγαντας αερίων με ακτίνα 1.327 φορές μεγαλύτερη από την ακτίνα του Δία, περίοδο περιστροφής 1.5 ημέρες και ακτίνα περιστροφής 0.026 </a:t>
            </a:r>
            <a:r>
              <a:rPr lang="en-US" dirty="0"/>
              <a:t>AU</a:t>
            </a:r>
            <a:r>
              <a:rPr lang="el-GR" dirty="0"/>
              <a:t> γύρω από το άστρο του. ( </a:t>
            </a:r>
            <a:r>
              <a:rPr lang="el-GR" dirty="0" err="1"/>
              <a:t>Smith</a:t>
            </a:r>
            <a:r>
              <a:rPr lang="el-GR" dirty="0"/>
              <a:t>, </a:t>
            </a:r>
            <a:r>
              <a:rPr lang="en-US" dirty="0"/>
              <a:t>A</a:t>
            </a:r>
            <a:r>
              <a:rPr lang="el-GR" dirty="0"/>
              <a:t>.</a:t>
            </a:r>
            <a:r>
              <a:rPr lang="en-US" dirty="0"/>
              <a:t>M</a:t>
            </a:r>
            <a:r>
              <a:rPr lang="el-GR" dirty="0"/>
              <a:t>.</a:t>
            </a:r>
            <a:r>
              <a:rPr lang="en-US" dirty="0"/>
              <a:t>S</a:t>
            </a:r>
            <a:r>
              <a:rPr lang="el-GR" dirty="0"/>
              <a:t>. </a:t>
            </a:r>
            <a:r>
              <a:rPr lang="el-GR" dirty="0" err="1"/>
              <a:t>et</a:t>
            </a:r>
            <a:r>
              <a:rPr lang="el-GR" dirty="0"/>
              <a:t> </a:t>
            </a:r>
            <a:r>
              <a:rPr lang="el-GR" dirty="0" err="1"/>
              <a:t>al</a:t>
            </a:r>
            <a:r>
              <a:rPr lang="el-GR" dirty="0"/>
              <a:t>. , 2012, </a:t>
            </a:r>
            <a:r>
              <a:rPr lang="el-GR" i="1" dirty="0"/>
              <a:t>A</a:t>
            </a:r>
            <a:r>
              <a:rPr lang="en-US" i="1" dirty="0" err="1"/>
              <a:t>sJ</a:t>
            </a:r>
            <a:r>
              <a:rPr lang="el-GR" dirty="0"/>
              <a:t>, ,143, 4)</a:t>
            </a:r>
            <a:endParaRPr lang="el-GR" dirty="0"/>
          </a:p>
          <a:p>
            <a:pPr>
              <a:buFont typeface="Wingdings" panose="05000000000000000000" pitchFamily="2" charset="2"/>
              <a:buChar char="§"/>
            </a:pPr>
            <a:endParaRPr lang="en-US" sz="1600" dirty="0"/>
          </a:p>
        </p:txBody>
      </p:sp>
      <p:sp>
        <p:nvSpPr>
          <p:cNvPr id="37" name="Rectangle 36"/>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8216" y="178420"/>
            <a:ext cx="10214516" cy="836341"/>
          </a:xfrm>
        </p:spPr>
        <p:txBody>
          <a:bodyPr/>
          <a:lstStyle/>
          <a:p>
            <a:pPr algn="ctr"/>
            <a:r>
              <a:rPr lang="el-GR" b="1" dirty="0">
                <a:solidFill>
                  <a:srgbClr val="FAC937"/>
                </a:solidFill>
              </a:rPr>
              <a:t>ΕΠΙΛΟΓΟΣ</a:t>
            </a:r>
            <a:endParaRPr lang="el-GR" b="1" dirty="0">
              <a:solidFill>
                <a:srgbClr val="FAC937"/>
              </a:solidFill>
            </a:endParaRPr>
          </a:p>
        </p:txBody>
      </p:sp>
      <p:sp>
        <p:nvSpPr>
          <p:cNvPr id="3" name="Θέση περιεχομένου 2"/>
          <p:cNvSpPr>
            <a:spLocks noGrp="1"/>
          </p:cNvSpPr>
          <p:nvPr>
            <p:ph idx="1"/>
          </p:nvPr>
        </p:nvSpPr>
        <p:spPr>
          <a:xfrm>
            <a:off x="1048216" y="1204332"/>
            <a:ext cx="10214516" cy="5475248"/>
          </a:xfrm>
        </p:spPr>
        <p:txBody>
          <a:bodyPr>
            <a:normAutofit/>
          </a:bodyPr>
          <a:lstStyle/>
          <a:p>
            <a:pPr algn="just"/>
            <a:r>
              <a:rPr lang="el-GR" b="1" dirty="0"/>
              <a:t>Με εφόδιο τη φυσική λυκείου μπορούμε να δώσουμε ικανοποιητικά αποτελέσματα στην αναζήτηση άλλων κόσμων, έναν τομέα από τους πιο συναρπαστικούς της επιστήμης και πολλά υποσχόμενος τα επόμενα χρόνια! Έτσι και οι μαθητές μπορούν να συμμετέχουν στην συμπλήρωση και κατανόηση των κομματιών του παζλ του συναρπαστικού Σύμπαντος!</a:t>
            </a:r>
            <a:endParaRPr lang="el-GR" b="1" dirty="0"/>
          </a:p>
          <a:p>
            <a:pPr algn="just"/>
            <a:r>
              <a:rPr lang="el-GR" b="1" dirty="0"/>
              <a:t>Ένα αποτέλεσμα που μας ενθουσιάζει! Ένα παράθυρο στον κόσμο περίπου1000 έτη φωτός μακριά που για να πάμε εκεί, αν ταξιδεύαμε με την μέση ταχύτητα ενός γρήγορου αυτοκινήτου θα φτάναμε σε περίπου 14 δισεκατομμύρια χρόνια!</a:t>
            </a:r>
            <a:endParaRPr lang="el-GR" b="1"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37424" y="808056"/>
            <a:ext cx="10058400" cy="630451"/>
          </a:xfrm>
        </p:spPr>
        <p:txBody>
          <a:bodyPr>
            <a:normAutofit/>
          </a:bodyPr>
          <a:lstStyle/>
          <a:p>
            <a:pPr algn="ctr"/>
            <a:r>
              <a:rPr lang="el-GR" sz="2800" b="1" dirty="0">
                <a:solidFill>
                  <a:srgbClr val="FAC937"/>
                </a:solidFill>
              </a:rPr>
              <a:t>Η ΑΦΟΡΜΗ ΤΗΣ ΕΡΓΑΣΙΑΣ-Η σπίθα που άναψε τη φλόγα </a:t>
            </a:r>
            <a:endParaRPr lang="el-GR" sz="2800" b="1" dirty="0">
              <a:solidFill>
                <a:srgbClr val="FAC937"/>
              </a:solidFill>
            </a:endParaRPr>
          </a:p>
        </p:txBody>
      </p:sp>
      <p:sp>
        <p:nvSpPr>
          <p:cNvPr id="3" name="Θέση περιεχομένου 2"/>
          <p:cNvSpPr>
            <a:spLocks noGrp="1"/>
          </p:cNvSpPr>
          <p:nvPr>
            <p:ph idx="1"/>
          </p:nvPr>
        </p:nvSpPr>
        <p:spPr>
          <a:xfrm>
            <a:off x="1137424" y="1438507"/>
            <a:ext cx="10058400" cy="5140713"/>
          </a:xfrm>
        </p:spPr>
        <p:txBody>
          <a:bodyPr>
            <a:normAutofit/>
          </a:bodyPr>
          <a:lstStyle/>
          <a:p>
            <a:pPr algn="just"/>
            <a:r>
              <a:rPr lang="el-GR" b="1" dirty="0"/>
              <a:t>Οι ανήσυχες και δικαιολογημένες ερωτήσεις των μαθητών</a:t>
            </a:r>
            <a:endParaRPr lang="el-GR" b="1" dirty="0"/>
          </a:p>
          <a:p>
            <a:pPr algn="just"/>
            <a:r>
              <a:rPr lang="el-GR" b="1" dirty="0"/>
              <a:t>Μα κυρία, στο σχολείο μαθαίνουμε νόμους που διατυπώθηκαν τον 17ο αιώνα και τώρα η επιστήμη έχει προχωρήσει τόσο πολύ που δεν μπορούμε να την παρακολουθήσουμε με αυτά που μαθαίνουμε στο σχολείο </a:t>
            </a:r>
            <a:endParaRPr lang="el-GR" b="1" dirty="0"/>
          </a:p>
          <a:p>
            <a:pPr algn="just"/>
            <a:r>
              <a:rPr lang="el-GR" b="1" dirty="0"/>
              <a:t>Που θα μας χρειαστούν όλα αυτά που μαθαίνουμε στο σχολείο; </a:t>
            </a:r>
            <a:endParaRPr lang="el-GR" b="1" dirty="0"/>
          </a:p>
          <a:p>
            <a:pPr algn="just"/>
            <a:r>
              <a:rPr lang="el-GR" b="1" dirty="0"/>
              <a:t>Μα ο Νεύτωνας διατύπωσε τους νόμους του για να ερμηνεύσει την κίνηση των πλανητών του δικού μας Ηλιακού Συστήματος, ισχύουν οι ίδιοι νόμοι και στους πλανήτες των άλλων ηλιακών συστημάτων; </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81668" y="245328"/>
            <a:ext cx="10091854" cy="914399"/>
          </a:xfrm>
        </p:spPr>
        <p:txBody>
          <a:bodyPr>
            <a:normAutofit/>
          </a:bodyPr>
          <a:lstStyle/>
          <a:p>
            <a:pPr algn="ctr"/>
            <a:r>
              <a:rPr lang="el-GR" sz="3200" b="1" dirty="0">
                <a:solidFill>
                  <a:srgbClr val="FAC937"/>
                </a:solidFill>
              </a:rPr>
              <a:t>ΜΕΘΟΔΟΛΟΓΙΑ</a:t>
            </a:r>
            <a:endParaRPr lang="el-GR" sz="3200" b="1" dirty="0">
              <a:solidFill>
                <a:srgbClr val="FAC937"/>
              </a:solidFill>
            </a:endParaRPr>
          </a:p>
        </p:txBody>
      </p:sp>
      <p:sp>
        <p:nvSpPr>
          <p:cNvPr id="3" name="Θέση περιεχομένου 2"/>
          <p:cNvSpPr>
            <a:spLocks noGrp="1"/>
          </p:cNvSpPr>
          <p:nvPr>
            <p:ph idx="1"/>
          </p:nvPr>
        </p:nvSpPr>
        <p:spPr>
          <a:xfrm>
            <a:off x="1081668" y="1326995"/>
            <a:ext cx="10091854" cy="5285677"/>
          </a:xfrm>
        </p:spPr>
        <p:txBody>
          <a:bodyPr>
            <a:normAutofit/>
          </a:bodyPr>
          <a:lstStyle/>
          <a:p>
            <a:pPr algn="just"/>
            <a:r>
              <a:rPr lang="el-GR" b="1" dirty="0"/>
              <a:t>Χρησιμοποιώντας φυσική των </a:t>
            </a:r>
            <a:r>
              <a:rPr lang="el-GR" b="1" dirty="0" err="1"/>
              <a:t>λυκειακών</a:t>
            </a:r>
            <a:r>
              <a:rPr lang="el-GR" b="1" dirty="0"/>
              <a:t> τάξεων Α και Β και απλά μαθηματικά, προσπαθήσαμε να ερμηνεύσουμε σύγχρονα </a:t>
            </a:r>
            <a:r>
              <a:rPr lang="el-GR" b="1" dirty="0" err="1"/>
              <a:t>παρατηρισιακά</a:t>
            </a:r>
            <a:r>
              <a:rPr lang="el-GR" b="1" dirty="0"/>
              <a:t> δεδομένα  και να δώσουμε απαντήσεις </a:t>
            </a:r>
            <a:r>
              <a:rPr lang="el-GR" b="1" dirty="0" err="1"/>
              <a:t>π.χ</a:t>
            </a:r>
            <a:r>
              <a:rPr lang="el-GR" b="1" dirty="0"/>
              <a:t> για την ακτίνα και την περίοδο περιστροφής ενός </a:t>
            </a:r>
            <a:r>
              <a:rPr lang="el-GR" b="1" dirty="0" err="1"/>
              <a:t>εξωπλανήτη</a:t>
            </a:r>
            <a:r>
              <a:rPr lang="el-GR" b="1" dirty="0"/>
              <a:t> 1000 έτη φωτός μακριά.</a:t>
            </a:r>
            <a:endParaRPr lang="el-GR" b="1" dirty="0"/>
          </a:p>
          <a:p>
            <a:pPr algn="just"/>
            <a:r>
              <a:rPr lang="el-GR" b="1" dirty="0"/>
              <a:t>Το εργαλείο για την λήψη και επεξεργασία των </a:t>
            </a:r>
            <a:r>
              <a:rPr lang="el-GR" b="1" dirty="0" err="1"/>
              <a:t>παρατηρισιακών</a:t>
            </a:r>
            <a:r>
              <a:rPr lang="el-GR" b="1" dirty="0"/>
              <a:t> μας δεδομένων έγινε με τη χρήση της πλατφόρμας  </a:t>
            </a:r>
            <a:r>
              <a:rPr lang="el-GR" b="1" u="sng" dirty="0">
                <a:hlinkClick r:id="rId1"/>
              </a:rPr>
              <a:t>DIY Planet Search</a:t>
            </a:r>
            <a:r>
              <a:rPr lang="el-GR" b="1" dirty="0"/>
              <a:t> (</a:t>
            </a:r>
            <a:r>
              <a:rPr lang="el-GR" b="1" dirty="0" err="1"/>
              <a:t>Do-It-Yourself</a:t>
            </a:r>
            <a:r>
              <a:rPr lang="el-GR" b="1" dirty="0"/>
              <a:t> Planet </a:t>
            </a:r>
            <a:r>
              <a:rPr lang="el-GR" b="1" dirty="0" err="1"/>
              <a:t>Search</a:t>
            </a:r>
            <a:r>
              <a:rPr lang="el-GR" b="1" dirty="0"/>
              <a:t>) της NASA και των </a:t>
            </a:r>
            <a:r>
              <a:rPr lang="el-GR" b="1" u="sng" dirty="0">
                <a:hlinkClick r:id="rId2" tooltip="Ηλεκτρονικά ρομποτικά τηλεσκόπια MicroObservatory"/>
              </a:rPr>
              <a:t>διαδικτυακών ρομποτικών τηλεσκοπίων MicroObservatory</a:t>
            </a:r>
            <a:r>
              <a:rPr lang="el-GR" b="1" u="sng" dirty="0"/>
              <a:t>  </a:t>
            </a:r>
            <a:endParaRPr lang="el-GR" b="1" dirty="0"/>
          </a:p>
          <a:p>
            <a:pPr algn="just"/>
            <a:r>
              <a:rPr lang="el-GR" b="1" dirty="0"/>
              <a:t>Είναι μια πλατφόρμα που μπορεί ο κάθε ενδιαφερόμενος να συλλέξει, να αναλύσει και να ερμηνεύσει  τις δικές του εικόνες από άλλα συστήματα αστεριών, στον υπολογιστή του σπιτιού του. Μπορεί να επιλέξει ένα αστέρι και να μετρήσει την φωτεινότητά του, λαμβάνοντας ένα γράφημα δεδομένων από το οποίο μπορεί να εξαγάγει κάποια συμπεράσματα. </a:t>
            </a:r>
            <a:endParaRPr lang="el-G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101" name="Picture 58"/>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02" name="Picture 60"/>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03" name="Rectangle 62"/>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 name="Rectangle 64"/>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5" name="Rectangle 66"/>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6" name="Rectangle 68"/>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7" name="TextBox 70"/>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108" name="Rectangle 72"/>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77" name="Picture 76"/>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79" name="Rectangle 78"/>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Τίτλος 2"/>
          <p:cNvSpPr>
            <a:spLocks noGrp="1"/>
          </p:cNvSpPr>
          <p:nvPr>
            <p:ph type="title"/>
          </p:nvPr>
        </p:nvSpPr>
        <p:spPr>
          <a:xfrm>
            <a:off x="6829426" y="271464"/>
            <a:ext cx="4355041" cy="739094"/>
          </a:xfrm>
        </p:spPr>
        <p:txBody>
          <a:bodyPr vert="horz" lIns="91440" tIns="45720" rIns="91440" bIns="45720" rtlCol="0" anchor="t">
            <a:normAutofit/>
          </a:bodyPr>
          <a:lstStyle/>
          <a:p>
            <a:pPr algn="ctr"/>
            <a:r>
              <a:rPr lang="el-GR" sz="2000" b="1" dirty="0">
                <a:solidFill>
                  <a:srgbClr val="FFFF00"/>
                </a:solidFill>
              </a:rPr>
              <a:t>ΑΡΧΙΚΗ ΘΕΩΡΗΤΙΚΗ ΠΡΟΣΕΓΓΙΣΗ</a:t>
            </a:r>
            <a:endParaRPr lang="en-US" sz="2000" b="1" dirty="0">
              <a:solidFill>
                <a:srgbClr val="FFFF00"/>
              </a:solidFill>
            </a:endParaRPr>
          </a:p>
        </p:txBody>
      </p:sp>
      <p:pic>
        <p:nvPicPr>
          <p:cNvPr id="8" name="Θέση εικόνας 7"/>
          <p:cNvPicPr>
            <a:picLocks noGrp="1" noChangeAspect="1"/>
          </p:cNvPicPr>
          <p:nvPr>
            <p:ph type="pic" idx="1"/>
          </p:nvPr>
        </p:nvPicPr>
        <p:blipFill rotWithShape="1">
          <a:blip r:embed="rId4"/>
          <a:srcRect l="19523" r="16317" b="2"/>
          <a:stretch>
            <a:fillRect/>
          </a:stretch>
        </p:blipFill>
        <p:spPr>
          <a:xfrm>
            <a:off x="1005401" y="227"/>
            <a:ext cx="5569814" cy="6858000"/>
          </a:xfrm>
          <a:prstGeom prst="rect">
            <a:avLst/>
          </a:prstGeom>
          <a:ln w="12700">
            <a:solidFill>
              <a:schemeClr val="tx1"/>
            </a:solidFill>
          </a:ln>
        </p:spPr>
      </p:pic>
      <p:sp>
        <p:nvSpPr>
          <p:cNvPr id="83" name="Rectangle 8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Θέση κειμένου 3"/>
          <p:cNvSpPr>
            <a:spLocks noGrp="1"/>
          </p:cNvSpPr>
          <p:nvPr>
            <p:ph type="body" sz="half" idx="2"/>
          </p:nvPr>
        </p:nvSpPr>
        <p:spPr>
          <a:xfrm>
            <a:off x="6829426" y="1010557"/>
            <a:ext cx="4400532" cy="5575979"/>
          </a:xfrm>
        </p:spPr>
        <p:txBody>
          <a:bodyPr vert="horz" lIns="91440" tIns="45720" rIns="91440" bIns="45720" rtlCol="0" anchor="ctr">
            <a:normAutofit fontScale="55000" lnSpcReduction="20000"/>
          </a:bodyPr>
          <a:lstStyle/>
          <a:p>
            <a:endParaRPr lang="el-GR" dirty="0"/>
          </a:p>
          <a:p>
            <a:r>
              <a:rPr lang="el-GR" b="1" dirty="0"/>
              <a:t> </a:t>
            </a:r>
            <a:endParaRPr lang="el-GR" dirty="0"/>
          </a:p>
          <a:p>
            <a:pPr algn="just"/>
            <a:r>
              <a:rPr lang="el-GR" sz="2500" b="1" dirty="0"/>
              <a:t>Αρχικά γίνεται μια πρώτη θεωρητική διερεύνηση των φαινομένων που θα μελετήσουμε, λαμβάνοντας τις απαραίτητες πληροφορίες από την ίδια την πλατφόρμα </a:t>
            </a:r>
            <a:r>
              <a:rPr lang="el-GR" sz="2500" b="1" u="sng" dirty="0">
                <a:solidFill>
                  <a:srgbClr val="FFFF00"/>
                </a:solidFill>
                <a:hlinkClick r:id="rId5"/>
              </a:rPr>
              <a:t>DIY Planet Search</a:t>
            </a:r>
            <a:r>
              <a:rPr lang="el-GR" sz="2500" b="1" dirty="0">
                <a:solidFill>
                  <a:srgbClr val="C00000"/>
                </a:solidFill>
              </a:rPr>
              <a:t>. </a:t>
            </a:r>
            <a:endParaRPr lang="el-GR" sz="2500" b="1" dirty="0">
              <a:solidFill>
                <a:srgbClr val="C00000"/>
              </a:solidFill>
            </a:endParaRPr>
          </a:p>
          <a:p>
            <a:pPr algn="just"/>
            <a:r>
              <a:rPr lang="el-GR" sz="2500" b="1" dirty="0"/>
              <a:t>-Τι είναι τα ρομποτικά τηλεσκόπια </a:t>
            </a:r>
            <a:r>
              <a:rPr lang="el-GR" sz="2500" b="1" dirty="0" err="1"/>
              <a:t>MicroObservatory</a:t>
            </a:r>
            <a:r>
              <a:rPr lang="el-GR" sz="2500" b="1" dirty="0"/>
              <a:t> που θα χρησιμοποιηθούν για την συλλογή των δεδομένων μας;</a:t>
            </a:r>
            <a:endParaRPr lang="el-GR" sz="2500" b="1" dirty="0"/>
          </a:p>
          <a:p>
            <a:pPr algn="just"/>
            <a:r>
              <a:rPr lang="el-GR" sz="2500" b="1" dirty="0"/>
              <a:t>-Τι είναι </a:t>
            </a:r>
            <a:r>
              <a:rPr lang="el-GR" sz="2500" b="1" dirty="0" err="1"/>
              <a:t>εξωπλανήτες</a:t>
            </a:r>
            <a:r>
              <a:rPr lang="el-GR" sz="2500" b="1" dirty="0"/>
              <a:t>;</a:t>
            </a:r>
            <a:endParaRPr lang="el-GR" sz="2500" b="1" dirty="0"/>
          </a:p>
          <a:p>
            <a:pPr algn="just"/>
            <a:r>
              <a:rPr lang="el-GR" sz="2500" b="1" dirty="0"/>
              <a:t>-Ποια είναι η κύρια διαφορά μεταξύ των πλανητών και των </a:t>
            </a:r>
            <a:r>
              <a:rPr lang="el-GR" sz="2500" b="1" dirty="0" err="1"/>
              <a:t>εξωπλανητών</a:t>
            </a:r>
            <a:r>
              <a:rPr lang="el-GR" sz="2500" b="1" dirty="0"/>
              <a:t> μας;</a:t>
            </a:r>
            <a:endParaRPr lang="el-GR" sz="2500" b="1" dirty="0"/>
          </a:p>
          <a:p>
            <a:pPr algn="just"/>
            <a:r>
              <a:rPr lang="el-GR" sz="2500" b="1" dirty="0"/>
              <a:t>-Πως είναι οι </a:t>
            </a:r>
            <a:r>
              <a:rPr lang="el-GR" sz="2500" b="1" dirty="0" err="1"/>
              <a:t>εξωπλανήτες</a:t>
            </a:r>
            <a:r>
              <a:rPr lang="el-GR" sz="2500" b="1" dirty="0"/>
              <a:t>;</a:t>
            </a:r>
            <a:endParaRPr lang="el-GR" sz="2500" b="1" dirty="0"/>
          </a:p>
          <a:p>
            <a:pPr algn="just"/>
            <a:r>
              <a:rPr lang="el-GR" sz="2500" b="1" dirty="0"/>
              <a:t>-Ποια τηλεσκόπια έχουμε ρίξει στο κυνήγι </a:t>
            </a:r>
            <a:r>
              <a:rPr lang="el-GR" sz="2500" b="1" dirty="0" err="1"/>
              <a:t>εξωπλανητών</a:t>
            </a:r>
            <a:r>
              <a:rPr lang="el-GR" sz="2500" b="1" dirty="0"/>
              <a:t>;</a:t>
            </a:r>
            <a:endParaRPr lang="el-GR" sz="2500" b="1" dirty="0"/>
          </a:p>
          <a:p>
            <a:pPr algn="just"/>
            <a:r>
              <a:rPr lang="el-GR" sz="2500" b="1" dirty="0"/>
              <a:t>-Πως μπορούμε να εντοπίσουμε τους </a:t>
            </a:r>
            <a:r>
              <a:rPr lang="el-GR" sz="2500" b="1" dirty="0" err="1"/>
              <a:t>εξωπλανήτες</a:t>
            </a:r>
            <a:r>
              <a:rPr lang="el-GR" sz="2500" b="1" dirty="0"/>
              <a:t>;</a:t>
            </a:r>
            <a:endParaRPr lang="el-GR" sz="2500" b="1" dirty="0"/>
          </a:p>
          <a:p>
            <a:endParaRPr lang="el-GR" sz="2500" b="1" dirty="0"/>
          </a:p>
          <a:p>
            <a:endParaRPr lang="el-GR" dirty="0"/>
          </a:p>
          <a:p>
            <a:endParaRPr lang="el-GR" dirty="0"/>
          </a:p>
          <a:p>
            <a:pPr>
              <a:buFont typeface="Wingdings" panose="05000000000000000000" pitchFamily="2" charset="2"/>
              <a:buChar char="§"/>
            </a:pPr>
            <a:endParaRPr lang="en-US" sz="1600" dirty="0"/>
          </a:p>
        </p:txBody>
      </p:sp>
      <p:sp>
        <p:nvSpPr>
          <p:cNvPr id="85" name="Rectangle 84"/>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11" name="Picture 10"/>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25" name="Rectangle 24"/>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9" name="Picture 2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1" name="Rectangle 30"/>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4"/>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p:cNvSpPr>
            <a:spLocks noGrp="1"/>
          </p:cNvSpPr>
          <p:nvPr>
            <p:ph type="title"/>
          </p:nvPr>
        </p:nvSpPr>
        <p:spPr>
          <a:xfrm>
            <a:off x="1969803" y="53086"/>
            <a:ext cx="8608037" cy="585421"/>
          </a:xfrm>
        </p:spPr>
        <p:txBody>
          <a:bodyPr vert="horz" lIns="91440" tIns="45720" rIns="91440" bIns="45720" rtlCol="0" anchor="t">
            <a:normAutofit fontScale="90000"/>
          </a:bodyPr>
          <a:lstStyle/>
          <a:p>
            <a:pPr algn="ctr"/>
            <a:r>
              <a:rPr lang="el-GR" sz="3600" b="1" dirty="0">
                <a:solidFill>
                  <a:srgbClr val="F2E24B"/>
                </a:solidFill>
              </a:rPr>
              <a:t>ΠΕΙΡΑΜΑΤΙΚΗ ΔΙΑΔΙΚΑΣΙΑ</a:t>
            </a:r>
            <a:br>
              <a:rPr lang="el-GR" sz="3600" dirty="0">
                <a:solidFill>
                  <a:srgbClr val="F2E24B"/>
                </a:solidFill>
              </a:rPr>
            </a:br>
            <a:endParaRPr lang="en-US" sz="3400" dirty="0">
              <a:solidFill>
                <a:srgbClr val="F2E24B"/>
              </a:solidFill>
            </a:endParaRPr>
          </a:p>
        </p:txBody>
      </p:sp>
      <p:pic>
        <p:nvPicPr>
          <p:cNvPr id="6" name="Θέση εικόνας 5" descr="Εικόνα που περιέχει αστέρι, αντικείμενο εξωτερικού χώρου, νυχτερινός ουρανός&#10;&#10;Περιγραφή που δημιουργήθηκε αυτόματα"/>
          <p:cNvPicPr>
            <a:picLocks noGrp="1" noChangeAspect="1"/>
          </p:cNvPicPr>
          <p:nvPr>
            <p:ph type="pic" idx="1"/>
          </p:nvPr>
        </p:nvPicPr>
        <p:blipFill rotWithShape="1">
          <a:blip r:embed="rId4"/>
          <a:srcRect r="21217" b="2"/>
          <a:stretch>
            <a:fillRect/>
          </a:stretch>
        </p:blipFill>
        <p:spPr>
          <a:xfrm>
            <a:off x="1143759" y="1680066"/>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4" name="Θέση κειμένου 3"/>
          <p:cNvSpPr>
            <a:spLocks noGrp="1"/>
          </p:cNvSpPr>
          <p:nvPr>
            <p:ph type="body" sz="half" idx="2"/>
          </p:nvPr>
        </p:nvSpPr>
        <p:spPr>
          <a:xfrm>
            <a:off x="5734138" y="1063643"/>
            <a:ext cx="5680960" cy="5741271"/>
          </a:xfrm>
        </p:spPr>
        <p:txBody>
          <a:bodyPr vert="horz" lIns="91440" tIns="45720" rIns="91440" bIns="45720" rtlCol="0" anchor="ctr">
            <a:normAutofit/>
          </a:bodyPr>
          <a:lstStyle/>
          <a:p>
            <a:pPr algn="just"/>
            <a:r>
              <a:rPr lang="el-GR" b="1" dirty="0"/>
              <a:t>Μέσω της πλατφόρμας </a:t>
            </a:r>
            <a:r>
              <a:rPr lang="el-GR" b="1" u="sng" dirty="0">
                <a:hlinkClick r:id="rId5"/>
              </a:rPr>
              <a:t>DIY Planet Search</a:t>
            </a:r>
            <a:r>
              <a:rPr lang="el-GR" b="1" dirty="0"/>
              <a:t> επιλέξαμε να παρατηρήσουμε στις 3/4/2021, μεταξύ 8-12 </a:t>
            </a:r>
            <a:r>
              <a:rPr lang="el-GR" b="1" dirty="0" err="1"/>
              <a:t>μ.μ</a:t>
            </a:r>
            <a:r>
              <a:rPr lang="el-GR" b="1" dirty="0"/>
              <a:t>, το αστέρι  </a:t>
            </a:r>
            <a:r>
              <a:rPr lang="en-US" b="1" dirty="0"/>
              <a:t>WASP</a:t>
            </a:r>
            <a:r>
              <a:rPr lang="el-GR" b="1" dirty="0"/>
              <a:t>-36. </a:t>
            </a:r>
            <a:endParaRPr lang="el-GR" b="1" dirty="0"/>
          </a:p>
          <a:p>
            <a:pPr algn="just"/>
            <a:r>
              <a:rPr lang="el-GR" b="1" dirty="0"/>
              <a:t>Έγινε η λήψη δεδομένων, η επεξεργασία τους σύμφωνα με τις οδηγίες που μας έδωσε η πλατφόρμα. </a:t>
            </a:r>
            <a:endParaRPr lang="el-GR" b="1" dirty="0"/>
          </a:p>
          <a:p>
            <a:pPr algn="just"/>
            <a:r>
              <a:rPr lang="el-GR" b="1" dirty="0"/>
              <a:t>Μετρήσαμε τη φωτεινότητα του άστρου μας σε 60 περίπου κατάλληλες εικόνες και μία από τις εικόνες της φωτομετρίας μας φαίνεται στο διπλανό σχήμα.</a:t>
            </a:r>
            <a:endParaRPr lang="el-GR" b="1" dirty="0"/>
          </a:p>
          <a:p>
            <a:pPr algn="just"/>
            <a:endParaRPr lang="el-GR" dirty="0"/>
          </a:p>
          <a:p>
            <a:pPr>
              <a:buFont typeface="Wingdings" panose="05000000000000000000" pitchFamily="2" charset="2"/>
              <a:buChar char="§"/>
            </a:pPr>
            <a:endParaRPr lang="en-US" sz="1600" dirty="0"/>
          </a:p>
        </p:txBody>
      </p:sp>
      <p:sp>
        <p:nvSpPr>
          <p:cNvPr id="51" name="Rectangle 36"/>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39" name="Picture 10"/>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40" name="Picture 1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1" name="Rectangle 14"/>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16"/>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18"/>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20"/>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TextBox 22"/>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46" name="Rectangle 24"/>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26"/>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48" name="Picture 2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9" name="Rectangle 30"/>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34"/>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p:cNvSpPr>
            <a:spLocks noGrp="1"/>
          </p:cNvSpPr>
          <p:nvPr>
            <p:ph type="title"/>
          </p:nvPr>
        </p:nvSpPr>
        <p:spPr>
          <a:xfrm>
            <a:off x="959911" y="133816"/>
            <a:ext cx="9617930" cy="713677"/>
          </a:xfrm>
        </p:spPr>
        <p:txBody>
          <a:bodyPr vert="horz" lIns="91440" tIns="45720" rIns="91440" bIns="45720" rtlCol="0" anchor="t">
            <a:normAutofit/>
          </a:bodyPr>
          <a:lstStyle/>
          <a:p>
            <a:pPr algn="ctr"/>
            <a:r>
              <a:rPr lang="el-GR" sz="3400" dirty="0">
                <a:solidFill>
                  <a:srgbClr val="17BBD4"/>
                </a:solidFill>
              </a:rPr>
              <a:t>ΕΞΑΓΩΜΕΝΟ ΓΡΑΦΗΜΑ ΠΑΡΑΤΗΡΗΣΕΩΝ</a:t>
            </a:r>
            <a:endParaRPr lang="en-US" sz="3400" dirty="0">
              <a:solidFill>
                <a:srgbClr val="17BBD4"/>
              </a:solidFill>
            </a:endParaRPr>
          </a:p>
        </p:txBody>
      </p:sp>
      <p:pic>
        <p:nvPicPr>
          <p:cNvPr id="6" name="Θέση εικόνας 5"/>
          <p:cNvPicPr>
            <a:picLocks noGrp="1" noChangeAspect="1"/>
          </p:cNvPicPr>
          <p:nvPr>
            <p:ph type="pic" idx="1"/>
          </p:nvPr>
        </p:nvPicPr>
        <p:blipFill rotWithShape="1">
          <a:blip r:embed="rId4"/>
          <a:srcRect r="16252" b="3"/>
          <a:stretch>
            <a:fillRect/>
          </a:stretch>
        </p:blipFill>
        <p:spPr>
          <a:xfrm>
            <a:off x="1211006" y="1810565"/>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4" name="Θέση κειμένου 3"/>
          <p:cNvSpPr>
            <a:spLocks noGrp="1"/>
          </p:cNvSpPr>
          <p:nvPr>
            <p:ph type="body" sz="half" idx="2"/>
          </p:nvPr>
        </p:nvSpPr>
        <p:spPr>
          <a:xfrm>
            <a:off x="5955806" y="1010557"/>
            <a:ext cx="5274152" cy="5713627"/>
          </a:xfrm>
        </p:spPr>
        <p:txBody>
          <a:bodyPr vert="horz" lIns="91440" tIns="45720" rIns="91440" bIns="45720" rtlCol="0" anchor="ctr">
            <a:normAutofit fontScale="85000" lnSpcReduction="10000"/>
          </a:bodyPr>
          <a:lstStyle/>
          <a:p>
            <a:pPr algn="just">
              <a:buFont typeface="Wingdings" panose="05000000000000000000" pitchFamily="2" charset="2"/>
              <a:buChar char="§"/>
            </a:pPr>
            <a:r>
              <a:rPr lang="el-GR" b="1" dirty="0"/>
              <a:t>Αυτό είναι το γράφημα των παρατηρήσεών μας και δείχνει πώς άλλαξε η σχετική φωτεινότητα του αστεριού μας κατά τη διάρκεια της βραδιάς παρατήρησης. </a:t>
            </a:r>
            <a:endParaRPr lang="el-GR" b="1" dirty="0"/>
          </a:p>
          <a:p>
            <a:pPr algn="just">
              <a:buFont typeface="Wingdings" panose="05000000000000000000" pitchFamily="2" charset="2"/>
              <a:buChar char="§"/>
            </a:pPr>
            <a:r>
              <a:rPr lang="el-GR" b="1" dirty="0"/>
              <a:t>Κάθε κουκκίδα αντιπροσωπεύει τις μετρήσεις μας σε μία εικόνα τηλεσκοπίου.</a:t>
            </a:r>
            <a:endParaRPr lang="el-GR" b="1" dirty="0"/>
          </a:p>
          <a:p>
            <a:pPr algn="just">
              <a:buFont typeface="Wingdings" panose="05000000000000000000" pitchFamily="2" charset="2"/>
              <a:buChar char="§"/>
            </a:pPr>
            <a:r>
              <a:rPr lang="el-GR" b="1" dirty="0"/>
              <a:t> Στο γράφημα παρατηρούμε μεταξύ 9 έως 11 </a:t>
            </a:r>
            <a:r>
              <a:rPr lang="el-GR" b="1" dirty="0" err="1"/>
              <a:t>μ.μ</a:t>
            </a:r>
            <a:r>
              <a:rPr lang="el-GR" b="1" dirty="0"/>
              <a:t> υπάρχει μείωση στη σχετική φωτεινότητα του αστεριού που πολύ πιθανόν να οφείλεται στη διάβαση ενός </a:t>
            </a:r>
            <a:r>
              <a:rPr lang="el-GR" b="1" dirty="0" err="1"/>
              <a:t>εξωπλανήτη</a:t>
            </a:r>
            <a:r>
              <a:rPr lang="el-GR" b="1" dirty="0"/>
              <a:t>. </a:t>
            </a:r>
            <a:endParaRPr lang="el-GR" b="1" dirty="0"/>
          </a:p>
          <a:p>
            <a:pPr algn="just">
              <a:buFont typeface="Wingdings" panose="05000000000000000000" pitchFamily="2" charset="2"/>
              <a:buChar char="§"/>
            </a:pPr>
            <a:r>
              <a:rPr lang="el-GR" b="1" dirty="0"/>
              <a:t>Βέβαια τα δεδομένα μας είναι εντελώς ακατάστατα και όχι όπως φαίνονται στο θεωρητικό διάγραμμα παραπάνω, διότι είναι ένα πραγματικό γράφημα, όπου εργαζόμαστε με πραγματικά δεδομένα στα όρια της ανακάλυψης, όπου τα ακατάστατα δεδομένα είναι ο κανόνας.</a:t>
            </a:r>
            <a:endParaRPr lang="el-GR" b="1" dirty="0"/>
          </a:p>
          <a:p>
            <a:pPr>
              <a:buFont typeface="Wingdings" panose="05000000000000000000" pitchFamily="2" charset="2"/>
              <a:buChar char="§"/>
            </a:pPr>
            <a:endParaRPr lang="en-US" sz="1600" dirty="0"/>
          </a:p>
        </p:txBody>
      </p:sp>
      <p:sp>
        <p:nvSpPr>
          <p:cNvPr id="52" name="Rectangle 36"/>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11" name="Picture 10"/>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25" name="Rectangle 24"/>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9" name="Picture 2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1" name="Rectangle 30"/>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p:cNvSpPr>
            <a:spLocks noGrp="1"/>
          </p:cNvSpPr>
          <p:nvPr>
            <p:ph type="title"/>
          </p:nvPr>
        </p:nvSpPr>
        <p:spPr>
          <a:xfrm>
            <a:off x="1048067" y="200026"/>
            <a:ext cx="9529774" cy="924919"/>
          </a:xfrm>
        </p:spPr>
        <p:txBody>
          <a:bodyPr vert="horz" lIns="91440" tIns="45720" rIns="91440" bIns="45720" rtlCol="0" anchor="t">
            <a:normAutofit/>
          </a:bodyPr>
          <a:lstStyle/>
          <a:p>
            <a:pPr algn="ctr"/>
            <a:r>
              <a:rPr lang="el-GR" sz="2800" b="1" dirty="0">
                <a:solidFill>
                  <a:srgbClr val="FAC937"/>
                </a:solidFill>
              </a:rPr>
              <a:t>ΕΞΑΓΩΓΗ ΜΑΘΗΜΑΤΙΚΟΥ ΤΥΠΟΥ ΑΠΟ ΤΟΥΣ ΜΑΘΗΤΕΣ</a:t>
            </a:r>
            <a:endParaRPr lang="en-US" sz="2800" b="1" dirty="0">
              <a:solidFill>
                <a:srgbClr val="FAC937"/>
              </a:solidFill>
            </a:endParaRPr>
          </a:p>
        </p:txBody>
      </p:sp>
      <p:pic>
        <p:nvPicPr>
          <p:cNvPr id="6" name="Θέση εικόνας 5"/>
          <p:cNvPicPr>
            <a:picLocks noGrp="1" noChangeAspect="1"/>
          </p:cNvPicPr>
          <p:nvPr>
            <p:ph type="pic" idx="1"/>
          </p:nvPr>
        </p:nvPicPr>
        <p:blipFill rotWithShape="1">
          <a:blip r:embed="rId4"/>
          <a:srcRect l="6556" r="9361" b="-2"/>
          <a:stretch>
            <a:fillRect/>
          </a:stretch>
        </p:blipFill>
        <p:spPr>
          <a:xfrm>
            <a:off x="1133606" y="2369004"/>
            <a:ext cx="4454381" cy="3364051"/>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mc:AlternateContent xmlns:mc="http://schemas.openxmlformats.org/markup-compatibility/2006">
        <mc:Choice xmlns:a14="http://schemas.microsoft.com/office/drawing/2010/main" Requires="a14">
          <p:sp>
            <p:nvSpPr>
              <p:cNvPr id="4" name="Θέση κειμένου 3"/>
              <p:cNvSpPr>
                <a:spLocks noGrp="1"/>
              </p:cNvSpPr>
              <p:nvPr>
                <p:ph type="body" sz="half" idx="2"/>
              </p:nvPr>
            </p:nvSpPr>
            <p:spPr>
              <a:xfrm>
                <a:off x="5713831" y="1237785"/>
                <a:ext cx="5584527" cy="5420189"/>
              </a:xfrm>
            </p:spPr>
            <p:txBody>
              <a:bodyPr vert="horz" lIns="91440" tIns="45720" rIns="91440" bIns="45720" rtlCol="0" anchor="ctr">
                <a:normAutofit fontScale="62500" lnSpcReduction="20000"/>
              </a:bodyPr>
              <a:lstStyle/>
              <a:p>
                <a:pPr algn="just"/>
                <a:r>
                  <a:rPr lang="el-GR" sz="2300" b="1" dirty="0"/>
                  <a:t>Παρατηρώντας τις  εικόνες προκύψανε τα εξής συμπεράσματα</a:t>
                </a:r>
                <a:endParaRPr lang="el-GR" sz="2300" b="1" dirty="0"/>
              </a:p>
              <a:p>
                <a:pPr algn="just"/>
                <a:r>
                  <a:rPr lang="el-GR" sz="2300" b="1" dirty="0"/>
                  <a:t>η μείωση της φωτεινότητας είναι ανάλογη με την αύξηση της σφαιρικής επιφάνειας του πλανήτη και αντιστρόφως ανάλογη της αύξησης της σφαιρικής επιφάνειας του άστρου. </a:t>
                </a:r>
                <a:endParaRPr lang="el-GR" sz="2300" b="1" dirty="0"/>
              </a:p>
              <a:p>
                <a:pPr algn="just"/>
                <a:r>
                  <a:rPr lang="el-GR" sz="2300" b="1" dirty="0"/>
                  <a:t>Γνωρίζουμε από γεωμετρία ότι το εμβαδόν μιας σφαιρικής επιφάνειας αυξάνεται ως </a:t>
                </a:r>
                <a:r>
                  <a:rPr lang="en-US" sz="2300" b="1" dirty="0"/>
                  <a:t>R</a:t>
                </a:r>
                <a:r>
                  <a:rPr lang="el-GR" sz="2300" b="1" baseline="30000" dirty="0"/>
                  <a:t>2</a:t>
                </a:r>
                <a:r>
                  <a:rPr lang="el-GR" sz="2300" b="1" dirty="0"/>
                  <a:t>, συνεπώς στη διέλευση του  πλανήτη η παρατηρούμενη φωτεινότητα μειώνεται κατά ένα ποσό ανάλογο του τετραγώνου του λόγου των </a:t>
                </a:r>
                <a:r>
                  <a:rPr lang="el-GR" sz="2300" b="1" dirty="0" err="1"/>
                  <a:t>ακτίνων</a:t>
                </a:r>
                <a:r>
                  <a:rPr lang="el-GR" sz="2300" b="1" dirty="0"/>
                  <a:t> πλανήτη-άστρου, ως εξής: </a:t>
                </a:r>
                <a:endParaRPr lang="el-GR" sz="2300" b="1" dirty="0"/>
              </a:p>
              <a:p>
                <a:pPr algn="just"/>
                <a14:m>
                  <m:oMath xmlns:m="http://schemas.openxmlformats.org/officeDocument/2006/math">
                    <m:f>
                      <m:fPr>
                        <m:ctrlPr>
                          <a:rPr lang="el-GR" sz="3200" b="1" i="1" smtClean="0">
                            <a:solidFill>
                              <a:srgbClr val="F98333"/>
                            </a:solidFill>
                            <a:latin typeface="Cambria Math" panose="02040503050406030204" pitchFamily="18" charset="0"/>
                          </a:rPr>
                        </m:ctrlPr>
                      </m:fPr>
                      <m:num>
                        <m:r>
                          <a:rPr lang="el-GR" sz="3200" b="1" i="1" smtClean="0">
                            <a:solidFill>
                              <a:srgbClr val="F98333"/>
                            </a:solidFill>
                            <a:latin typeface="Cambria Math" panose="02040503050406030204" pitchFamily="18" charset="0"/>
                          </a:rPr>
                          <m:t>𝚫</m:t>
                        </m:r>
                        <m:r>
                          <a:rPr lang="el-GR" sz="3200" b="1" i="1" smtClean="0">
                            <a:solidFill>
                              <a:srgbClr val="F98333"/>
                            </a:solidFill>
                            <a:latin typeface="Cambria Math" panose="02040503050406030204" pitchFamily="18" charset="0"/>
                          </a:rPr>
                          <m:t>𝐅</m:t>
                        </m:r>
                      </m:num>
                      <m:den>
                        <m:r>
                          <a:rPr lang="el-GR" sz="3200" b="1" i="1" smtClean="0">
                            <a:solidFill>
                              <a:srgbClr val="F98333"/>
                            </a:solidFill>
                            <a:latin typeface="Cambria Math" panose="02040503050406030204" pitchFamily="18" charset="0"/>
                          </a:rPr>
                          <m:t>𝐅</m:t>
                        </m:r>
                      </m:den>
                    </m:f>
                  </m:oMath>
                </a14:m>
                <a:r>
                  <a:rPr lang="el-GR" sz="3200" b="1" dirty="0">
                    <a:solidFill>
                      <a:srgbClr val="F98333"/>
                    </a:solidFill>
                  </a:rPr>
                  <a:t> = ( </a:t>
                </a:r>
                <a14:m>
                  <m:oMath xmlns:m="http://schemas.openxmlformats.org/officeDocument/2006/math">
                    <m:f>
                      <m:fPr>
                        <m:ctrlPr>
                          <a:rPr lang="el-GR" sz="3200" b="1" i="1">
                            <a:solidFill>
                              <a:srgbClr val="F98333"/>
                            </a:solidFill>
                            <a:latin typeface="Cambria Math" panose="02040503050406030204" pitchFamily="18" charset="0"/>
                          </a:rPr>
                        </m:ctrlPr>
                      </m:fPr>
                      <m:num>
                        <m:sSub>
                          <m:sSubPr>
                            <m:ctrlPr>
                              <a:rPr lang="el-GR" sz="3200" b="1" i="1">
                                <a:solidFill>
                                  <a:srgbClr val="F98333"/>
                                </a:solidFill>
                                <a:latin typeface="Cambria Math" panose="02040503050406030204" pitchFamily="18" charset="0"/>
                              </a:rPr>
                            </m:ctrlPr>
                          </m:sSubPr>
                          <m:e>
                            <m:r>
                              <a:rPr lang="el-GR" sz="3200" b="1" i="1" smtClean="0">
                                <a:solidFill>
                                  <a:srgbClr val="F98333"/>
                                </a:solidFill>
                                <a:latin typeface="Cambria Math" panose="02040503050406030204" pitchFamily="18" charset="0"/>
                              </a:rPr>
                              <m:t>𝑹</m:t>
                            </m:r>
                          </m:e>
                          <m:sub>
                            <m:r>
                              <a:rPr lang="el-GR" sz="3200" b="1" i="1" smtClean="0">
                                <a:solidFill>
                                  <a:srgbClr val="F98333"/>
                                </a:solidFill>
                                <a:latin typeface="Cambria Math" panose="02040503050406030204" pitchFamily="18" charset="0"/>
                              </a:rPr>
                              <m:t>𝒑</m:t>
                            </m:r>
                          </m:sub>
                        </m:sSub>
                      </m:num>
                      <m:den>
                        <m:sSub>
                          <m:sSubPr>
                            <m:ctrlPr>
                              <a:rPr lang="el-GR" sz="3200" b="1" i="1">
                                <a:solidFill>
                                  <a:srgbClr val="F98333"/>
                                </a:solidFill>
                                <a:latin typeface="Cambria Math" panose="02040503050406030204" pitchFamily="18" charset="0"/>
                              </a:rPr>
                            </m:ctrlPr>
                          </m:sSubPr>
                          <m:e>
                            <m:r>
                              <a:rPr lang="el-GR" sz="3200" b="1" i="1" smtClean="0">
                                <a:solidFill>
                                  <a:srgbClr val="F98333"/>
                                </a:solidFill>
                                <a:latin typeface="Cambria Math" panose="02040503050406030204" pitchFamily="18" charset="0"/>
                              </a:rPr>
                              <m:t>𝑹</m:t>
                            </m:r>
                          </m:e>
                          <m:sub>
                            <m:r>
                              <a:rPr lang="el-GR" sz="3200" b="1" i="1" smtClean="0">
                                <a:solidFill>
                                  <a:srgbClr val="F98333"/>
                                </a:solidFill>
                                <a:latin typeface="Cambria Math" panose="02040503050406030204" pitchFamily="18" charset="0"/>
                              </a:rPr>
                              <m:t>𝒔</m:t>
                            </m:r>
                          </m:sub>
                        </m:sSub>
                      </m:den>
                    </m:f>
                  </m:oMath>
                </a14:m>
                <a:r>
                  <a:rPr lang="el-GR" sz="3200" b="1" dirty="0">
                    <a:solidFill>
                      <a:srgbClr val="F98333"/>
                    </a:solidFill>
                  </a:rPr>
                  <a:t> ) </a:t>
                </a:r>
                <a:r>
                  <a:rPr lang="el-GR" sz="3200" b="1" baseline="30000" dirty="0">
                    <a:solidFill>
                      <a:srgbClr val="F98333"/>
                    </a:solidFill>
                  </a:rPr>
                  <a:t>2</a:t>
                </a:r>
                <a:r>
                  <a:rPr lang="el-GR" sz="3200" b="1" dirty="0">
                    <a:solidFill>
                      <a:srgbClr val="F98333"/>
                    </a:solidFill>
                  </a:rPr>
                  <a:t>   </a:t>
                </a:r>
                <a:endParaRPr lang="el-GR" sz="3200" b="1" dirty="0"/>
              </a:p>
              <a:p>
                <a:pPr algn="just"/>
                <a:r>
                  <a:rPr lang="el-GR" sz="2300" b="1" dirty="0"/>
                  <a:t> Η σχέση αυτή είναι σημαντική, διότι μας δίνει την δυνατότητα να εκτιμήσουμε την ακτίνα του </a:t>
                </a:r>
                <a:r>
                  <a:rPr lang="el-GR" sz="2300" b="1" dirty="0" err="1"/>
                  <a:t>εξωπλανήτη</a:t>
                </a:r>
                <a:r>
                  <a:rPr lang="el-GR" sz="2300" b="1" dirty="0"/>
                  <a:t>, εφόσον γνωρίζουμε την ακτίνα του άστρου και το λόγο </a:t>
                </a:r>
                <a14:m>
                  <m:oMath xmlns:m="http://schemas.openxmlformats.org/officeDocument/2006/math">
                    <m:f>
                      <m:fPr>
                        <m:ctrlPr>
                          <a:rPr lang="el-GR" sz="2900" b="1" i="1">
                            <a:solidFill>
                              <a:srgbClr val="F98333"/>
                            </a:solidFill>
                            <a:latin typeface="Cambria Math" panose="02040503050406030204" pitchFamily="18" charset="0"/>
                          </a:rPr>
                        </m:ctrlPr>
                      </m:fPr>
                      <m:num>
                        <m:r>
                          <a:rPr lang="el-GR" sz="2900" b="1" i="1">
                            <a:solidFill>
                              <a:srgbClr val="F98333"/>
                            </a:solidFill>
                            <a:latin typeface="Cambria Math" panose="02040503050406030204" pitchFamily="18" charset="0"/>
                          </a:rPr>
                          <m:t>𝚫</m:t>
                        </m:r>
                        <m:r>
                          <a:rPr lang="el-GR" sz="2900" b="1" i="1">
                            <a:solidFill>
                              <a:srgbClr val="F98333"/>
                            </a:solidFill>
                            <a:latin typeface="Cambria Math" panose="02040503050406030204" pitchFamily="18" charset="0"/>
                          </a:rPr>
                          <m:t>𝐅</m:t>
                        </m:r>
                      </m:num>
                      <m:den>
                        <m:r>
                          <a:rPr lang="el-GR" sz="2900" b="1" i="1">
                            <a:solidFill>
                              <a:srgbClr val="F98333"/>
                            </a:solidFill>
                            <a:latin typeface="Cambria Math" panose="02040503050406030204" pitchFamily="18" charset="0"/>
                          </a:rPr>
                          <m:t>𝐅</m:t>
                        </m:r>
                      </m:den>
                    </m:f>
                  </m:oMath>
                </a14:m>
                <a:r>
                  <a:rPr lang="el-GR" sz="2900" b="1" dirty="0"/>
                  <a:t> </a:t>
                </a:r>
                <a:r>
                  <a:rPr lang="el-GR" sz="2300" b="1" dirty="0"/>
                  <a:t>από τα </a:t>
                </a:r>
                <a:r>
                  <a:rPr lang="el-GR" sz="2300" b="1" dirty="0" err="1"/>
                  <a:t>παρατηρισιακά</a:t>
                </a:r>
                <a:r>
                  <a:rPr lang="el-GR" sz="2300" b="1" dirty="0"/>
                  <a:t> μας δεδομένα .</a:t>
                </a:r>
                <a:endParaRPr lang="el-GR" sz="2300" b="1" dirty="0"/>
              </a:p>
              <a:p>
                <a:pPr>
                  <a:buFont typeface="Wingdings" panose="05000000000000000000" pitchFamily="2" charset="2"/>
                  <a:buChar char="§"/>
                </a:pPr>
                <a:endParaRPr lang="en-US" sz="1600" dirty="0"/>
              </a:p>
            </p:txBody>
          </p:sp>
        </mc:Choice>
        <mc:Fallback>
          <p:sp>
            <p:nvSpPr>
              <p:cNvPr id="4" name="Θέση κειμένου 3"/>
              <p:cNvSpPr>
                <a:spLocks noRot="1" noChangeAspect="1" noMove="1" noResize="1" noEditPoints="1" noAdjustHandles="1" noChangeArrowheads="1" noChangeShapeType="1" noTextEdit="1"/>
              </p:cNvSpPr>
              <p:nvPr>
                <p:ph type="body" sz="half" idx="2"/>
              </p:nvPr>
            </p:nvSpPr>
            <p:spPr>
              <a:xfrm>
                <a:off x="5713831" y="1237785"/>
                <a:ext cx="5584527" cy="5420189"/>
              </a:xfrm>
              <a:blipFill rotWithShape="1">
                <a:blip r:embed="rId5"/>
                <a:stretch>
                  <a:fillRect l="-2" t="-3" r="8" b="12"/>
                </a:stretch>
              </a:blipFill>
            </p:spPr>
            <p:txBody>
              <a:bodyPr/>
              <a:lstStyle/>
              <a:p>
                <a:r>
                  <a:rPr lang="en-US" altLang="en-US">
                    <a:noFill/>
                  </a:rPr>
                  <a:t> </a:t>
                </a:r>
              </a:p>
            </p:txBody>
          </p:sp>
        </mc:Fallback>
      </mc:AlternateContent>
      <p:sp>
        <p:nvSpPr>
          <p:cNvPr id="37" name="Rectangle 36"/>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39" name="Picture 10"/>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40" name="Picture 1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1" name="Rectangle 14"/>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16"/>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18"/>
          <p:cNvSpPr>
            <a:spLocks noGrp="1" noRot="1" noChangeAspect="1" noMove="1" noResize="1" noEditPoints="1" noAdjustHandles="1" noChangeArrowheads="1" noChangeShapeType="1" noTextEdit="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20"/>
          <p:cNvSpPr>
            <a:spLocks noGrp="1" noRot="1" noChangeAspect="1" noMove="1" noResize="1" noEditPoints="1" noAdjustHandles="1" noChangeArrowheads="1" noChangeShapeType="1" noTextEdit="1"/>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TextBox 22"/>
          <p:cNvSpPr txBox="1">
            <a:spLocks noGrp="1" noRot="1" noChangeAspect="1" noMove="1" noResize="1" noEditPoints="1" noAdjustHandles="1" noChangeArrowheads="1" noChangeShapeType="1" noTextEdit="1"/>
          </p:cNvSpPr>
          <p:nvPr/>
        </p:nvSpPr>
        <p:spPr>
          <a:xfrm>
            <a:off x="2194943" y="641225"/>
            <a:ext cx="415636" cy="369332"/>
          </a:xfrm>
          <a:prstGeom prst="rect">
            <a:avLst/>
          </a:prstGeom>
          <a:noFill/>
        </p:spPr>
        <p:txBody>
          <a:bodyPr wrap="square" rtlCol="0">
            <a:spAutoFit/>
          </a:bodyPr>
          <a:lstStyle/>
          <a:p>
            <a:pPr algn="r">
              <a:spcAft>
                <a:spcPts val="600"/>
              </a:spcAft>
            </a:pP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useBgFill="1">
        <p:nvSpPr>
          <p:cNvPr id="46" name="Rectangle 24"/>
          <p:cNvSpPr>
            <a:spLocks noGrp="1" noRot="1" noChangeAspect="1" noMove="1" noResize="1" noEditPoints="1" noAdjustHandles="1" noChangeArrowheads="1" noChangeShapeType="1" noTextEdit="1"/>
          </p:cNvSpPr>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26"/>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48" name="Picture 28"/>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49" name="Rectangle 30"/>
          <p:cNvSpPr>
            <a:spLocks noGrp="1" noRot="1" noChangeAspect="1" noMove="1" noResize="1" noEditPoints="1" noAdjustHandles="1" noChangeArrowheads="1" noChangeShapeType="1" noTextEdit="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2"/>
          <p:cNvSpPr>
            <a:spLocks noGrp="1" noRot="1" noChangeAspect="1" noMove="1" noResize="1" noEditPoints="1" noAdjustHandles="1" noChangeArrowheads="1" noChangeShapeType="1" noTextEdit="1"/>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34"/>
          <p:cNvSpPr>
            <a:spLocks noGrp="1" noRot="1" noChangeAspect="1" noMove="1" noResize="1" noEditPoints="1" noAdjustHandles="1" noChangeArrowheads="1" noChangeShapeType="1" noTextEdit="1"/>
          </p:cNvSpPr>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p:cNvSpPr>
            <a:spLocks noGrp="1"/>
          </p:cNvSpPr>
          <p:nvPr>
            <p:ph type="title"/>
          </p:nvPr>
        </p:nvSpPr>
        <p:spPr>
          <a:xfrm>
            <a:off x="1002347" y="157164"/>
            <a:ext cx="9570381" cy="650892"/>
          </a:xfrm>
        </p:spPr>
        <p:txBody>
          <a:bodyPr vert="horz" lIns="91440" tIns="45720" rIns="91440" bIns="45720" rtlCol="0" anchor="t">
            <a:normAutofit/>
          </a:bodyPr>
          <a:lstStyle/>
          <a:p>
            <a:pPr algn="ctr"/>
            <a:r>
              <a:rPr lang="el-GR" sz="2800" b="1" dirty="0">
                <a:solidFill>
                  <a:srgbClr val="FAC937"/>
                </a:solidFill>
              </a:rPr>
              <a:t>ΕΥΡΕΣΗ ΤΗΣ ΑΚΤΙΝΑΣ ΤΟΥ ΕΞΩΠΛΑΝΗΤΗ</a:t>
            </a:r>
            <a:endParaRPr lang="en-US" sz="2800" b="1" dirty="0">
              <a:solidFill>
                <a:srgbClr val="FAC937"/>
              </a:solidFill>
            </a:endParaRPr>
          </a:p>
        </p:txBody>
      </p:sp>
      <p:pic>
        <p:nvPicPr>
          <p:cNvPr id="6" name="Θέση εικόνας 5"/>
          <p:cNvPicPr>
            <a:picLocks noGrp="1" noChangeAspect="1"/>
          </p:cNvPicPr>
          <p:nvPr>
            <p:ph type="pic" idx="1"/>
          </p:nvPr>
        </p:nvPicPr>
        <p:blipFill rotWithShape="1">
          <a:blip r:embed="rId4"/>
          <a:srcRect l="4629" r="20293" b="3"/>
          <a:stretch>
            <a:fillRect/>
          </a:stretch>
        </p:blipFill>
        <p:spPr>
          <a:xfrm>
            <a:off x="1032690" y="1136553"/>
            <a:ext cx="4914867" cy="556428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mc:AlternateContent xmlns:mc="http://schemas.openxmlformats.org/markup-compatibility/2006">
        <mc:Choice xmlns:a14="http://schemas.microsoft.com/office/drawing/2010/main" Requires="a14">
          <p:sp>
            <p:nvSpPr>
              <p:cNvPr id="4" name="Θέση κειμένου 3"/>
              <p:cNvSpPr>
                <a:spLocks noGrp="1"/>
              </p:cNvSpPr>
              <p:nvPr>
                <p:ph type="body" sz="half" idx="2"/>
              </p:nvPr>
            </p:nvSpPr>
            <p:spPr>
              <a:xfrm>
                <a:off x="5991144" y="965220"/>
                <a:ext cx="5238814" cy="5735616"/>
              </a:xfrm>
            </p:spPr>
            <p:txBody>
              <a:bodyPr vert="horz" lIns="91440" tIns="45720" rIns="91440" bIns="45720" rtlCol="0" anchor="ctr">
                <a:normAutofit fontScale="92500" lnSpcReduction="10000"/>
              </a:bodyPr>
              <a:lstStyle/>
              <a:p>
                <a:pPr algn="just"/>
                <a:r>
                  <a:rPr lang="el-GR" dirty="0"/>
                  <a:t>Από το γράφημα εκτιμήσαμε την μέση τιμή της φωτεινότητας του άστρου καθώς και την μέση τιμή της λαμβάνουσας φωτεινότητας του άστρου κατά την πιθανή διέλευση του πλανήτη μετακινώντας τη μωβ και πράσινη γραμμή αντίστοιχα στις πιθανές τιμές. </a:t>
                </a:r>
                <a:endParaRPr lang="el-GR" dirty="0"/>
              </a:p>
              <a:p>
                <a:pPr algn="just"/>
                <a:r>
                  <a:rPr lang="el-GR" dirty="0"/>
                  <a:t>Με δεδομένο ότι η ακτίνα του άστρου  είναι </a:t>
                </a:r>
                <a14:m>
                  <m:oMath xmlns:m="http://schemas.openxmlformats.org/officeDocument/2006/math">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𝑠</m:t>
                        </m:r>
                      </m:sub>
                    </m:sSub>
                  </m:oMath>
                </a14:m>
                <a:r>
                  <a:rPr lang="en-US" dirty="0"/>
                  <a:t> </a:t>
                </a:r>
                <a:r>
                  <a:rPr lang="el-GR" dirty="0"/>
                  <a:t>= 0.95 </a:t>
                </a:r>
                <a:r>
                  <a:rPr lang="en-US" i="1" dirty="0"/>
                  <a:t>R</a:t>
                </a:r>
                <a:r>
                  <a:rPr lang="el-GR" baseline="-25000" dirty="0"/>
                  <a:t>☉</a:t>
                </a:r>
                <a:r>
                  <a:rPr lang="el-GR" dirty="0"/>
                  <a:t>≈  </a:t>
                </a:r>
                <a:r>
                  <a:rPr lang="en-US" i="1" dirty="0"/>
                  <a:t>R</a:t>
                </a:r>
                <a:r>
                  <a:rPr lang="el-GR" baseline="-25000" dirty="0"/>
                  <a:t>☉ </a:t>
                </a:r>
                <a:r>
                  <a:rPr lang="el-GR" dirty="0"/>
                  <a:t>≈ 7</a:t>
                </a:r>
                <a:r>
                  <a:rPr lang="en-US" dirty="0"/>
                  <a:t>x</a:t>
                </a:r>
                <a:r>
                  <a:rPr lang="el-GR" dirty="0"/>
                  <a:t> 10</a:t>
                </a:r>
                <a:r>
                  <a:rPr lang="el-GR" baseline="30000" dirty="0"/>
                  <a:t>8</a:t>
                </a:r>
                <a:r>
                  <a:rPr lang="el-GR" dirty="0"/>
                  <a:t> </a:t>
                </a:r>
                <a:r>
                  <a:rPr lang="en-US" dirty="0"/>
                  <a:t>m</a:t>
                </a:r>
                <a:r>
                  <a:rPr lang="el-GR" dirty="0"/>
                  <a:t>, ένα άστρο στο μέγεθος του δικού μας Ήλιου και την παραπάνω σχέση  μπορέσαμε να υπολογίσουμε την ακτίνα του πλανήτη.</a:t>
                </a:r>
                <a:endParaRPr lang="el-GR" dirty="0"/>
              </a:p>
              <a:p>
                <a14:m>
                  <m:oMath xmlns:m="http://schemas.openxmlformats.org/officeDocument/2006/math">
                    <m:f>
                      <m:fPr>
                        <m:ctrlPr>
                          <a:rPr lang="el-GR" sz="2400" b="1" i="1" smtClean="0">
                            <a:solidFill>
                              <a:srgbClr val="17BBD4"/>
                            </a:solidFill>
                            <a:latin typeface="Cambria Math" panose="02040503050406030204" pitchFamily="18" charset="0"/>
                          </a:rPr>
                        </m:ctrlPr>
                      </m:fPr>
                      <m:num>
                        <m:r>
                          <a:rPr lang="el-GR" sz="2400" b="1" i="1">
                            <a:solidFill>
                              <a:srgbClr val="17BBD4"/>
                            </a:solidFill>
                            <a:latin typeface="Cambria Math" panose="02040503050406030204" pitchFamily="18" charset="0"/>
                          </a:rPr>
                          <m:t>𝜟</m:t>
                        </m:r>
                        <m:r>
                          <a:rPr lang="en-US" sz="2400" b="1" i="1">
                            <a:solidFill>
                              <a:srgbClr val="17BBD4"/>
                            </a:solidFill>
                            <a:latin typeface="Cambria Math" panose="02040503050406030204" pitchFamily="18" charset="0"/>
                          </a:rPr>
                          <m:t>𝑭</m:t>
                        </m:r>
                      </m:num>
                      <m:den>
                        <m:r>
                          <a:rPr lang="el-GR" sz="2400" b="1" i="1">
                            <a:solidFill>
                              <a:srgbClr val="17BBD4"/>
                            </a:solidFill>
                            <a:latin typeface="Cambria Math" panose="02040503050406030204" pitchFamily="18" charset="0"/>
                          </a:rPr>
                          <m:t>𝑭</m:t>
                        </m:r>
                      </m:den>
                    </m:f>
                  </m:oMath>
                </a14:m>
                <a:r>
                  <a:rPr lang="el-GR" sz="2400" b="1" dirty="0">
                    <a:solidFill>
                      <a:srgbClr val="17BBD4"/>
                    </a:solidFill>
                  </a:rPr>
                  <a:t> =(</a:t>
                </a:r>
                <a14:m>
                  <m:oMath xmlns:m="http://schemas.openxmlformats.org/officeDocument/2006/math">
                    <m:f>
                      <m:fPr>
                        <m:ctrlPr>
                          <a:rPr lang="el-GR" sz="2400" b="1" i="1">
                            <a:solidFill>
                              <a:srgbClr val="17BBD4"/>
                            </a:solidFill>
                            <a:latin typeface="Cambria Math" panose="02040503050406030204" pitchFamily="18" charset="0"/>
                          </a:rPr>
                        </m:ctrlPr>
                      </m:fPr>
                      <m:num>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n-US" sz="2400" b="1" i="1">
                                <a:solidFill>
                                  <a:srgbClr val="17BBD4"/>
                                </a:solidFill>
                                <a:latin typeface="Cambria Math" panose="02040503050406030204" pitchFamily="18" charset="0"/>
                              </a:rPr>
                              <m:t>𝒑</m:t>
                            </m:r>
                          </m:sub>
                        </m:sSub>
                      </m:num>
                      <m:den>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n-US" sz="2400" b="1" i="1">
                                <a:solidFill>
                                  <a:srgbClr val="17BBD4"/>
                                </a:solidFill>
                                <a:latin typeface="Cambria Math" panose="02040503050406030204" pitchFamily="18" charset="0"/>
                              </a:rPr>
                              <m:t>𝒔</m:t>
                            </m:r>
                          </m:sub>
                        </m:sSub>
                      </m:den>
                    </m:f>
                  </m:oMath>
                </a14:m>
                <a:r>
                  <a:rPr lang="el-GR" sz="2400" b="1" dirty="0">
                    <a:solidFill>
                      <a:srgbClr val="17BBD4"/>
                    </a:solidFill>
                  </a:rPr>
                  <a:t>)</a:t>
                </a:r>
                <a:r>
                  <a:rPr lang="el-GR" sz="2400" b="1" baseline="30000" dirty="0">
                    <a:solidFill>
                      <a:srgbClr val="17BBD4"/>
                    </a:solidFill>
                  </a:rPr>
                  <a:t>2</a:t>
                </a:r>
                <a:r>
                  <a:rPr lang="el-GR" sz="2400" b="1" dirty="0">
                    <a:solidFill>
                      <a:srgbClr val="17BBD4"/>
                    </a:solidFill>
                  </a:rPr>
                  <a:t> ⇒ </a:t>
                </a:r>
                <a14:m>
                  <m:oMath xmlns:m="http://schemas.openxmlformats.org/officeDocument/2006/math">
                    <m:f>
                      <m:fPr>
                        <m:ctrlPr>
                          <a:rPr lang="el-GR" sz="2400" b="1" i="1">
                            <a:solidFill>
                              <a:srgbClr val="17BBD4"/>
                            </a:solidFill>
                            <a:latin typeface="Cambria Math" panose="02040503050406030204" pitchFamily="18" charset="0"/>
                          </a:rPr>
                        </m:ctrlPr>
                      </m:fPr>
                      <m:num>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n-US" sz="2400" b="1" i="1">
                                <a:solidFill>
                                  <a:srgbClr val="17BBD4"/>
                                </a:solidFill>
                                <a:latin typeface="Cambria Math" panose="02040503050406030204" pitchFamily="18" charset="0"/>
                              </a:rPr>
                              <m:t>𝒑</m:t>
                            </m:r>
                          </m:sub>
                        </m:sSub>
                      </m:num>
                      <m:den>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l-GR" sz="2400" b="1" i="1">
                                <a:solidFill>
                                  <a:srgbClr val="17BBD4"/>
                                </a:solidFill>
                                <a:latin typeface="Cambria Math" panose="02040503050406030204" pitchFamily="18" charset="0"/>
                              </a:rPr>
                              <m:t>𝒔</m:t>
                            </m:r>
                          </m:sub>
                        </m:sSub>
                      </m:den>
                    </m:f>
                  </m:oMath>
                </a14:m>
                <a:r>
                  <a:rPr lang="el-GR" sz="2400" b="1" dirty="0">
                    <a:solidFill>
                      <a:srgbClr val="17BBD4"/>
                    </a:solidFill>
                  </a:rPr>
                  <a:t> =</a:t>
                </a:r>
                <a14:m>
                  <m:oMath xmlns:m="http://schemas.openxmlformats.org/officeDocument/2006/math">
                    <m:rad>
                      <m:radPr>
                        <m:degHide m:val="on"/>
                        <m:ctrlPr>
                          <a:rPr lang="el-GR" sz="2400" b="1" i="1">
                            <a:solidFill>
                              <a:srgbClr val="17BBD4"/>
                            </a:solidFill>
                            <a:latin typeface="Cambria Math" panose="02040503050406030204" pitchFamily="18" charset="0"/>
                          </a:rPr>
                        </m:ctrlPr>
                      </m:radPr>
                      <m:deg/>
                      <m:e>
                        <m:f>
                          <m:fPr>
                            <m:ctrlPr>
                              <a:rPr lang="el-GR" sz="2400" b="1" i="1">
                                <a:solidFill>
                                  <a:srgbClr val="17BBD4"/>
                                </a:solidFill>
                                <a:latin typeface="Cambria Math" panose="02040503050406030204" pitchFamily="18" charset="0"/>
                              </a:rPr>
                            </m:ctrlPr>
                          </m:fPr>
                          <m:num>
                            <m:r>
                              <a:rPr lang="el-GR" sz="2400" b="1" i="1">
                                <a:solidFill>
                                  <a:srgbClr val="17BBD4"/>
                                </a:solidFill>
                                <a:latin typeface="Cambria Math" panose="02040503050406030204" pitchFamily="18" charset="0"/>
                              </a:rPr>
                              <m:t>𝜟</m:t>
                            </m:r>
                            <m:r>
                              <a:rPr lang="en-US" sz="2400" b="1" i="1">
                                <a:solidFill>
                                  <a:srgbClr val="17BBD4"/>
                                </a:solidFill>
                                <a:latin typeface="Cambria Math" panose="02040503050406030204" pitchFamily="18" charset="0"/>
                              </a:rPr>
                              <m:t>𝑭</m:t>
                            </m:r>
                          </m:num>
                          <m:den>
                            <m:r>
                              <a:rPr lang="el-GR" sz="2400" b="1" i="1">
                                <a:solidFill>
                                  <a:srgbClr val="17BBD4"/>
                                </a:solidFill>
                                <a:latin typeface="Cambria Math" panose="02040503050406030204" pitchFamily="18" charset="0"/>
                              </a:rPr>
                              <m:t>𝑭</m:t>
                            </m:r>
                          </m:den>
                        </m:f>
                      </m:e>
                    </m:rad>
                  </m:oMath>
                </a14:m>
                <a:r>
                  <a:rPr lang="el-GR" sz="2400" b="1" dirty="0">
                    <a:solidFill>
                      <a:srgbClr val="17BBD4"/>
                    </a:solidFill>
                  </a:rPr>
                  <a:t>⇒</a:t>
                </a:r>
                <a14:m>
                  <m:oMath xmlns:m="http://schemas.openxmlformats.org/officeDocument/2006/math">
                    <m:f>
                      <m:fPr>
                        <m:ctrlPr>
                          <a:rPr lang="el-GR" sz="2400" b="1" i="1">
                            <a:solidFill>
                              <a:srgbClr val="17BBD4"/>
                            </a:solidFill>
                            <a:latin typeface="Cambria Math" panose="02040503050406030204" pitchFamily="18" charset="0"/>
                          </a:rPr>
                        </m:ctrlPr>
                      </m:fPr>
                      <m:num>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n-US" sz="2400" b="1" i="1">
                                <a:solidFill>
                                  <a:srgbClr val="17BBD4"/>
                                </a:solidFill>
                                <a:latin typeface="Cambria Math" panose="02040503050406030204" pitchFamily="18" charset="0"/>
                              </a:rPr>
                              <m:t>𝒑</m:t>
                            </m:r>
                          </m:sub>
                        </m:sSub>
                      </m:num>
                      <m:den>
                        <m:sSub>
                          <m:sSubPr>
                            <m:ctrlPr>
                              <a:rPr lang="el-GR" sz="2400" b="1" i="1">
                                <a:solidFill>
                                  <a:srgbClr val="17BBD4"/>
                                </a:solidFill>
                                <a:latin typeface="Cambria Math" panose="02040503050406030204" pitchFamily="18" charset="0"/>
                              </a:rPr>
                            </m:ctrlPr>
                          </m:sSubPr>
                          <m:e>
                            <m:r>
                              <a:rPr lang="en-US" sz="2400" b="1" i="1">
                                <a:solidFill>
                                  <a:srgbClr val="17BBD4"/>
                                </a:solidFill>
                                <a:latin typeface="Cambria Math" panose="02040503050406030204" pitchFamily="18" charset="0"/>
                              </a:rPr>
                              <m:t>𝑹</m:t>
                            </m:r>
                          </m:e>
                          <m:sub>
                            <m:r>
                              <a:rPr lang="el-GR" sz="2400" b="1" i="1">
                                <a:solidFill>
                                  <a:srgbClr val="17BBD4"/>
                                </a:solidFill>
                                <a:latin typeface="Cambria Math" panose="02040503050406030204" pitchFamily="18" charset="0"/>
                              </a:rPr>
                              <m:t>𝒔</m:t>
                            </m:r>
                          </m:sub>
                        </m:sSub>
                      </m:den>
                    </m:f>
                  </m:oMath>
                </a14:m>
                <a:r>
                  <a:rPr lang="el-GR" sz="2400" b="1" dirty="0">
                    <a:solidFill>
                      <a:srgbClr val="17BBD4"/>
                    </a:solidFill>
                  </a:rPr>
                  <a:t> =</a:t>
                </a:r>
                <a14:m>
                  <m:oMath xmlns:m="http://schemas.openxmlformats.org/officeDocument/2006/math">
                    <m:rad>
                      <m:radPr>
                        <m:degHide m:val="on"/>
                        <m:ctrlPr>
                          <a:rPr lang="el-GR" sz="2400" b="1" i="1">
                            <a:solidFill>
                              <a:srgbClr val="17BBD4"/>
                            </a:solidFill>
                            <a:latin typeface="Cambria Math" panose="02040503050406030204" pitchFamily="18" charset="0"/>
                          </a:rPr>
                        </m:ctrlPr>
                      </m:radPr>
                      <m:deg/>
                      <m:e>
                        <m:f>
                          <m:fPr>
                            <m:ctrlPr>
                              <a:rPr lang="el-GR" sz="2400" b="1" i="1">
                                <a:solidFill>
                                  <a:srgbClr val="17BBD4"/>
                                </a:solidFill>
                                <a:latin typeface="Cambria Math" panose="02040503050406030204" pitchFamily="18" charset="0"/>
                              </a:rPr>
                            </m:ctrlPr>
                          </m:fPr>
                          <m:num>
                            <m:r>
                              <a:rPr lang="el-GR" sz="2400" b="1" i="1">
                                <a:solidFill>
                                  <a:srgbClr val="17BBD4"/>
                                </a:solidFill>
                                <a:latin typeface="Cambria Math" panose="02040503050406030204" pitchFamily="18" charset="0"/>
                              </a:rPr>
                              <m:t>𝟎</m:t>
                            </m:r>
                            <m:r>
                              <a:rPr lang="el-GR" sz="2400" b="1" i="1">
                                <a:solidFill>
                                  <a:srgbClr val="17BBD4"/>
                                </a:solidFill>
                                <a:latin typeface="Cambria Math" panose="02040503050406030204" pitchFamily="18" charset="0"/>
                              </a:rPr>
                              <m:t>.</m:t>
                            </m:r>
                            <m:r>
                              <a:rPr lang="el-GR" sz="2400" b="1" i="1">
                                <a:solidFill>
                                  <a:srgbClr val="17BBD4"/>
                                </a:solidFill>
                                <a:latin typeface="Cambria Math" panose="02040503050406030204" pitchFamily="18" charset="0"/>
                              </a:rPr>
                              <m:t>𝟗𝟕𝟕</m:t>
                            </m:r>
                            <m:r>
                              <a:rPr lang="el-GR" sz="2400" b="1" i="1">
                                <a:solidFill>
                                  <a:srgbClr val="17BBD4"/>
                                </a:solidFill>
                                <a:latin typeface="Cambria Math" panose="02040503050406030204" pitchFamily="18" charset="0"/>
                              </a:rPr>
                              <m:t>−</m:t>
                            </m:r>
                            <m:r>
                              <a:rPr lang="el-GR" sz="2400" b="1" i="1">
                                <a:solidFill>
                                  <a:srgbClr val="17BBD4"/>
                                </a:solidFill>
                                <a:latin typeface="Cambria Math" panose="02040503050406030204" pitchFamily="18" charset="0"/>
                              </a:rPr>
                              <m:t>𝟎</m:t>
                            </m:r>
                            <m:r>
                              <a:rPr lang="el-GR" sz="2400" b="1" i="1">
                                <a:solidFill>
                                  <a:srgbClr val="17BBD4"/>
                                </a:solidFill>
                                <a:latin typeface="Cambria Math" panose="02040503050406030204" pitchFamily="18" charset="0"/>
                              </a:rPr>
                              <m:t>.</m:t>
                            </m:r>
                            <m:r>
                              <a:rPr lang="el-GR" sz="2400" b="1" i="1">
                                <a:solidFill>
                                  <a:srgbClr val="17BBD4"/>
                                </a:solidFill>
                                <a:latin typeface="Cambria Math" panose="02040503050406030204" pitchFamily="18" charset="0"/>
                              </a:rPr>
                              <m:t>𝟗𝟓𝟐</m:t>
                            </m:r>
                          </m:num>
                          <m:den>
                            <m:r>
                              <a:rPr lang="el-GR" sz="2400" b="1" i="1">
                                <a:solidFill>
                                  <a:srgbClr val="17BBD4"/>
                                </a:solidFill>
                                <a:latin typeface="Cambria Math" panose="02040503050406030204" pitchFamily="18" charset="0"/>
                              </a:rPr>
                              <m:t>𝟎</m:t>
                            </m:r>
                            <m:r>
                              <a:rPr lang="el-GR" sz="2400" b="1" i="1">
                                <a:solidFill>
                                  <a:srgbClr val="17BBD4"/>
                                </a:solidFill>
                                <a:latin typeface="Cambria Math" panose="02040503050406030204" pitchFamily="18" charset="0"/>
                              </a:rPr>
                              <m:t>.</m:t>
                            </m:r>
                            <m:r>
                              <a:rPr lang="el-GR" sz="2400" b="1" i="1">
                                <a:solidFill>
                                  <a:srgbClr val="17BBD4"/>
                                </a:solidFill>
                                <a:latin typeface="Cambria Math" panose="02040503050406030204" pitchFamily="18" charset="0"/>
                              </a:rPr>
                              <m:t>𝟗𝟕𝟕</m:t>
                            </m:r>
                          </m:den>
                        </m:f>
                      </m:e>
                    </m:rad>
                  </m:oMath>
                </a14:m>
                <a:r>
                  <a:rPr lang="el-GR" sz="2400" b="1" dirty="0">
                    <a:solidFill>
                      <a:srgbClr val="17BBD4"/>
                    </a:solidFill>
                  </a:rPr>
                  <a:t> =0.16 ⇒</a:t>
                </a:r>
                <a:r>
                  <a:rPr lang="en-US" sz="2400" b="1" dirty="0">
                    <a:solidFill>
                      <a:srgbClr val="17BBD4"/>
                    </a:solidFill>
                  </a:rPr>
                  <a:t>R</a:t>
                </a:r>
                <a:r>
                  <a:rPr lang="en-US" sz="2400" b="1" baseline="-25000" dirty="0">
                    <a:solidFill>
                      <a:srgbClr val="17BBD4"/>
                    </a:solidFill>
                  </a:rPr>
                  <a:t>P</a:t>
                </a:r>
                <a:r>
                  <a:rPr lang="el-GR" sz="2400" b="1" dirty="0">
                    <a:solidFill>
                      <a:srgbClr val="17BBD4"/>
                    </a:solidFill>
                  </a:rPr>
                  <a:t>=</a:t>
                </a:r>
                <a:r>
                  <a:rPr lang="en-US" sz="2400" b="1" dirty="0">
                    <a:solidFill>
                      <a:srgbClr val="17BBD4"/>
                    </a:solidFill>
                  </a:rPr>
                  <a:t>R</a:t>
                </a:r>
                <a:r>
                  <a:rPr lang="en-US" sz="2400" b="1" baseline="-25000" dirty="0">
                    <a:solidFill>
                      <a:srgbClr val="17BBD4"/>
                    </a:solidFill>
                  </a:rPr>
                  <a:t>s</a:t>
                </a:r>
                <a:r>
                  <a:rPr lang="en-US" sz="2400" b="1" dirty="0">
                    <a:solidFill>
                      <a:srgbClr val="17BBD4"/>
                    </a:solidFill>
                  </a:rPr>
                  <a:t> x</a:t>
                </a:r>
                <a:r>
                  <a:rPr lang="en-US" sz="2400" b="1" baseline="-25000" dirty="0">
                    <a:solidFill>
                      <a:srgbClr val="17BBD4"/>
                    </a:solidFill>
                  </a:rPr>
                  <a:t> </a:t>
                </a:r>
                <a:r>
                  <a:rPr lang="el-GR" sz="2400" b="1" dirty="0">
                    <a:solidFill>
                      <a:srgbClr val="17BBD4"/>
                    </a:solidFill>
                  </a:rPr>
                  <a:t>0.16 ≈ 1.12 </a:t>
                </a:r>
                <a:r>
                  <a:rPr lang="en-US" sz="2400" b="1" dirty="0">
                    <a:solidFill>
                      <a:srgbClr val="17BBD4"/>
                    </a:solidFill>
                  </a:rPr>
                  <a:t>x</a:t>
                </a:r>
                <a:r>
                  <a:rPr lang="el-GR" sz="2400" b="1" dirty="0">
                    <a:solidFill>
                      <a:srgbClr val="17BBD4"/>
                    </a:solidFill>
                  </a:rPr>
                  <a:t> 10</a:t>
                </a:r>
                <a:r>
                  <a:rPr lang="el-GR" sz="2400" b="1" baseline="30000" dirty="0">
                    <a:solidFill>
                      <a:srgbClr val="17BBD4"/>
                    </a:solidFill>
                  </a:rPr>
                  <a:t>8</a:t>
                </a:r>
                <a:r>
                  <a:rPr lang="el-GR" sz="2400" b="1" dirty="0">
                    <a:solidFill>
                      <a:srgbClr val="17BBD4"/>
                    </a:solidFill>
                  </a:rPr>
                  <a:t> </a:t>
                </a:r>
                <a:r>
                  <a:rPr lang="en-US" sz="2400" b="1" dirty="0">
                    <a:solidFill>
                      <a:srgbClr val="17BBD4"/>
                    </a:solidFill>
                  </a:rPr>
                  <a:t>m </a:t>
                </a:r>
                <a:r>
                  <a:rPr lang="el-GR" sz="2400" b="1" dirty="0">
                    <a:solidFill>
                      <a:srgbClr val="17BBD4"/>
                    </a:solidFill>
                  </a:rPr>
                  <a:t>=112,000 </a:t>
                </a:r>
                <a:r>
                  <a:rPr lang="en-US" sz="2400" b="1" dirty="0">
                    <a:solidFill>
                      <a:srgbClr val="17BBD4"/>
                    </a:solidFill>
                  </a:rPr>
                  <a:t>km</a:t>
                </a:r>
                <a:endParaRPr lang="el-GR" sz="2400" b="1" dirty="0">
                  <a:solidFill>
                    <a:srgbClr val="17BBD4"/>
                  </a:solidFill>
                </a:endParaRPr>
              </a:p>
              <a:p>
                <a:pPr>
                  <a:buFont typeface="Wingdings" panose="05000000000000000000" pitchFamily="2" charset="2"/>
                  <a:buChar char="§"/>
                </a:pPr>
                <a:endParaRPr lang="en-US" sz="1800" dirty="0"/>
              </a:p>
            </p:txBody>
          </p:sp>
        </mc:Choice>
        <mc:Fallback>
          <p:sp>
            <p:nvSpPr>
              <p:cNvPr id="4" name="Θέση κειμένου 3"/>
              <p:cNvSpPr>
                <a:spLocks noRot="1" noChangeAspect="1" noMove="1" noResize="1" noEditPoints="1" noAdjustHandles="1" noChangeArrowheads="1" noChangeShapeType="1" noTextEdit="1"/>
              </p:cNvSpPr>
              <p:nvPr>
                <p:ph type="body" sz="half" idx="2"/>
              </p:nvPr>
            </p:nvSpPr>
            <p:spPr>
              <a:xfrm>
                <a:off x="5991144" y="965220"/>
                <a:ext cx="5238814" cy="5735616"/>
              </a:xfrm>
              <a:blipFill rotWithShape="1">
                <a:blip r:embed="rId5"/>
                <a:stretch>
                  <a:fillRect l="-11" t="-2082" r="12" b="-2098"/>
                </a:stretch>
              </a:blipFill>
            </p:spPr>
            <p:txBody>
              <a:bodyPr/>
              <a:lstStyle/>
              <a:p>
                <a:r>
                  <a:rPr lang="en-US" altLang="en-US">
                    <a:noFill/>
                  </a:rPr>
                  <a:t> </a:t>
                </a:r>
              </a:p>
            </p:txBody>
          </p:sp>
        </mc:Fallback>
      </mc:AlternateContent>
      <p:sp>
        <p:nvSpPr>
          <p:cNvPr id="52" name="Rectangle 36"/>
          <p:cNvSpPr>
            <a:spLocks noGrp="1" noRot="1" noChangeAspect="1" noMove="1" noResize="1" noEditPoints="1" noAdjustHandles="1" noChangeArrowheads="1" noChangeShapeType="1" noTextEdit="1"/>
          </p:cNvSpPr>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31632" y="199293"/>
            <a:ext cx="10222522" cy="890954"/>
          </a:xfrm>
        </p:spPr>
        <p:txBody>
          <a:bodyPr>
            <a:normAutofit/>
          </a:bodyPr>
          <a:lstStyle/>
          <a:p>
            <a:pPr algn="ctr"/>
            <a:r>
              <a:rPr lang="el-GR" sz="2800" dirty="0">
                <a:solidFill>
                  <a:srgbClr val="FAC937"/>
                </a:solidFill>
              </a:rPr>
              <a:t>ΣΥΓΚΡΙΣΗ ΤΟΥ ΕΞΩΠΛΑΝΗΤΗ ΜΑΣ ΜΕ ΤΟ ΔΙΑ </a:t>
            </a:r>
            <a:endParaRPr lang="el-GR" sz="2800" dirty="0">
              <a:solidFill>
                <a:srgbClr val="FAC937"/>
              </a:solidFill>
            </a:endParaRPr>
          </a:p>
        </p:txBody>
      </p:sp>
      <mc:AlternateContent xmlns:mc="http://schemas.openxmlformats.org/markup-compatibility/2006">
        <mc:Choice xmlns:a14="http://schemas.microsoft.com/office/drawing/2010/main" Requires="a14">
          <p:sp>
            <p:nvSpPr>
              <p:cNvPr id="3" name="Θέση περιεχομένου 2"/>
              <p:cNvSpPr>
                <a:spLocks noGrp="1"/>
              </p:cNvSpPr>
              <p:nvPr>
                <p:ph idx="1"/>
              </p:nvPr>
            </p:nvSpPr>
            <p:spPr>
              <a:xfrm>
                <a:off x="1031632" y="1336432"/>
                <a:ext cx="10222522" cy="5181600"/>
              </a:xfrm>
            </p:spPr>
            <p:txBody>
              <a:bodyPr>
                <a:normAutofit/>
              </a:bodyPr>
              <a:lstStyle/>
              <a:p>
                <a:pPr algn="just"/>
                <a:r>
                  <a:rPr lang="el-GR" dirty="0"/>
                  <a:t>Η ακτίνα της Γης είναι περίπου 6400 </a:t>
                </a:r>
                <a:r>
                  <a:rPr lang="en-US" dirty="0"/>
                  <a:t>km</a:t>
                </a:r>
                <a:r>
                  <a:rPr lang="el-GR" dirty="0"/>
                  <a:t>, οπότε δεν πρόκειται για γήινο πλανήτη, αλλά μάλλον μοιάζει για καυτό Δία. Η ακτίνα του Δία είναι </a:t>
                </a:r>
                <a:r>
                  <a:rPr lang="en-US" dirty="0"/>
                  <a:t>R</a:t>
                </a:r>
                <a:r>
                  <a:rPr lang="en-US" baseline="-25000" dirty="0"/>
                  <a:t>J</a:t>
                </a:r>
                <a:r>
                  <a:rPr lang="en-US" dirty="0"/>
                  <a:t> </a:t>
                </a:r>
                <a:r>
                  <a:rPr lang="el-GR" dirty="0"/>
                  <a:t>≈ 7</a:t>
                </a:r>
                <a:r>
                  <a:rPr lang="en-US" dirty="0"/>
                  <a:t>x</a:t>
                </a:r>
                <a:r>
                  <a:rPr lang="el-GR" dirty="0"/>
                  <a:t> 10</a:t>
                </a:r>
                <a:r>
                  <a:rPr lang="el-GR" baseline="30000" dirty="0"/>
                  <a:t>7</a:t>
                </a:r>
                <a:r>
                  <a:rPr lang="el-GR" dirty="0"/>
                  <a:t> </a:t>
                </a:r>
                <a:r>
                  <a:rPr lang="en-US" dirty="0"/>
                  <a:t>m </a:t>
                </a:r>
                <a:r>
                  <a:rPr lang="el-GR" dirty="0"/>
                  <a:t>=70,000 </a:t>
                </a:r>
                <a:r>
                  <a:rPr lang="en-US" dirty="0"/>
                  <a:t>km </a:t>
                </a:r>
                <a:r>
                  <a:rPr lang="el-GR" dirty="0"/>
                  <a:t>και η εκτίμησή μας για την ακτίνα του </a:t>
                </a:r>
                <a:r>
                  <a:rPr lang="el-GR" dirty="0" err="1"/>
                  <a:t>εξωηλιακού</a:t>
                </a:r>
                <a:r>
                  <a:rPr lang="el-GR" dirty="0"/>
                  <a:t>  μας πλανήτης εκτιμάται ότι είναι  </a:t>
                </a:r>
                <a:endParaRPr lang="el-GR" dirty="0"/>
              </a:p>
              <a:p>
                <a14:m>
                  <m:oMath xmlns:m="http://schemas.openxmlformats.org/officeDocument/2006/math">
                    <m:f>
                      <m:fPr>
                        <m:ctrlPr>
                          <a:rPr lang="el-GR" sz="2400" b="1" i="1" baseline="-25000">
                            <a:latin typeface="Cambria Math" panose="02040503050406030204" pitchFamily="18" charset="0"/>
                          </a:rPr>
                        </m:ctrlPr>
                      </m:fPr>
                      <m:num>
                        <m:sSub>
                          <m:sSubPr>
                            <m:ctrlPr>
                              <a:rPr lang="el-GR" sz="2400" b="1" i="1">
                                <a:latin typeface="Cambria Math" panose="02040503050406030204" pitchFamily="18" charset="0"/>
                              </a:rPr>
                            </m:ctrlPr>
                          </m:sSubPr>
                          <m:e>
                            <m:r>
                              <a:rPr lang="en-US" sz="2400" b="1" i="1">
                                <a:latin typeface="Cambria Math" panose="02040503050406030204" pitchFamily="18" charset="0"/>
                              </a:rPr>
                              <m:t>𝑹</m:t>
                            </m:r>
                          </m:e>
                          <m:sub>
                            <m:r>
                              <a:rPr lang="en-US" sz="2400" b="1" i="1">
                                <a:latin typeface="Cambria Math" panose="02040503050406030204" pitchFamily="18" charset="0"/>
                              </a:rPr>
                              <m:t>𝑷</m:t>
                            </m:r>
                          </m:sub>
                        </m:sSub>
                      </m:num>
                      <m:den>
                        <m:sSub>
                          <m:sSubPr>
                            <m:ctrlPr>
                              <a:rPr lang="el-GR" sz="2400" b="1" i="1">
                                <a:latin typeface="Cambria Math" panose="02040503050406030204" pitchFamily="18" charset="0"/>
                              </a:rPr>
                            </m:ctrlPr>
                          </m:sSubPr>
                          <m:e>
                            <m:r>
                              <a:rPr lang="en-US" sz="2400" b="1" i="1">
                                <a:latin typeface="Cambria Math" panose="02040503050406030204" pitchFamily="18" charset="0"/>
                              </a:rPr>
                              <m:t>𝑹</m:t>
                            </m:r>
                          </m:e>
                          <m:sub>
                            <m:r>
                              <a:rPr lang="en-US" sz="2400" b="1" i="1">
                                <a:latin typeface="Cambria Math" panose="02040503050406030204" pitchFamily="18" charset="0"/>
                              </a:rPr>
                              <m:t>𝑱</m:t>
                            </m:r>
                          </m:sub>
                        </m:sSub>
                      </m:den>
                    </m:f>
                  </m:oMath>
                </a14:m>
                <a:r>
                  <a:rPr lang="en-US" sz="2400" b="1" baseline="-25000" dirty="0"/>
                  <a:t> </a:t>
                </a:r>
                <a:r>
                  <a:rPr lang="el-GR" sz="2400" b="1" dirty="0"/>
                  <a:t>=</a:t>
                </a:r>
                <a:r>
                  <a:rPr lang="el-GR" sz="2400" b="1" baseline="-25000" dirty="0"/>
                  <a:t> </a:t>
                </a:r>
                <a14:m>
                  <m:oMath xmlns:m="http://schemas.openxmlformats.org/officeDocument/2006/math">
                    <m:f>
                      <m:fPr>
                        <m:ctrlPr>
                          <a:rPr lang="el-GR" sz="2400" b="1" i="1" baseline="-25000">
                            <a:latin typeface="Cambria Math" panose="02040503050406030204" pitchFamily="18" charset="0"/>
                          </a:rPr>
                        </m:ctrlPr>
                      </m:fPr>
                      <m:num>
                        <m:r>
                          <a:rPr lang="el-GR" sz="2400" b="1" i="1">
                            <a:latin typeface="Cambria Math" panose="02040503050406030204" pitchFamily="18" charset="0"/>
                          </a:rPr>
                          <m:t>𝟏</m:t>
                        </m:r>
                        <m:r>
                          <a:rPr lang="el-GR" sz="2400" b="1">
                            <a:latin typeface="Cambria Math" panose="02040503050406030204" pitchFamily="18" charset="0"/>
                          </a:rPr>
                          <m:t>.</m:t>
                        </m:r>
                        <m:r>
                          <a:rPr lang="el-GR" sz="2400" b="1" i="1">
                            <a:latin typeface="Cambria Math" panose="02040503050406030204" pitchFamily="18" charset="0"/>
                          </a:rPr>
                          <m:t>𝟏𝟐</m:t>
                        </m:r>
                        <m:r>
                          <a:rPr lang="en-US" sz="2400" b="1" i="1">
                            <a:latin typeface="Cambria Math" panose="02040503050406030204" pitchFamily="18" charset="0"/>
                          </a:rPr>
                          <m:t>𝐱</m:t>
                        </m:r>
                        <m:r>
                          <a:rPr lang="en-US" sz="2400" b="1">
                            <a:latin typeface="Cambria Math" panose="02040503050406030204" pitchFamily="18" charset="0"/>
                          </a:rPr>
                          <m:t> </m:t>
                        </m:r>
                        <m:sSup>
                          <m:sSupPr>
                            <m:ctrlPr>
                              <a:rPr lang="el-GR" sz="2400" b="1" i="1">
                                <a:latin typeface="Cambria Math" panose="02040503050406030204" pitchFamily="18" charset="0"/>
                              </a:rPr>
                            </m:ctrlPr>
                          </m:sSupPr>
                          <m:e>
                            <m:r>
                              <a:rPr lang="el-GR" sz="2400" b="1" i="1">
                                <a:latin typeface="Cambria Math" panose="02040503050406030204" pitchFamily="18" charset="0"/>
                              </a:rPr>
                              <m:t>𝟏𝟎</m:t>
                            </m:r>
                          </m:e>
                          <m:sup>
                            <m:r>
                              <a:rPr lang="el-GR" sz="2400" b="1" i="1">
                                <a:latin typeface="Cambria Math" panose="02040503050406030204" pitchFamily="18" charset="0"/>
                              </a:rPr>
                              <m:t>𝟖</m:t>
                            </m:r>
                          </m:sup>
                        </m:sSup>
                      </m:num>
                      <m:den>
                        <m:r>
                          <a:rPr lang="el-GR" sz="2400" b="1" i="1">
                            <a:latin typeface="Cambria Math" panose="02040503050406030204" pitchFamily="18" charset="0"/>
                          </a:rPr>
                          <m:t>𝟕</m:t>
                        </m:r>
                        <m:r>
                          <a:rPr lang="en-US" sz="2400" b="1" i="1">
                            <a:latin typeface="Cambria Math" panose="02040503050406030204" pitchFamily="18" charset="0"/>
                          </a:rPr>
                          <m:t>𝐱</m:t>
                        </m:r>
                        <m:r>
                          <a:rPr lang="en-US" sz="2400" b="1">
                            <a:latin typeface="Cambria Math" panose="02040503050406030204" pitchFamily="18" charset="0"/>
                          </a:rPr>
                          <m:t> </m:t>
                        </m:r>
                        <m:sSup>
                          <m:sSupPr>
                            <m:ctrlPr>
                              <a:rPr lang="el-GR" sz="2400" b="1" i="1">
                                <a:latin typeface="Cambria Math" panose="02040503050406030204" pitchFamily="18" charset="0"/>
                              </a:rPr>
                            </m:ctrlPr>
                          </m:sSupPr>
                          <m:e>
                            <m:r>
                              <a:rPr lang="el-GR" sz="2400" b="1" i="1">
                                <a:latin typeface="Cambria Math" panose="02040503050406030204" pitchFamily="18" charset="0"/>
                              </a:rPr>
                              <m:t>𝟏𝟎</m:t>
                            </m:r>
                          </m:e>
                          <m:sup>
                            <m:r>
                              <a:rPr lang="el-GR" sz="2400" b="1" i="1">
                                <a:latin typeface="Cambria Math" panose="02040503050406030204" pitchFamily="18" charset="0"/>
                              </a:rPr>
                              <m:t>𝟕</m:t>
                            </m:r>
                          </m:sup>
                        </m:sSup>
                        <m:r>
                          <a:rPr lang="el-GR" sz="2400" b="1">
                            <a:latin typeface="Cambria Math" panose="02040503050406030204" pitchFamily="18" charset="0"/>
                          </a:rPr>
                          <m:t> </m:t>
                        </m:r>
                      </m:den>
                    </m:f>
                  </m:oMath>
                </a14:m>
                <a:r>
                  <a:rPr lang="el-GR" sz="2400" b="1" baseline="-25000" dirty="0"/>
                  <a:t> </a:t>
                </a:r>
                <a:r>
                  <a:rPr lang="el-GR" sz="2400" b="1" dirty="0"/>
                  <a:t>= 1.6 ⇒</a:t>
                </a:r>
                <a14:m>
                  <m:oMath xmlns:m="http://schemas.openxmlformats.org/officeDocument/2006/math">
                    <m:sSub>
                      <m:sSubPr>
                        <m:ctrlPr>
                          <a:rPr lang="el-GR" sz="2400" b="1" i="1">
                            <a:latin typeface="Cambria Math" panose="02040503050406030204" pitchFamily="18" charset="0"/>
                          </a:rPr>
                        </m:ctrlPr>
                      </m:sSubPr>
                      <m:e>
                        <m:r>
                          <a:rPr lang="en-US" sz="2400" b="1" i="1">
                            <a:latin typeface="Cambria Math" panose="02040503050406030204" pitchFamily="18" charset="0"/>
                          </a:rPr>
                          <m:t>𝑹</m:t>
                        </m:r>
                      </m:e>
                      <m:sub>
                        <m:r>
                          <a:rPr lang="en-US" sz="2400" b="1" i="1">
                            <a:latin typeface="Cambria Math" panose="02040503050406030204" pitchFamily="18" charset="0"/>
                          </a:rPr>
                          <m:t>𝑷</m:t>
                        </m:r>
                      </m:sub>
                    </m:sSub>
                  </m:oMath>
                </a14:m>
                <a:r>
                  <a:rPr lang="el-GR" sz="2400" b="1" dirty="0"/>
                  <a:t>=1.6 </a:t>
                </a:r>
                <a14:m>
                  <m:oMath xmlns:m="http://schemas.openxmlformats.org/officeDocument/2006/math">
                    <m:sSub>
                      <m:sSubPr>
                        <m:ctrlPr>
                          <a:rPr lang="el-GR" sz="2400" b="1" i="1">
                            <a:latin typeface="Cambria Math" panose="02040503050406030204" pitchFamily="18" charset="0"/>
                          </a:rPr>
                        </m:ctrlPr>
                      </m:sSubPr>
                      <m:e>
                        <m:r>
                          <a:rPr lang="en-US" sz="2400" b="1" i="1">
                            <a:latin typeface="Cambria Math" panose="02040503050406030204" pitchFamily="18" charset="0"/>
                          </a:rPr>
                          <m:t>𝑹</m:t>
                        </m:r>
                      </m:e>
                      <m:sub>
                        <m:r>
                          <a:rPr lang="en-US" sz="2400" b="1" i="1">
                            <a:latin typeface="Cambria Math" panose="02040503050406030204" pitchFamily="18" charset="0"/>
                          </a:rPr>
                          <m:t>𝑱</m:t>
                        </m:r>
                      </m:sub>
                    </m:sSub>
                  </m:oMath>
                </a14:m>
                <a:endParaRPr lang="el-GR" sz="2400" b="1" dirty="0"/>
              </a:p>
              <a:p>
                <a:pPr algn="just"/>
                <a:r>
                  <a:rPr lang="el-GR" dirty="0"/>
                  <a:t>Περίπου μιάμιση φορά μεγαλύτερος από τον Δία. Ο </a:t>
                </a:r>
                <a:r>
                  <a:rPr lang="el-GR" dirty="0" err="1"/>
                  <a:t>εξωπλανήτης</a:t>
                </a:r>
                <a:r>
                  <a:rPr lang="el-GR" dirty="0"/>
                  <a:t> μας είναι ένας αέριος γίγαντας και όπως οι δικοί μας αέριοι γίγαντες – Δίας, Κρόνος, </a:t>
                </a:r>
                <a:r>
                  <a:rPr lang="el-GR" dirty="0" err="1"/>
                  <a:t>Ποσειδώνας</a:t>
                </a:r>
                <a:r>
                  <a:rPr lang="el-GR" dirty="0"/>
                  <a:t>, Ουρανός- βρίσκονται όλοι σε μεγάλες αποστάσεις από τον Ήλιο, </a:t>
                </a:r>
                <a:r>
                  <a:rPr lang="el-GR" dirty="0">
                    <a:solidFill>
                      <a:srgbClr val="17BBD4"/>
                    </a:solidFill>
                  </a:rPr>
                  <a:t>έτσι εκτιμούμε, ότι και ο πλανήτης που πιθανόν ανιχνεύσαμε θα βρίσκεται σε μεγάλη απόσταση από το αστέρι του.</a:t>
                </a:r>
                <a:r>
                  <a:rPr lang="el-GR" b="1" dirty="0">
                    <a:solidFill>
                      <a:srgbClr val="17BBD4"/>
                    </a:solidFill>
                  </a:rPr>
                  <a:t> </a:t>
                </a:r>
                <a:endParaRPr lang="el-GR" dirty="0">
                  <a:solidFill>
                    <a:srgbClr val="17BBD4"/>
                  </a:solidFill>
                </a:endParaRPr>
              </a:p>
              <a:p>
                <a:endParaRPr lang="el-GR" dirty="0"/>
              </a:p>
            </p:txBody>
          </p:sp>
        </mc:Choice>
        <mc:Fallback>
          <p:sp>
            <p:nvSpPr>
              <p:cNvPr id="3" name="Θέση περιεχομένου 2"/>
              <p:cNvSpPr>
                <a:spLocks noRot="1" noChangeAspect="1" noMove="1" noResize="1" noEditPoints="1" noAdjustHandles="1" noChangeArrowheads="1" noChangeShapeType="1" noTextEdit="1"/>
              </p:cNvSpPr>
              <p:nvPr>
                <p:ph idx="1"/>
              </p:nvPr>
            </p:nvSpPr>
            <p:spPr>
              <a:xfrm>
                <a:off x="1031632" y="1336432"/>
                <a:ext cx="10222522" cy="5181600"/>
              </a:xfrm>
              <a:blipFill rotWithShape="1">
                <a:blip r:embed="rId1"/>
                <a:stretch>
                  <a:fillRect l="-4" t="-8" b="8"/>
                </a:stretch>
              </a:blipFill>
            </p:spPr>
            <p:txBody>
              <a:bodyPr/>
              <a:lstStyle/>
              <a:p>
                <a:r>
                  <a:rPr lang="en-US" altLang="en-US">
                    <a:noFill/>
                  </a:rPr>
                  <a:t> </a:t>
                </a:r>
              </a:p>
            </p:txBody>
          </p:sp>
        </mc:Fallback>
      </mc:AlternateContent>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Μάντισον</Template>
  <TotalTime>0</TotalTime>
  <Words>8378</Words>
  <Application>WPS Presentation</Application>
  <PresentationFormat>Ευρεία οθόνη</PresentationFormat>
  <Paragraphs>118</Paragraphs>
  <Slides>14</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SimSun</vt:lpstr>
      <vt:lpstr>Wingdings</vt:lpstr>
      <vt:lpstr>Wingdings 3</vt:lpstr>
      <vt:lpstr>MS Shell Dlg 2</vt:lpstr>
      <vt:lpstr>Tahoma</vt:lpstr>
      <vt:lpstr>Times New Roman</vt:lpstr>
      <vt:lpstr>Cambria Math</vt:lpstr>
      <vt:lpstr>Microsoft YaHei</vt:lpstr>
      <vt:lpstr>Arial Unicode MS</vt:lpstr>
      <vt:lpstr>Calibri</vt:lpstr>
      <vt:lpstr>Μάντισον</vt:lpstr>
      <vt:lpstr>ΚΟΥΤΡΑ ΕΥΑΓΓΕΛΙΑ-ΦΥΣΙΚΟΣ</vt:lpstr>
      <vt:lpstr>Η ΑΦΟΡΜΗ ΤΗΣ ΕΡΓΑΣΙΑΣ-Η σπίθα που άναψε τη φλόγα </vt:lpstr>
      <vt:lpstr>ΜΕΘΟΔΟΛΟΓΙΑ</vt:lpstr>
      <vt:lpstr>ΑΡΧΙΚΗ ΘΕΩΡΗΤΙΚΗ ΠΡΟΣΕΓΓΙΣΗ</vt:lpstr>
      <vt:lpstr>ΠΕΙΡΑΜΑΤΙΚΗ ΔΙΑΔΙΚΑΣΙΑ </vt:lpstr>
      <vt:lpstr>ΕΞΑΓΩΜΕΝΟ ΓΡΑΦΗΜΑ ΠΑΡΑΤΗΡΗΣΕΩΝ</vt:lpstr>
      <vt:lpstr>ΕΞΑΓΩΓΗ ΜΑΘΗΜΑΤΙΚΟΥ ΤΥΠΟΥ ΑΠΟ ΤΟΥΣ ΜΑΘΗΤΕΣ</vt:lpstr>
      <vt:lpstr>ΕΥΡΕΣΗ ΤΗΣ ΑΚΤΙΝΑΣ ΤΟΥ ΕΞΩΠΛΑΝΗΤΗ</vt:lpstr>
      <vt:lpstr>ΣΥΓΚΡΙΣΗ ΤΟΥ ΕΞΩΠΛΑΝΗΤΗ ΜΑΣ ΜΕ ΤΟ ΔΙΑ </vt:lpstr>
      <vt:lpstr>Πόσο κοντά ή μακριά είναι ο εξωπλανήτης μας από το αστέρι του;  </vt:lpstr>
      <vt:lpstr>Ποιο είναι το έτος του πλανήτη;</vt:lpstr>
      <vt:lpstr>ΚΑΙΝΟΥΡΓΙΑ  ΕΡΩΤΗΜΑΤΑ</vt:lpstr>
      <vt:lpstr>ΕΛΕΓΧΟΣ ΤΩΝ ΑΠΟΤΕΛΕΣΜΑΤΩΝ ΜΑΣ </vt:lpstr>
      <vt:lpstr>ΕΠΙΛΟΓΟΣ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ΚΟΥΤΡΑ ΕΥΑΓΓΕΛΙΑ-ΦΥΣΙΚΟΣ</dc:title>
  <dc:creator>Kokkinaki Margarita</dc:creator>
  <cp:lastModifiedBy>maria</cp:lastModifiedBy>
  <cp:revision>3</cp:revision>
  <dcterms:created xsi:type="dcterms:W3CDTF">2022-02-14T15:46:00Z</dcterms:created>
  <dcterms:modified xsi:type="dcterms:W3CDTF">2022-07-13T07:08:06Z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67719B58B62D40E3ADA1DBF8F0B533C5</vt:lpwstr>
  </property>
  <property fmtid="{D5CDD505-2E9C-101B-9397-08002B2CF9AE}" pid="3" name="KSOProductBuildVer">
    <vt:lpwstr>1033-11.2.0.11191</vt:lpwstr>
  </property>
</Properties>
</file>