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.svg" ContentType="image/svg+xml"/>
  <Override PartName="/ppt/media/image2.svg" ContentType="image/svg+xml"/>
  <Override PartName="/ppt/media/image3.svg" ContentType="image/svg+xml"/>
  <Override PartName="/ppt/media/image4.svg" ContentType="image/svg+xml"/>
  <Override PartName="/ppt/media/image5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8" r:id="rId4"/>
    <p:sldId id="257" r:id="rId5"/>
    <p:sldId id="259" r:id="rId6"/>
    <p:sldId id="261" r:id="rId7"/>
    <p:sldId id="260" r:id="rId8"/>
    <p:sldId id="262" r:id="rId9"/>
    <p:sldId id="265" r:id="rId10"/>
    <p:sldId id="263" r:id="rId11"/>
    <p:sldId id="264" r:id="rId12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3C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88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1078" y="722903"/>
            <a:ext cx="10495904" cy="246077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1078" y="3428997"/>
            <a:ext cx="10495904" cy="230663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9" name="Right Triangle 38"/>
          <p:cNvSpPr/>
          <p:nvPr/>
        </p:nvSpPr>
        <p:spPr>
          <a:xfrm rot="13500000">
            <a:off x="-281093" y="2607907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91078" y="236364"/>
            <a:ext cx="4114800" cy="41712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ight Triangle 38"/>
          <p:cNvSpPr/>
          <p:nvPr/>
        </p:nvSpPr>
        <p:spPr>
          <a:xfrm rot="18900000">
            <a:off x="7770390" y="-287370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07774" y="715616"/>
            <a:ext cx="3295876" cy="502659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3588" y="715616"/>
            <a:ext cx="6770448" cy="502659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078" y="718115"/>
            <a:ext cx="10312571" cy="278150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078" y="3753350"/>
            <a:ext cx="10312571" cy="1991572"/>
          </a:xfrm>
        </p:spPr>
        <p:txBody>
          <a:bodyPr/>
          <a:lstStyle>
            <a:lvl1pPr marL="0" indent="0">
              <a:buNone/>
              <a:defRPr lang="en-US" sz="240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39" name="Right Triangle 38"/>
          <p:cNvSpPr/>
          <p:nvPr/>
        </p:nvSpPr>
        <p:spPr>
          <a:xfrm rot="13500000">
            <a:off x="-281093" y="2607907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078" y="722903"/>
            <a:ext cx="10312571" cy="13548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078" y="2345843"/>
            <a:ext cx="5009584" cy="32743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5075" y="2345843"/>
            <a:ext cx="5068574" cy="32743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078" y="722900"/>
            <a:ext cx="10320062" cy="14075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078" y="2331481"/>
            <a:ext cx="4963444" cy="54007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1078" y="2954564"/>
            <a:ext cx="4963444" cy="27903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03351" y="2331481"/>
            <a:ext cx="4900298" cy="54007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03351" y="2954564"/>
            <a:ext cx="4900298" cy="27903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3587" y="6215870"/>
            <a:ext cx="3843779" cy="417126"/>
          </a:xfrm>
        </p:spPr>
        <p:txBody>
          <a:bodyPr/>
          <a:lstStyle/>
          <a:p>
            <a:fld id="{8F72BA41-EC5B-4197-BCC8-0FD2E523CD7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91078" y="236364"/>
            <a:ext cx="4114800" cy="41712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078" y="722903"/>
            <a:ext cx="10501177" cy="140123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91078" y="236364"/>
            <a:ext cx="4114800" cy="417126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ight Triangle 39"/>
          <p:cNvSpPr/>
          <p:nvPr/>
        </p:nvSpPr>
        <p:spPr>
          <a:xfrm rot="13500000">
            <a:off x="-281092" y="3144857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87" y="713677"/>
            <a:ext cx="4499914" cy="2996581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98672" y="708102"/>
            <a:ext cx="5656716" cy="543064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87" y="3976544"/>
            <a:ext cx="4499914" cy="2162201"/>
          </a:xfrm>
        </p:spPr>
        <p:txBody>
          <a:bodyPr>
            <a:normAutofit/>
          </a:bodyPr>
          <a:lstStyle>
            <a:lvl1pPr marL="0" indent="0">
              <a:buNone/>
              <a:defRPr lang="en-US" sz="2400" b="0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None/>
            </a:pPr>
            <a:r>
              <a:rPr lang="en-US"/>
              <a:t>Click to edit Master text styles</a:t>
            </a:r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87" y="713677"/>
            <a:ext cx="4434823" cy="3020519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98672" y="713677"/>
            <a:ext cx="5304977" cy="543064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Right Triangle 39"/>
          <p:cNvSpPr/>
          <p:nvPr/>
        </p:nvSpPr>
        <p:spPr>
          <a:xfrm rot="13500000">
            <a:off x="-281093" y="3143304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87" y="3970330"/>
            <a:ext cx="4434823" cy="2173992"/>
          </a:xfrm>
        </p:spPr>
        <p:txBody>
          <a:bodyPr/>
          <a:lstStyle>
            <a:lvl1pPr marL="0" indent="0">
              <a:buNone/>
              <a:defRPr lang="en-US" sz="2400" b="0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40" name="Straight Connector 39"/>
            <p:cNvCxnSpPr/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079" y="725951"/>
            <a:ext cx="10325000" cy="14424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079" y="2340131"/>
            <a:ext cx="10325000" cy="35644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3587" y="6215870"/>
            <a:ext cx="3843779" cy="417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2BA41-EC5B-4197-BCC8-0FD2E523CD7A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91078" y="236364"/>
            <a:ext cx="4114800" cy="417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3649" y="6215870"/>
            <a:ext cx="979151" cy="417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5108C-154A-4A5A-9C05-91A49A422BA7}" type="slidenum">
              <a:rPr lang="en-US" smtClean="0"/>
            </a:fld>
            <a:endParaRPr lang="en-US" dirty="0"/>
          </a:p>
        </p:txBody>
      </p:sp>
      <p:sp>
        <p:nvSpPr>
          <p:cNvPr id="7" name="Right Triangle 6"/>
          <p:cNvSpPr/>
          <p:nvPr/>
        </p:nvSpPr>
        <p:spPr>
          <a:xfrm rot="13500000">
            <a:off x="-281094" y="1516214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openxmlformats.org/officeDocument/2006/relationships/image" Target="../media/image1.svg"/><Relationship Id="rId1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svg"/><Relationship Id="rId3" Type="http://schemas.openxmlformats.org/officeDocument/2006/relationships/image" Target="../media/image6.png"/><Relationship Id="rId2" Type="http://schemas.openxmlformats.org/officeDocument/2006/relationships/image" Target="../media/image1.svg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svg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0.jpeg"/><Relationship Id="rId7" Type="http://schemas.microsoft.com/office/2007/relationships/media" Target="https://www.youtube.com/embed/vWsmp4o-qVg?feature=oembed" TargetMode="External"/><Relationship Id="rId6" Type="http://schemas.openxmlformats.org/officeDocument/2006/relationships/video" Target="https://www.youtube.com/embed/vWsmp4o-qVg?feature=oembed" TargetMode="External"/><Relationship Id="rId5" Type="http://schemas.openxmlformats.org/officeDocument/2006/relationships/image" Target="../media/image9.jpeg"/><Relationship Id="rId4" Type="http://schemas.microsoft.com/office/2007/relationships/media" Target="https://www.youtube.com/embed/LDeKAW7bvO4?feature=oembed" TargetMode="External"/><Relationship Id="rId3" Type="http://schemas.openxmlformats.org/officeDocument/2006/relationships/video" Target="https://www.youtube.com/embed/LDeKAW7bvO4?feature=oembed" TargetMode="External"/><Relationship Id="rId2" Type="http://schemas.openxmlformats.org/officeDocument/2006/relationships/image" Target="../media/image4.sv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2.jpeg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jpeg"/><Relationship Id="rId2" Type="http://schemas.openxmlformats.org/officeDocument/2006/relationships/image" Target="../media/image5.svg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1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3" name="Rectangle 112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125" name="Group 1124"/>
          <p:cNvGrpSpPr>
            <a:grpSpLocks noGrp="1" noRot="1" noChangeAspect="1" noMove="1" noResize="1" noUngrp="1"/>
          </p:cNvGrpSpPr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126" name="Straight Connector 1125"/>
            <p:cNvCxnSpPr/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7" name="Straight Connector 1126"/>
            <p:cNvCxnSpPr/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8" name="Straight Connector 1127"/>
            <p:cNvCxnSpPr/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9" name="Straight Connector 1128"/>
            <p:cNvCxnSpPr/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0" name="Straight Connector 1129"/>
            <p:cNvCxnSpPr/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1" name="Straight Connector 1130"/>
            <p:cNvCxnSpPr/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2" name="Straight Connector 1131"/>
            <p:cNvCxnSpPr/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3" name="Straight Connector 1132"/>
            <p:cNvCxnSpPr/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4" name="Straight Connector 1133"/>
            <p:cNvCxnSpPr/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5" name="Straight Connector 1134"/>
            <p:cNvCxnSpPr/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6" name="Straight Connector 1135"/>
            <p:cNvCxnSpPr/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7" name="Straight Connector 1136"/>
            <p:cNvCxnSpPr/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8" name="Straight Connector 1137"/>
            <p:cNvCxnSpPr/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9" name="Straight Connector 1138"/>
            <p:cNvCxnSpPr/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0" name="Straight Connector 1139"/>
            <p:cNvCxnSpPr/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1" name="Straight Connector 1140"/>
            <p:cNvCxnSpPr/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2" name="Straight Connector 1141"/>
            <p:cNvCxnSpPr/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3" name="Straight Connector 1142"/>
            <p:cNvCxnSpPr/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4" name="Straight Connector 1143"/>
            <p:cNvCxnSpPr/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5" name="Straight Connector 1144"/>
            <p:cNvCxnSpPr/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6" name="Straight Connector 1145"/>
            <p:cNvCxnSpPr/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7" name="Straight Connector 1146"/>
            <p:cNvCxnSpPr/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8" name="Straight Connector 1147"/>
            <p:cNvCxnSpPr/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9" name="Straight Connector 1148"/>
            <p:cNvCxnSpPr/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0" name="Straight Connector 1149"/>
            <p:cNvCxnSpPr/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1" name="Straight Connector 1150"/>
            <p:cNvCxnSpPr/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2" name="Straight Connector 1151"/>
            <p:cNvCxnSpPr/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3" name="Straight Connector 1152"/>
            <p:cNvCxnSpPr/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4" name="Straight Connector 1153"/>
            <p:cNvCxnSpPr/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5" name="Straight Connector 1154"/>
            <p:cNvCxnSpPr/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6" name="Straight Connector 1155"/>
            <p:cNvCxnSpPr/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58" name="Right Triangle 115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3500000">
            <a:off x="-284142" y="1535309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91078" y="722902"/>
            <a:ext cx="10342941" cy="139759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Safe Solar Observation and Sketching Sunspots </a:t>
            </a:r>
            <a:endParaRPr lang="el-GR" sz="4600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691078" y="2339798"/>
            <a:ext cx="5388370" cy="1110355"/>
          </a:xfrm>
        </p:spPr>
        <p:txBody>
          <a:bodyPr>
            <a:normAutofit/>
          </a:bodyPr>
          <a:lstStyle/>
          <a:p>
            <a:r>
              <a:rPr lang="en-US"/>
              <a:t>Kleio Milioni </a:t>
            </a:r>
            <a:endParaRPr lang="en-US"/>
          </a:p>
          <a:p>
            <a:r>
              <a:rPr lang="en-US"/>
              <a:t>Ellinogermaniki Agogi</a:t>
            </a:r>
            <a:endParaRPr lang="en-US"/>
          </a:p>
          <a:p>
            <a:endParaRPr lang="el-GR"/>
          </a:p>
        </p:txBody>
      </p:sp>
      <p:pic>
        <p:nvPicPr>
          <p:cNvPr id="1030" name="Picture 6" descr="Seeing Sunspots as Early Astronomers Did - Sky &amp; Telescope - Sky &amp; Telescope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8" r="-1" b="36219"/>
          <a:stretch>
            <a:fillRect/>
          </a:stretch>
        </p:blipFill>
        <p:spPr bwMode="auto">
          <a:xfrm>
            <a:off x="-6215" y="3550949"/>
            <a:ext cx="6112081" cy="3342113"/>
          </a:xfrm>
          <a:custGeom>
            <a:avLst/>
            <a:gdLst/>
            <a:ahLst/>
            <a:cxnLst/>
            <a:rect l="l" t="t" r="r" b="b"/>
            <a:pathLst>
              <a:path w="6102239" h="3342113">
                <a:moveTo>
                  <a:pt x="6102239" y="0"/>
                </a:moveTo>
                <a:lnTo>
                  <a:pt x="6102239" y="3342113"/>
                </a:lnTo>
                <a:lnTo>
                  <a:pt x="0" y="3342113"/>
                </a:lnTo>
                <a:lnTo>
                  <a:pt x="0" y="690066"/>
                </a:lnTo>
                <a:cubicBezTo>
                  <a:pt x="3047238" y="690066"/>
                  <a:pt x="4570857" y="288707"/>
                  <a:pt x="6094476" y="13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Εικόνα που περιέχει κείμενο&#10;&#10;Περιγραφή που δημιουργήθηκε αυτόματα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56" b="20246"/>
          <a:stretch>
            <a:fillRect/>
          </a:stretch>
        </p:blipFill>
        <p:spPr>
          <a:xfrm>
            <a:off x="6102767" y="3267369"/>
            <a:ext cx="6099629" cy="3629135"/>
          </a:xfrm>
          <a:custGeom>
            <a:avLst/>
            <a:gdLst/>
            <a:ahLst/>
            <a:cxnLst/>
            <a:rect l="l" t="t" r="r" b="b"/>
            <a:pathLst>
              <a:path w="6089807" h="3629135">
                <a:moveTo>
                  <a:pt x="2837610" y="30"/>
                </a:moveTo>
                <a:cubicBezTo>
                  <a:pt x="3715104" y="1783"/>
                  <a:pt x="4756640" y="80851"/>
                  <a:pt x="6089807" y="280390"/>
                </a:cubicBezTo>
                <a:lnTo>
                  <a:pt x="6089807" y="3629135"/>
                </a:lnTo>
                <a:lnTo>
                  <a:pt x="0" y="3629135"/>
                </a:lnTo>
                <a:lnTo>
                  <a:pt x="0" y="284126"/>
                </a:lnTo>
                <a:lnTo>
                  <a:pt x="569664" y="183551"/>
                </a:lnTo>
                <a:cubicBezTo>
                  <a:pt x="1246663" y="73836"/>
                  <a:pt x="1960115" y="-1724"/>
                  <a:pt x="2837610" y="30"/>
                </a:cubicBezTo>
                <a:close/>
              </a:path>
            </a:pathLst>
          </a:custGeom>
        </p:spPr>
      </p:pic>
      <p:pic>
        <p:nvPicPr>
          <p:cNvPr id="1026" name="Picture 2" descr="Προεπισκόπηση εικόνα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2361" y="7631"/>
            <a:ext cx="2119639" cy="127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696" y="967880"/>
            <a:ext cx="2139700" cy="12100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/>
          <p:cNvGrpSpPr>
            <a:grpSpLocks noGrp="1" noRot="1" noChangeAspect="1" noMove="1" noResize="1" noUngrp="1"/>
          </p:cNvGrpSpPr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45" name="Freeform: Shape 4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4463" y="2604042"/>
            <a:ext cx="12184765" cy="4253959"/>
          </a:xfrm>
          <a:custGeom>
            <a:avLst/>
            <a:gdLst>
              <a:gd name="connsiteX0" fmla="*/ 8942254 w 12188952"/>
              <a:gd name="connsiteY0" fmla="*/ 34 h 3975477"/>
              <a:gd name="connsiteX1" fmla="*/ 11642906 w 12188952"/>
              <a:gd name="connsiteY1" fmla="*/ 225257 h 3975477"/>
              <a:gd name="connsiteX2" fmla="*/ 12188952 w 12188952"/>
              <a:gd name="connsiteY2" fmla="*/ 311174 h 3975477"/>
              <a:gd name="connsiteX3" fmla="*/ 12188952 w 12188952"/>
              <a:gd name="connsiteY3" fmla="*/ 3975477 h 3975477"/>
              <a:gd name="connsiteX4" fmla="*/ 0 w 12188952"/>
              <a:gd name="connsiteY4" fmla="*/ 3975477 h 3975477"/>
              <a:gd name="connsiteX5" fmla="*/ 0 w 12188952"/>
              <a:gd name="connsiteY5" fmla="*/ 1085061 h 3975477"/>
              <a:gd name="connsiteX6" fmla="*/ 552141 w 12188952"/>
              <a:gd name="connsiteY6" fmla="*/ 1079980 h 3975477"/>
              <a:gd name="connsiteX7" fmla="*/ 8942254 w 12188952"/>
              <a:gd name="connsiteY7" fmla="*/ 34 h 3975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975477">
                <a:moveTo>
                  <a:pt x="8942254" y="34"/>
                </a:moveTo>
                <a:cubicBezTo>
                  <a:pt x="9695041" y="1709"/>
                  <a:pt x="10568453" y="66687"/>
                  <a:pt x="11642906" y="225257"/>
                </a:cubicBezTo>
                <a:lnTo>
                  <a:pt x="12188952" y="311174"/>
                </a:lnTo>
                <a:lnTo>
                  <a:pt x="12188952" y="3975477"/>
                </a:lnTo>
                <a:lnTo>
                  <a:pt x="0" y="3975477"/>
                </a:lnTo>
                <a:lnTo>
                  <a:pt x="0" y="1085061"/>
                </a:lnTo>
                <a:lnTo>
                  <a:pt x="552141" y="1079980"/>
                </a:lnTo>
                <a:cubicBezTo>
                  <a:pt x="4849952" y="999477"/>
                  <a:pt x="5931106" y="-6667"/>
                  <a:pt x="8942254" y="34"/>
                </a:cubicBezTo>
                <a:close/>
              </a:path>
            </a:pathLst>
          </a:custGeom>
          <a:solidFill>
            <a:srgbClr val="BCBCBC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Right Triangle 4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3500000">
            <a:off x="-281091" y="1508868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90439" y="721945"/>
            <a:ext cx="10605412" cy="2164171"/>
          </a:xfrm>
        </p:spPr>
        <p:txBody>
          <a:bodyPr anchor="ctr">
            <a:normAutofit/>
          </a:bodyPr>
          <a:lstStyle/>
          <a:p>
            <a:r>
              <a:rPr lang="en-US" dirty="0"/>
              <a:t>Thank you!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90439" y="3971871"/>
            <a:ext cx="4204545" cy="2158139"/>
          </a:xfrm>
        </p:spPr>
        <p:txBody>
          <a:bodyPr anchor="ctr">
            <a:normAutofit/>
          </a:bodyPr>
          <a:lstStyle/>
          <a:p>
            <a:r>
              <a:rPr lang="en-US"/>
              <a:t>Kleio</a:t>
            </a:r>
            <a:r>
              <a:rPr lang="en-US" dirty="0"/>
              <a:t> </a:t>
            </a:r>
            <a:r>
              <a:rPr lang="en-US"/>
              <a:t>Milioni</a:t>
            </a:r>
            <a:endParaRPr lang="en-US" dirty="0"/>
          </a:p>
          <a:p>
            <a:r>
              <a:rPr lang="en-US" dirty="0"/>
              <a:t>kleiom@ea.gr</a:t>
            </a:r>
            <a:endParaRPr lang="el-GR" dirty="0"/>
          </a:p>
        </p:txBody>
      </p:sp>
      <p:pic>
        <p:nvPicPr>
          <p:cNvPr id="4" name="Γραφικό 3" descr="Επιδίωξη με συμπαγές γέμισμα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346568" y="3428997"/>
            <a:ext cx="2701016" cy="2701016"/>
          </a:xfrm>
          <a:prstGeom prst="rect">
            <a:avLst/>
          </a:prstGeom>
        </p:spPr>
      </p:pic>
      <p:pic>
        <p:nvPicPr>
          <p:cNvPr id="5" name="Picture 2" descr="Προεπισκόπηση εικόνα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64633" y="3833234"/>
            <a:ext cx="3154238" cy="189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 description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73550" y="3119926"/>
            <a:ext cx="4298016" cy="3242522"/>
          </a:xfrm>
        </p:spPr>
        <p:txBody>
          <a:bodyPr/>
          <a:lstStyle/>
          <a:p>
            <a:r>
              <a:rPr lang="en-US" sz="2400" dirty="0"/>
              <a:t>6</a:t>
            </a:r>
            <a:r>
              <a:rPr lang="en-US" sz="2400" baseline="30000" dirty="0"/>
              <a:t>th</a:t>
            </a:r>
            <a:r>
              <a:rPr lang="en-US" sz="2400" dirty="0"/>
              <a:t> Grade Primary students</a:t>
            </a:r>
            <a:endParaRPr lang="en-US" sz="2400" dirty="0"/>
          </a:p>
          <a:p>
            <a:r>
              <a:rPr lang="en-US" sz="2400" dirty="0"/>
              <a:t>Module Sun (Physics Lesson)</a:t>
            </a:r>
            <a:endParaRPr lang="en-US" sz="2400" dirty="0"/>
          </a:p>
          <a:p>
            <a:r>
              <a:rPr lang="en-US" sz="2400" dirty="0"/>
              <a:t>3 didactic hours</a:t>
            </a:r>
            <a:endParaRPr lang="en-US" sz="2400" dirty="0"/>
          </a:p>
          <a:p>
            <a:endParaRPr lang="en-US" dirty="0"/>
          </a:p>
          <a:p>
            <a:endParaRPr lang="el-GR" dirty="0"/>
          </a:p>
        </p:txBody>
      </p:sp>
      <p:sp>
        <p:nvSpPr>
          <p:cNvPr id="4" name="TextBox 3"/>
          <p:cNvSpPr txBox="1"/>
          <p:nvPr/>
        </p:nvSpPr>
        <p:spPr>
          <a:xfrm>
            <a:off x="6473628" y="2537746"/>
            <a:ext cx="543926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Describe the positive and negative aspects of the Sun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Establish that there are ways to safely observe the Sun.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Realize that there are many factors involved in planning and implementing an observation.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construct a device for indirect and safe observation of the Sun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Observe the sunspots and their displacement and establish that this is due to the rotation of the Sun</a:t>
            </a:r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7890565" y="1983748"/>
            <a:ext cx="2093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Educational Goals</a:t>
            </a:r>
            <a:endParaRPr lang="el-GR" b="1" dirty="0"/>
          </a:p>
        </p:txBody>
      </p:sp>
      <p:cxnSp>
        <p:nvCxnSpPr>
          <p:cNvPr id="7" name="Ευθεία γραμμή σύνδεσης 6"/>
          <p:cNvCxnSpPr/>
          <p:nvPr/>
        </p:nvCxnSpPr>
        <p:spPr>
          <a:xfrm>
            <a:off x="6077808" y="-136358"/>
            <a:ext cx="0" cy="6994358"/>
          </a:xfrm>
          <a:prstGeom prst="line">
            <a:avLst/>
          </a:prstGeom>
          <a:ln w="76200"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Γραφικό 8" descr="Επιδίωξη με συμπαγές γέμισμα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307810" y="5375634"/>
            <a:ext cx="914400" cy="914400"/>
          </a:xfrm>
          <a:prstGeom prst="rect">
            <a:avLst/>
          </a:prstGeom>
        </p:spPr>
      </p:pic>
      <p:pic>
        <p:nvPicPr>
          <p:cNvPr id="13" name="Γραφικό 12" descr="Ηλιακό σύστημα με συμπαγές γέμισμα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80286" y="1069348"/>
            <a:ext cx="914400" cy="91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 description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need to study </a:t>
            </a:r>
            <a:r>
              <a:rPr lang="en-US" b="1" dirty="0"/>
              <a:t>solar activity </a:t>
            </a:r>
            <a:r>
              <a:rPr lang="en-US" dirty="0"/>
              <a:t>by scientists </a:t>
            </a:r>
            <a:endParaRPr lang="en-US" dirty="0"/>
          </a:p>
          <a:p>
            <a:r>
              <a:rPr lang="en-US" dirty="0"/>
              <a:t>methods of </a:t>
            </a:r>
            <a:r>
              <a:rPr lang="en-US" b="1" dirty="0"/>
              <a:t>safe </a:t>
            </a:r>
            <a:r>
              <a:rPr lang="en-US" dirty="0"/>
              <a:t>observation of our Sun</a:t>
            </a:r>
            <a:endParaRPr lang="en-US" dirty="0"/>
          </a:p>
          <a:p>
            <a:r>
              <a:rPr lang="en-US" dirty="0"/>
              <a:t>observation of the Sun from a </a:t>
            </a:r>
            <a:r>
              <a:rPr lang="en-US" b="1" dirty="0"/>
              <a:t>solar telescope </a:t>
            </a:r>
            <a:r>
              <a:rPr lang="en-US" dirty="0"/>
              <a:t>and also through the construction of a </a:t>
            </a:r>
            <a:r>
              <a:rPr lang="en-US" b="1" dirty="0"/>
              <a:t>solar projector</a:t>
            </a:r>
            <a:r>
              <a:rPr lang="en-US" dirty="0"/>
              <a:t>,</a:t>
            </a:r>
            <a:endParaRPr lang="en-US" dirty="0"/>
          </a:p>
          <a:p>
            <a:r>
              <a:rPr lang="en-US" dirty="0"/>
              <a:t>draw the spots of the Sun. </a:t>
            </a:r>
            <a:endParaRPr lang="en-US" dirty="0"/>
          </a:p>
          <a:p>
            <a:r>
              <a:rPr lang="en-US" dirty="0"/>
              <a:t>compare images of the Sun from different dates (data from SOHO) </a:t>
            </a:r>
            <a:endParaRPr lang="en-US" dirty="0"/>
          </a:p>
          <a:p>
            <a:r>
              <a:rPr lang="en-US" dirty="0"/>
              <a:t>change in positions of the spots.</a:t>
            </a:r>
            <a:endParaRPr lang="el-GR" dirty="0"/>
          </a:p>
        </p:txBody>
      </p:sp>
      <p:pic>
        <p:nvPicPr>
          <p:cNvPr id="5" name="Γραφικό 4" descr="Ανοιχτό βιβλίο με συμπαγές γέμισμα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396379" y="904592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Engagement-Orientation</a:t>
            </a:r>
            <a:endParaRPr lang="en-US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Is the sun important to Earth? </a:t>
            </a:r>
            <a:endParaRPr lang="en-US" b="1" dirty="0"/>
          </a:p>
          <a:p>
            <a:r>
              <a:rPr lang="en-US" b="1" dirty="0"/>
              <a:t>Are there any dangers from the sun? </a:t>
            </a:r>
            <a:endParaRPr lang="en-US" b="1" dirty="0"/>
          </a:p>
          <a:p>
            <a:pPr marL="0" indent="0">
              <a:buNone/>
            </a:pPr>
            <a:r>
              <a:rPr lang="en-US" b="1" dirty="0"/>
              <a:t>(Class discussion and recording of positive and negative effects on humans)</a:t>
            </a:r>
            <a:endParaRPr lang="en-US" b="1" dirty="0"/>
          </a:p>
          <a:p>
            <a:endParaRPr lang="el-GR" dirty="0"/>
          </a:p>
        </p:txBody>
      </p:sp>
      <p:pic>
        <p:nvPicPr>
          <p:cNvPr id="5" name="Γραφικό 4" descr="Επιδίωξη με συμπαγές γέμισμα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259187" y="1138137"/>
            <a:ext cx="1281507" cy="1281507"/>
          </a:xfrm>
          <a:prstGeom prst="rect">
            <a:avLst/>
          </a:prstGeom>
        </p:spPr>
      </p:pic>
      <p:pic>
        <p:nvPicPr>
          <p:cNvPr id="6" name="Ηλεκτρονικά πολυμέσα 5" title="Ηλιακή καταιγίδα ενδέχεται να «κόψει» το ίντερνετ για μήνε  -«Καμπανάκι» από τους ειδικούς">
            <a:hlinkClick r:id="" action="ppaction://media"/>
          </p:cNvPr>
          <p:cNvPicPr>
            <a:picLocks noRot="1"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98454" y="4710300"/>
            <a:ext cx="2540000" cy="1435100"/>
          </a:xfrm>
          <a:prstGeom prst="rect">
            <a:avLst/>
          </a:prstGeom>
        </p:spPr>
      </p:pic>
      <p:pic>
        <p:nvPicPr>
          <p:cNvPr id="7" name="Ηλεκτρονικά πολυμέσα 6" title="Science Bulletins: Space Weather—Storms from the Sun">
            <a:hlinkClick r:id="" action="ppaction://media"/>
          </p:cNvPr>
          <p:cNvPicPr>
            <a:picLocks noRot="1"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76079" y="4729571"/>
            <a:ext cx="2540000" cy="14351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774348" y="4274381"/>
            <a:ext cx="1757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Space Weather</a:t>
            </a:r>
            <a:endParaRPr lang="el-GR" dirty="0"/>
          </a:p>
        </p:txBody>
      </p:sp>
      <p:sp>
        <p:nvSpPr>
          <p:cNvPr id="9" name="TextBox 8"/>
          <p:cNvSpPr txBox="1"/>
          <p:nvPr/>
        </p:nvSpPr>
        <p:spPr>
          <a:xfrm>
            <a:off x="1398454" y="4255110"/>
            <a:ext cx="2347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Solar Storm in News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could a scientist study the sun? Are there any risks with observing it?</a:t>
            </a:r>
            <a:endParaRPr lang="el-GR" dirty="0"/>
          </a:p>
        </p:txBody>
      </p:sp>
      <p:pic>
        <p:nvPicPr>
          <p:cNvPr id="5" name="Θέση περιεχομένου 4" descr="Εικόνα που περιέχει κείμενο, διαφορετικός, διάφορα, αρκετά&#10;&#10;Περιγραφή που δημιουργήθηκε αυτόματα"/>
          <p:cNvPicPr>
            <a:picLocks noGrp="1"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280376" y="2346325"/>
            <a:ext cx="4377873" cy="3273425"/>
          </a:xfrm>
          <a:prstGeom prst="rect">
            <a:avLst/>
          </a:prstGeom>
        </p:spPr>
      </p:pic>
      <p:pic>
        <p:nvPicPr>
          <p:cNvPr id="4098" name="Picture 2" descr="uv protection - Eye safety when starting a fire with a magnifying glass -  The Great Outdoors Stack Exchang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96" y="2346325"/>
            <a:ext cx="4907683" cy="327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68" name="Rectangle 516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170" name="Group 5169"/>
          <p:cNvGrpSpPr>
            <a:grpSpLocks noGrp="1" noRot="1" noChangeAspect="1" noMove="1" noResize="1" noUngrp="1"/>
          </p:cNvGrpSpPr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5171" name="Straight Connector 5170"/>
            <p:cNvCxnSpPr/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72" name="Straight Connector 5171"/>
            <p:cNvCxnSpPr/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73" name="Straight Connector 5172"/>
            <p:cNvCxnSpPr/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74" name="Straight Connector 5173"/>
            <p:cNvCxnSpPr/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75" name="Straight Connector 5174"/>
            <p:cNvCxnSpPr/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76" name="Straight Connector 5175"/>
            <p:cNvCxnSpPr/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77" name="Straight Connector 5176"/>
            <p:cNvCxnSpPr/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78" name="Straight Connector 5177"/>
            <p:cNvCxnSpPr/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79" name="Straight Connector 5178"/>
            <p:cNvCxnSpPr/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80" name="Straight Connector 5179"/>
            <p:cNvCxnSpPr/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81" name="Straight Connector 5180"/>
            <p:cNvCxnSpPr/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82" name="Straight Connector 5181"/>
            <p:cNvCxnSpPr/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83" name="Straight Connector 5182"/>
            <p:cNvCxnSpPr/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84" name="Straight Connector 5183"/>
            <p:cNvCxnSpPr/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85" name="Straight Connector 5184"/>
            <p:cNvCxnSpPr/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86" name="Straight Connector 5185"/>
            <p:cNvCxnSpPr/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87" name="Straight Connector 5186"/>
            <p:cNvCxnSpPr/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88" name="Straight Connector 5187"/>
            <p:cNvCxnSpPr/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89" name="Straight Connector 5188"/>
            <p:cNvCxnSpPr/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90" name="Straight Connector 5189"/>
            <p:cNvCxnSpPr/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91" name="Straight Connector 5190"/>
            <p:cNvCxnSpPr/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92" name="Straight Connector 5191"/>
            <p:cNvCxnSpPr/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93" name="Straight Connector 5192"/>
            <p:cNvCxnSpPr/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94" name="Straight Connector 5193"/>
            <p:cNvCxnSpPr/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95" name="Straight Connector 5194"/>
            <p:cNvCxnSpPr/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96" name="Straight Connector 5195"/>
            <p:cNvCxnSpPr/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97" name="Straight Connector 5196"/>
            <p:cNvCxnSpPr/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98" name="Straight Connector 5197"/>
            <p:cNvCxnSpPr/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99" name="Straight Connector 5198"/>
            <p:cNvCxnSpPr/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00" name="Straight Connector 5199"/>
            <p:cNvCxnSpPr/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01" name="Straight Connector 5200"/>
            <p:cNvCxnSpPr/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03" name="Right Triangle 520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3500000">
            <a:off x="-281092" y="2059093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83587" y="725952"/>
            <a:ext cx="3848270" cy="305654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dirty="0"/>
              <a:t>How can we see the sun more accurately? What do we observe with the telescope? </a:t>
            </a:r>
            <a:endParaRPr lang="el-GR" sz="3400" dirty="0"/>
          </a:p>
        </p:txBody>
      </p:sp>
      <p:sp>
        <p:nvSpPr>
          <p:cNvPr id="5" name="Θέση περιεχομένου 4"/>
          <p:cNvSpPr>
            <a:spLocks noGrp="1"/>
          </p:cNvSpPr>
          <p:nvPr>
            <p:ph idx="1"/>
          </p:nvPr>
        </p:nvSpPr>
        <p:spPr>
          <a:xfrm>
            <a:off x="691077" y="4125951"/>
            <a:ext cx="7571871" cy="2017452"/>
          </a:xfrm>
        </p:spPr>
        <p:txBody>
          <a:bodyPr anchor="ctr">
            <a:normAutofit/>
          </a:bodyPr>
          <a:lstStyle/>
          <a:p>
            <a:r>
              <a:rPr lang="en-US" dirty="0"/>
              <a:t>They record the observing conditions and draw the shape of the Sun on a suitable worksheet. Observe and draw the sunspots (new knowledge)</a:t>
            </a:r>
            <a:endParaRPr lang="el-GR" dirty="0"/>
          </a:p>
        </p:txBody>
      </p:sp>
      <p:pic>
        <p:nvPicPr>
          <p:cNvPr id="8" name="Γραφικό 7" descr="Τηλεσκόπιο με συμπαγές γέμισμα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223369" y="1311836"/>
            <a:ext cx="3148961" cy="3148961"/>
          </a:xfrm>
          <a:prstGeom prst="rect">
            <a:avLst/>
          </a:prstGeom>
        </p:spPr>
      </p:pic>
      <p:pic>
        <p:nvPicPr>
          <p:cNvPr id="5123" name="Picture 3" descr="Sunspot - Wikipedi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6" r="16759" b="1"/>
          <a:stretch>
            <a:fillRect/>
          </a:stretch>
        </p:blipFill>
        <p:spPr bwMode="auto">
          <a:xfrm>
            <a:off x="8533341" y="727869"/>
            <a:ext cx="2788752" cy="3244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many times does the earth fit in one spot? 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SOHO pictures : Spot measurement with a ruler</a:t>
            </a:r>
            <a:r>
              <a:rPr lang="el-GR" dirty="0"/>
              <a:t> (</a:t>
            </a:r>
            <a:r>
              <a:rPr lang="en-US" dirty="0" err="1"/>
              <a:t>pixelruler</a:t>
            </a:r>
            <a:r>
              <a:rPr lang="en-US" dirty="0"/>
              <a:t>)</a:t>
            </a:r>
            <a:endParaRPr lang="en-US" dirty="0"/>
          </a:p>
          <a:p>
            <a:r>
              <a:rPr lang="en-US" dirty="0"/>
              <a:t>Suns diameter </a:t>
            </a:r>
            <a:r>
              <a:rPr lang="el-GR" dirty="0"/>
              <a:t>1.392.700 </a:t>
            </a:r>
            <a:r>
              <a:rPr lang="en-US" dirty="0"/>
              <a:t>km</a:t>
            </a:r>
            <a:endParaRPr lang="en-US" dirty="0"/>
          </a:p>
          <a:p>
            <a:r>
              <a:rPr lang="en-US" dirty="0"/>
              <a:t>Earths diameter </a:t>
            </a:r>
            <a:r>
              <a:rPr lang="el-GR" dirty="0"/>
              <a:t>12.742 </a:t>
            </a:r>
            <a:r>
              <a:rPr lang="en-US" dirty="0"/>
              <a:t>km</a:t>
            </a:r>
            <a:endParaRPr lang="el-GR" dirty="0"/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5" name="Εικόνα 4" descr="Εικόνα που περιέχει ράβδος μέτρησης, εσωτερικό, μαύρο&#10;&#10;Περιγραφή που δημιουργήθηκε αυτόματα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06" y="4122349"/>
            <a:ext cx="6096000" cy="3057525"/>
          </a:xfrm>
          <a:prstGeom prst="rect">
            <a:avLst/>
          </a:prstGeom>
        </p:spPr>
      </p:pic>
      <p:pic>
        <p:nvPicPr>
          <p:cNvPr id="7" name="Εικόνα 6" descr="Εικόνα που περιέχει κείμενο&#10;&#10;Περιγραφή που δημιουργήθηκε αυτόματα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976" y="1629590"/>
            <a:ext cx="3598819" cy="359881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ASA's SDO Sees Giant January Sunspots | NASA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817" y="0"/>
            <a:ext cx="97551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Does the Sun has a rotation?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Make a gif from SOHO Movie Theater </a:t>
            </a:r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183" y="2311442"/>
            <a:ext cx="4160363" cy="4160363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562" y="2907369"/>
            <a:ext cx="6965656" cy="356443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osineVTI">
  <a:themeElements>
    <a:clrScheme name="AnalogousFromLightSeedLeftStep">
      <a:dk1>
        <a:srgbClr val="000000"/>
      </a:dk1>
      <a:lt1>
        <a:srgbClr val="FFFFFF"/>
      </a:lt1>
      <a:dk2>
        <a:srgbClr val="253C22"/>
      </a:dk2>
      <a:lt2>
        <a:srgbClr val="E8E5E2"/>
      </a:lt2>
      <a:accent1>
        <a:srgbClr val="7BA5D9"/>
      </a:accent1>
      <a:accent2>
        <a:srgbClr val="59AFBD"/>
      </a:accent2>
      <a:accent3>
        <a:srgbClr val="63AF9A"/>
      </a:accent3>
      <a:accent4>
        <a:srgbClr val="57B373"/>
      </a:accent4>
      <a:accent5>
        <a:srgbClr val="69B45F"/>
      </a:accent5>
      <a:accent6>
        <a:srgbClr val="85B055"/>
      </a:accent6>
      <a:hlink>
        <a:srgbClr val="997E5D"/>
      </a:hlink>
      <a:folHlink>
        <a:srgbClr val="7F7F7F"/>
      </a:folHlink>
    </a:clrScheme>
    <a:fontScheme name="Custom 50">
      <a:majorFont>
        <a:latin typeface="Grandview"/>
        <a:ea typeface=""/>
        <a:cs typeface=""/>
      </a:majorFont>
      <a:minorFont>
        <a:latin typeface="Grandvie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1611</Words>
  <Application>WPS Presentation</Application>
  <PresentationFormat>Ευρεία οθόνη</PresentationFormat>
  <Paragraphs>64</Paragraphs>
  <Slides>10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0" baseType="lpstr">
      <vt:lpstr>Arial</vt:lpstr>
      <vt:lpstr>SimSun</vt:lpstr>
      <vt:lpstr>Wingdings</vt:lpstr>
      <vt:lpstr>Calibri</vt:lpstr>
      <vt:lpstr>Times New Roman</vt:lpstr>
      <vt:lpstr>Grandview</vt:lpstr>
      <vt:lpstr>Segoe Print</vt:lpstr>
      <vt:lpstr>Microsoft YaHei</vt:lpstr>
      <vt:lpstr>Arial Unicode MS</vt:lpstr>
      <vt:lpstr>CosineVTI</vt:lpstr>
      <vt:lpstr>Safe Solar Observation and Sketching Sunspots </vt:lpstr>
      <vt:lpstr>Short description</vt:lpstr>
      <vt:lpstr>Short description</vt:lpstr>
      <vt:lpstr>Engagement-Orientation</vt:lpstr>
      <vt:lpstr>How could a scientist study the sun? Are there any risks with observing it?</vt:lpstr>
      <vt:lpstr>How can we see the sun more accurately? What do we observe with the telescope? </vt:lpstr>
      <vt:lpstr>How many times does the earth fit in one spot? </vt:lpstr>
      <vt:lpstr>PowerPoint 演示文稿</vt:lpstr>
      <vt:lpstr>Does the Sun has a rotation?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Safe Solar Observation and Sketching Sunspots </dc:title>
  <dc:creator>Clio</dc:creator>
  <cp:lastModifiedBy>maria</cp:lastModifiedBy>
  <cp:revision>5</cp:revision>
  <dcterms:created xsi:type="dcterms:W3CDTF">2022-07-07T14:39:00Z</dcterms:created>
  <dcterms:modified xsi:type="dcterms:W3CDTF">2022-07-12T07:37:49Z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F704D4D899904AC4B3EA84C0964D0D35</vt:lpwstr>
  </property>
  <property fmtid="{D5CDD505-2E9C-101B-9397-08002B2CF9AE}" pid="3" name="KSOProductBuildVer">
    <vt:lpwstr>1033-11.2.0.11191</vt:lpwstr>
  </property>
</Properties>
</file>