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70" r:id="rId5"/>
    <p:sldId id="276" r:id="rId6"/>
    <p:sldId id="264" r:id="rId7"/>
    <p:sldId id="271" r:id="rId8"/>
    <p:sldId id="265" r:id="rId9"/>
    <p:sldId id="266" r:id="rId10"/>
    <p:sldId id="267" r:id="rId11"/>
    <p:sldId id="277" r:id="rId12"/>
    <p:sldId id="268" r:id="rId13"/>
    <p:sldId id="269" r:id="rId14"/>
    <p:sldId id="272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7BFD-B3A4-4299-86C4-7811E19814D6}" type="datetimeFigureOut">
              <a:rPr lang="el-GR" smtClean="0"/>
              <a:pPr/>
              <a:t>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281A-5067-41E8-BFC4-4E5097F99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2691731"/>
          </a:xfrm>
        </p:spPr>
        <p:txBody>
          <a:bodyPr>
            <a:normAutofit fontScale="90000"/>
          </a:bodyPr>
          <a:lstStyle/>
          <a:p>
            <a:pPr lvl="0"/>
            <a:r>
              <a:rPr lang="el-GR" b="1" dirty="0" smtClean="0"/>
              <a:t>Παρατήρηση μερικής έκλειψης Ηλίου στις 25 Οκτ 2022 </a:t>
            </a:r>
            <a:br>
              <a:rPr lang="el-GR" b="1" dirty="0" smtClean="0"/>
            </a:br>
            <a:r>
              <a:rPr lang="el-GR" b="1" dirty="0" smtClean="0"/>
              <a:t>(ώρα μεγίστου 14.00) </a:t>
            </a:r>
            <a:br>
              <a:rPr lang="el-GR" b="1" dirty="0" smtClean="0"/>
            </a:br>
            <a:r>
              <a:rPr lang="el-GR" b="1" dirty="0" smtClean="0"/>
              <a:t>Πρασόπουλος Δημήτριος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59024" y="544522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Αντιστοιχία στο αναλυτικό πρόγραμμα (φυσική , πληροφορική, γεωγραφία, ιστορία, βιολογία)</a:t>
            </a:r>
            <a:endParaRPr lang="el-GR" dirty="0" smtClean="0"/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2489200" cy="1028700"/>
          </a:xfrm>
          <a:prstGeom prst="rect">
            <a:avLst/>
          </a:prstGeom>
        </p:spPr>
      </p:pic>
      <p:sp>
        <p:nvSpPr>
          <p:cNvPr id="4097" name="Πλαίσιο κειμένου 4"/>
          <p:cNvSpPr txBox="1">
            <a:spLocks noChangeArrowheads="1"/>
          </p:cNvSpPr>
          <p:nvPr/>
        </p:nvSpPr>
        <p:spPr bwMode="auto">
          <a:xfrm>
            <a:off x="5835650" y="0"/>
            <a:ext cx="3308350" cy="120332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39552" y="609329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Ιδιαίτερη προσοχή στο τρόπο παρατήρησης &amp; φωτογράφησης ήλιου.</a:t>
            </a:r>
            <a:endParaRPr lang="el-GR" sz="2000" dirty="0" smtClean="0">
              <a:solidFill>
                <a:srgbClr val="FF0000"/>
              </a:solidFill>
            </a:endParaRPr>
          </a:p>
        </p:txBody>
      </p:sp>
      <p:pic>
        <p:nvPicPr>
          <p:cNvPr id="8" name="5 - Εικόνα" descr="Εικόνα που περιέχει βέλος&#10;&#10;Περιγραφή που δημιουργήθηκε αυτόματα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val="0"/>
              </a:ext>
            </a:extLst>
          </a:blip>
          <a:stretch>
            <a:fillRect/>
          </a:stretch>
        </p:blipFill>
        <p:spPr>
          <a:xfrm>
            <a:off x="2627784" y="0"/>
            <a:ext cx="302379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6" name="Picture 4" descr="http://1.bp.blogspot.com/-cBE9JpebjJI/VVYaDuQ-cOI/AAAAAAAABcM/o4pLdrHEme0/s320/p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824" y="0"/>
            <a:ext cx="6125176" cy="4077072"/>
          </a:xfrm>
          <a:prstGeom prst="rect">
            <a:avLst/>
          </a:prstGeom>
          <a:noFill/>
        </p:spPr>
      </p:pic>
      <p:pic>
        <p:nvPicPr>
          <p:cNvPr id="3074" name="Picture 2" descr="http://3.bp.blogspot.com/-_MB8aAav6kI/VVYaCQB9WaI/AAAAAAAABcE/gkGxOlS96K8/s320/p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42945"/>
            <a:ext cx="5220072" cy="3915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Οι μαθητές θα προσπαθήσουν να ερευνήσουν τον τρόπο σύνδεσης και αποστολής σήματος από μια </a:t>
            </a:r>
            <a:r>
              <a:rPr lang="en-US" dirty="0" smtClean="0"/>
              <a:t>web camera </a:t>
            </a:r>
            <a:r>
              <a:rPr lang="el-GR" dirty="0" smtClean="0"/>
              <a:t>στο </a:t>
            </a:r>
            <a:r>
              <a:rPr lang="el-GR" dirty="0" err="1" smtClean="0"/>
              <a:t>διαδύκτιο</a:t>
            </a:r>
            <a:r>
              <a:rPr lang="el-GR" dirty="0" smtClean="0"/>
              <a:t> μέσω καναλιού </a:t>
            </a:r>
            <a:r>
              <a:rPr lang="en-US" dirty="0" err="1" smtClean="0"/>
              <a:t>youtube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l-GR" dirty="0"/>
          </a:p>
        </p:txBody>
      </p:sp>
      <p:pic>
        <p:nvPicPr>
          <p:cNvPr id="4" name="Picture 2" descr="http://3.bp.blogspot.com/-_MB8aAav6kI/VVYaCQB9WaI/AAAAAAAABcE/gkGxOlS96K8/s320/p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5244073" cy="3933057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2311427" cy="38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1844824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Ηλεκτρονικό προσοφθάλμιο ή </a:t>
            </a:r>
            <a:r>
              <a:rPr lang="en-US" dirty="0" smtClean="0"/>
              <a:t>web camera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4788024" cy="350100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Ανεύρεση και άλλων κόμβων τηλεσκοπίων (πχ </a:t>
            </a:r>
            <a:r>
              <a:rPr lang="el-GR" dirty="0" err="1" smtClean="0"/>
              <a:t>Σκίνακα</a:t>
            </a:r>
            <a:r>
              <a:rPr lang="el-GR" dirty="0" smtClean="0"/>
              <a:t>, </a:t>
            </a:r>
            <a:r>
              <a:rPr lang="el-GR" dirty="0" err="1" smtClean="0"/>
              <a:t>Ελληνογερμανική</a:t>
            </a:r>
            <a:r>
              <a:rPr lang="el-GR" dirty="0" smtClean="0"/>
              <a:t>  Αγωγή κτλ) που επίσης θα προβάλουν, εύχομαι, την μερική έκλειψη Ηλίου</a:t>
            </a:r>
            <a:endParaRPr lang="el-GR" dirty="0"/>
          </a:p>
        </p:txBody>
      </p:sp>
      <p:pic>
        <p:nvPicPr>
          <p:cNvPr id="2050" name="Picture 2" descr="http://3.bp.blogspot.com/-nZ4A0MZdrXA/VVYaIwkVb7I/AAAAAAAABcc/ax5KLSloP04/s320/p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4720914" cy="3024336"/>
          </a:xfrm>
          <a:prstGeom prst="rect">
            <a:avLst/>
          </a:prstGeom>
          <a:noFill/>
        </p:spPr>
      </p:pic>
      <p:pic>
        <p:nvPicPr>
          <p:cNvPr id="2052" name="Picture 4" descr="http://2.bp.blogspot.com/-ujFX4-jZlGI/VVYaJd8ooQI/AAAAAAAABck/AdFTvaXzk5A/s320/p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536504" cy="3019612"/>
          </a:xfrm>
          <a:prstGeom prst="rect">
            <a:avLst/>
          </a:prstGeom>
          <a:noFill/>
        </p:spPr>
      </p:pic>
      <p:pic>
        <p:nvPicPr>
          <p:cNvPr id="2054" name="Picture 6" descr="http://3.bp.blogspot.com/-jUIqPjFN7Vo/VVYaKx-X_iI/AAAAAAAABcs/xnudDyat7HY/s320/p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848" y="3645024"/>
            <a:ext cx="4416152" cy="293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2.bp.blogspot.com/-z--D65Ym9cA/VVYaPg0qN0I/AAAAAAAABdE/M5g6_HajnnE/s320/p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76864" cy="583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el-GR" sz="3600" dirty="0" smtClean="0"/>
              <a:t>Προβολή ηλιακού δίσκου με </a:t>
            </a:r>
            <a:r>
              <a:rPr lang="el-GR" sz="3600" dirty="0" err="1" smtClean="0"/>
              <a:t>μονόκυαλο</a:t>
            </a:r>
            <a:endParaRPr lang="el-GR" sz="3600" dirty="0"/>
          </a:p>
        </p:txBody>
      </p:sp>
      <p:pic>
        <p:nvPicPr>
          <p:cNvPr id="32770" name="Picture 2" descr="http://2.bp.blogspot.com/-ZHA8LAObWWo/VVYaV8LablI/AAAAAAAABdk/57g6X6aCIhc/s320/p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139952" cy="3104965"/>
          </a:xfrm>
          <a:prstGeom prst="rect">
            <a:avLst/>
          </a:prstGeom>
          <a:noFill/>
        </p:spPr>
      </p:pic>
      <p:pic>
        <p:nvPicPr>
          <p:cNvPr id="32772" name="Picture 4" descr="http://4.bp.blogspot.com/-F-zXC0COEqk/VVYaXxWtgWI/AAAAAAAABds/41_VUnsJh2Y/s320/p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912096" cy="2934073"/>
          </a:xfrm>
          <a:prstGeom prst="rect">
            <a:avLst/>
          </a:prstGeom>
          <a:noFill/>
        </p:spPr>
      </p:pic>
      <p:pic>
        <p:nvPicPr>
          <p:cNvPr id="32774" name="Picture 6" descr="http://1.bp.blogspot.com/-a42UjdgV_FY/VVYaYckVR-I/AAAAAAAABd0/CwGUqm3NdUI/s320/p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3"/>
            <a:ext cx="3645930" cy="3212977"/>
          </a:xfrm>
          <a:prstGeom prst="rect">
            <a:avLst/>
          </a:prstGeom>
          <a:noFill/>
        </p:spPr>
      </p:pic>
      <p:pic>
        <p:nvPicPr>
          <p:cNvPr id="32776" name="Picture 8" descr="http://2.bp.blogspot.com/-v1gpO7rAJbQ/VVYaZjZsIHI/AAAAAAAABd8/zZsDSRPHPeQ/s320/p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65973"/>
            <a:ext cx="4139952" cy="3092027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979712" y="314096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http://3ogkastronomia.blogspot.com/search/label/2014-2015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2.bp.blogspot.com/-JSy4Y67GdNs/VQiBN429sOI/AAAAAAAABa8/qJdtlCMWTm8/s1600/20150317_komotini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6660232" cy="4437381"/>
          </a:xfrm>
          <a:prstGeom prst="rect">
            <a:avLst/>
          </a:prstGeom>
          <a:noFill/>
        </p:spPr>
      </p:pic>
      <p:pic>
        <p:nvPicPr>
          <p:cNvPr id="31750" name="Picture 6" descr="http://2.bp.blogspot.com/-Ne-_gQk43Qw/VQiBGcLvBxI/AAAAAAAABaU/c-4Vwrx8KwY/s1600/hmi18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90256"/>
            <a:ext cx="2267744" cy="2267744"/>
          </a:xfrm>
          <a:prstGeom prst="rect">
            <a:avLst/>
          </a:prstGeom>
          <a:noFill/>
        </p:spPr>
      </p:pic>
      <p:pic>
        <p:nvPicPr>
          <p:cNvPr id="31746" name="Picture 2" descr="http://1.bp.blogspot.com/-P9do4GD4-A4/VQiBHu4jzuI/AAAAAAAABac/xie-ldDhlag/s1600/20150317_komotini_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175"/>
            <a:ext cx="5364088" cy="357382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260648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ένα τηλεσκόπιο 8’’ και φίλτρο </a:t>
            </a:r>
            <a:r>
              <a:rPr lang="el-GR" dirty="0" err="1" smtClean="0"/>
              <a:t>Baader</a:t>
            </a:r>
            <a:r>
              <a:rPr lang="el-GR" dirty="0" smtClean="0"/>
              <a:t> παρατηρούμε ηλιακές κηλίδες  και με χρήση φίλτρου </a:t>
            </a:r>
            <a:r>
              <a:rPr lang="el-GR" dirty="0" err="1" smtClean="0"/>
              <a:t>Ca</a:t>
            </a:r>
            <a:r>
              <a:rPr lang="el-GR" dirty="0" smtClean="0"/>
              <a:t> (ασβεστίου) προσπαθούμε να παρατηρήσουμε και άλλους σχηματισμούς (αν το επιτρέψει το ΥΠΑΙΘ διότι στην προηγούμενη έκλειψη απαιτήθηκε να μην κάνουν ούτε διάλλειμα οι μαθητές)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Παρατήρηση ήλιου με ασφάλεια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Μέσα από τις φυλλωσιές των δέντρων</a:t>
            </a:r>
          </a:p>
          <a:p>
            <a:r>
              <a:rPr lang="el-GR" dirty="0" smtClean="0"/>
              <a:t>Μέσα από σουρωτήρι</a:t>
            </a:r>
          </a:p>
          <a:p>
            <a:endParaRPr lang="el-GR" dirty="0" smtClean="0"/>
          </a:p>
          <a:p>
            <a:r>
              <a:rPr lang="el-GR" dirty="0" smtClean="0"/>
              <a:t>Γιατί συμβαίνει αυτό το φαινόμενο ;</a:t>
            </a:r>
          </a:p>
          <a:p>
            <a:r>
              <a:rPr lang="el-GR" dirty="0" smtClean="0"/>
              <a:t>Υπάρχει κάποιος άλλος ασφαλής τρόπος για να παρατηρήσετε με ασφάλεια τον ήλιο ;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144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Το εντυπωσιακότερο φαινόμενο της δακτυλιοειδούς έκλειψης ηλίου  </a:t>
            </a:r>
            <a:br>
              <a:rPr lang="el-GR" sz="2400" dirty="0" smtClean="0"/>
            </a:br>
            <a:r>
              <a:rPr lang="el-GR" sz="2400" dirty="0" smtClean="0"/>
              <a:t>θα συμβεί …..στις 1 Ιουν 2030 </a:t>
            </a:r>
            <a:br>
              <a:rPr lang="el-GR" sz="2400" dirty="0" smtClean="0"/>
            </a:br>
            <a:r>
              <a:rPr lang="el-GR" sz="1800" dirty="0" smtClean="0"/>
              <a:t>https://www.eclipsewise.com/solar/SEprime/2001-2100/SE2030Jun01Aprime.html</a:t>
            </a:r>
            <a:endParaRPr lang="el-GR" sz="2400" dirty="0"/>
          </a:p>
        </p:txBody>
      </p:sp>
      <p:pic>
        <p:nvPicPr>
          <p:cNvPr id="3074" name="Picture 2" descr="https://www.eclipsewise.com/solar/SEping/2001-2100/SE2030-06-0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60261"/>
            <a:ext cx="4881620" cy="5397739"/>
          </a:xfrm>
          <a:prstGeom prst="rect">
            <a:avLst/>
          </a:prstGeom>
          <a:noFill/>
        </p:spPr>
      </p:pic>
      <p:pic>
        <p:nvPicPr>
          <p:cNvPr id="3076" name="Picture 4" descr="https://www.eclipsewise.com/solar/SEanimpog/SEanim400pog/2030_06_01_ASE_400po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7687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2068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 Οι μαθητές ερευνούν για τις επερχόμενες ηλιακές εκλείψεις…..</a:t>
            </a:r>
          </a:p>
          <a:p>
            <a:r>
              <a:rPr lang="el-GR" dirty="0" smtClean="0"/>
              <a:t>Ερευνητικά ερωτήματα…………..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Πότε εμφανίζεται ολική, μερική και δακτυλιοειδής έκλειψη ηλίου;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Ποιοι οι ασφαλείς τρόποι παρατήρησης ήλιου;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Τι μπορεί να συμβεί στα μάτια μας κατά την παρατήρηση του ήλιου χωρίς ειδικά φίλτρα;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Ποια είναι η 1</a:t>
            </a:r>
            <a:r>
              <a:rPr lang="el-GR" baseline="30000" dirty="0" smtClean="0"/>
              <a:t>η</a:t>
            </a:r>
            <a:r>
              <a:rPr lang="el-GR" dirty="0" smtClean="0"/>
              <a:t> καταγραφή έκλειψης ηλίου;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Ποιες οι δεισιδαιμονίες που εμφανίζονταν κατά τις εκλείψεις ηλίου </a:t>
            </a:r>
            <a:r>
              <a:rPr lang="el-GR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Ποια τα συναισθήματα που εμφανίζονται ή αλλαγές στη συμπεριφορά των ζώων ;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‘Έναρξη μερικής φάσης : 12.32, μέγιστο μερικής έκλειψης : 13.44  (περίπου 34%) τέλος έκλειψης 14.54</a:t>
            </a:r>
            <a:endParaRPr lang="el-GR" dirty="0"/>
          </a:p>
        </p:txBody>
      </p:sp>
      <p:pic>
        <p:nvPicPr>
          <p:cNvPr id="12290" name="Picture 2" descr="https://www.eclipsewise.com/solar/SEping/2001-2100/SE2022-10-25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752354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https://www.eclipsewise.com/solar/SEping/2001-2100/SE2022-10-25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760640" cy="636969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791072" y="623731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Περισσότερες πληροφορίες για την μερική έκλειψη ηλίου στο δεσμό : </a:t>
            </a:r>
          </a:p>
          <a:p>
            <a:r>
              <a:rPr lang="en-US" dirty="0" smtClean="0"/>
              <a:t>https://www.eclipsewise.com/solar/SEping/2001-2100/SE2022-10-25P.gif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Φωτογράφηση του φαινομένου κατά την έναρξη – ενδιάμεσα και κατά την λήξη με φωτογραφική μηχανή και τηλεφακό )πάντα χρήση ηλιακού φίλτρου.</a:t>
            </a:r>
          </a:p>
          <a:p>
            <a:r>
              <a:rPr lang="el-GR" dirty="0" smtClean="0"/>
              <a:t>Οι μαθητές θα δραστηριοποιηθούν : </a:t>
            </a:r>
          </a:p>
          <a:p>
            <a:r>
              <a:rPr lang="el-GR" dirty="0" smtClean="0"/>
              <a:t>Α) στην παρακολούθηση του ήλιου μέσω ισημερινής στήριξης τηλεσκοπίου</a:t>
            </a:r>
          </a:p>
          <a:p>
            <a:r>
              <a:rPr lang="el-GR" dirty="0" smtClean="0"/>
              <a:t>Β) ανεύρεση και άλλων κόμβων τηλεσκοπίων (πχ </a:t>
            </a:r>
            <a:r>
              <a:rPr lang="el-GR" dirty="0" err="1" smtClean="0"/>
              <a:t>Σκίνακα</a:t>
            </a:r>
            <a:r>
              <a:rPr lang="el-GR" dirty="0" smtClean="0"/>
              <a:t>, </a:t>
            </a:r>
            <a:r>
              <a:rPr lang="el-GR" dirty="0" err="1" smtClean="0"/>
              <a:t>Ελληνογερμανική</a:t>
            </a:r>
            <a:r>
              <a:rPr lang="el-GR" dirty="0" smtClean="0"/>
              <a:t> Αγωγή κτλ) που θα προβάλουν, εύχομαι, την μερική έκλειψη Ηλίου</a:t>
            </a:r>
          </a:p>
          <a:p>
            <a:r>
              <a:rPr lang="el-GR" dirty="0" smtClean="0"/>
              <a:t>Γ) εγκατάσταση προγραμμάτων και οργάνωση υπολογιστών για προβολή μέσω </a:t>
            </a:r>
            <a:r>
              <a:rPr lang="el-GR" dirty="0" err="1" smtClean="0"/>
              <a:t>youtube</a:t>
            </a:r>
            <a:endParaRPr lang="el-GR" dirty="0" smtClean="0"/>
          </a:p>
          <a:p>
            <a:r>
              <a:rPr lang="el-GR" dirty="0" smtClean="0"/>
              <a:t>Δ) προβολή δίσκου του ήλιου σε χαρτί</a:t>
            </a:r>
          </a:p>
          <a:p>
            <a:r>
              <a:rPr lang="el-GR" dirty="0" smtClean="0"/>
              <a:t>Ε) παρατήρηση μερικής έκλειψης με «σουρωτήρι» ή μέσα από φυλλωσιές δέντρων.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http://3ogkastronomia.blogspot.com/search/label/2014-2015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 smtClean="0"/>
              <a:t>Παρατήρηση εκλάμψεων</a:t>
            </a:r>
            <a:r>
              <a:rPr lang="en-US" dirty="0" smtClean="0"/>
              <a:t>- </a:t>
            </a:r>
            <a:r>
              <a:rPr lang="el-GR" dirty="0" smtClean="0"/>
              <a:t>προεξοχών με ηλιακό τηλεσκόπιο </a:t>
            </a:r>
            <a:r>
              <a:rPr lang="en-US" dirty="0" smtClean="0"/>
              <a:t>Coronado PST 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146" name="Picture 2" descr="https://3.bp.blogspot.com/-UOvAMZRtirM/WQtYuf8GUFI/AAAAAAAAB9U/098iGVk0lXIhJX41hsYHnKGSg5TWqS-QwCLcB/s640/20170504_1h%2BMathitiada_Komotini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10078"/>
            <a:ext cx="6084168" cy="4059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25649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Την Πέμπτη 19 Μαρτίου 2015 μέλη της ομάδας μας συγκεντρώθηκαν και πραγματοποίησαν δοκιμές σύνδεσης τηλεσκοπίου και τηλεόρασης καθώς και φωτογράφηση του ηλιακού δίσκου. Μαθητές του σχολείου παραβρέθηκαν βοηθώντας και παρατηρώντας......</a:t>
            </a:r>
            <a:endParaRPr lang="el-GR" sz="2800" dirty="0"/>
          </a:p>
        </p:txBody>
      </p:sp>
      <p:pic>
        <p:nvPicPr>
          <p:cNvPr id="28674" name="Picture 2" descr="http://4.bp.blogspot.com/-rRgzu5nuf6Y/VVYbhEv5K9I/AAAAAAAABfI/SfycZIGeNyo/s1600/20150319_komotin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3653"/>
            <a:ext cx="4824536" cy="3214348"/>
          </a:xfrm>
          <a:prstGeom prst="rect">
            <a:avLst/>
          </a:prstGeom>
          <a:noFill/>
        </p:spPr>
      </p:pic>
      <p:pic>
        <p:nvPicPr>
          <p:cNvPr id="28676" name="Picture 4" descr="http://1.bp.blogspot.com/-C1LqaCv7f90/VVYbneWHCiI/AAAAAAAABfg/h4Z2vnt906A/s320/20150319_komotini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3480724" cy="2316858"/>
          </a:xfrm>
          <a:prstGeom prst="rect">
            <a:avLst/>
          </a:prstGeom>
          <a:noFill/>
        </p:spPr>
      </p:pic>
      <p:pic>
        <p:nvPicPr>
          <p:cNvPr id="28678" name="Picture 6" descr="http://1.bp.blogspot.com/-rNZufvsmxsQ/VVYbpBlFLvI/AAAAAAAABfo/uYXWjPrThVo/s320/20150319_komotini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41592"/>
            <a:ext cx="3480048" cy="231640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67544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http://3ogkastronomia.blogspot.com/search/label/2014-2015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http://1.bp.blogspot.com/-CyiWseM_RrM/VVYcjNplbiI/AAAAAAAABgE/eNQ6U4PAerc/s1600/2015_jpg_3rd%2BJunior%2BHigh%2BSchool%2BKomotini_Gre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156"/>
            <a:ext cx="9114234" cy="6076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xwoJWgxFJm4/VVYZ5RCukII/AAAAAAAABbk/_IzqcQg2XLM/s320/p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283968" cy="3199589"/>
          </a:xfrm>
          <a:prstGeom prst="rect">
            <a:avLst/>
          </a:prstGeom>
          <a:noFill/>
        </p:spPr>
      </p:pic>
      <p:pic>
        <p:nvPicPr>
          <p:cNvPr id="4100" name="Picture 4" descr="http://1.bp.blogspot.com/-8iWfNkG2_nY/VVYZ8y2V1nI/AAAAAAAABbs/SIcpp1L5_3A/s320/p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980728"/>
            <a:ext cx="3768080" cy="2826061"/>
          </a:xfrm>
          <a:prstGeom prst="rect">
            <a:avLst/>
          </a:prstGeom>
          <a:noFill/>
        </p:spPr>
      </p:pic>
      <p:pic>
        <p:nvPicPr>
          <p:cNvPr id="4102" name="Picture 6" descr="http://3.bp.blogspot.com/-2Te8LPc-VSA/VVYZ-2-_ApI/AAAAAAAABb0/t6nvDtJKEXI/s320/p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65974"/>
            <a:ext cx="4139952" cy="3092026"/>
          </a:xfrm>
          <a:prstGeom prst="rect">
            <a:avLst/>
          </a:prstGeom>
          <a:noFill/>
        </p:spPr>
      </p:pic>
      <p:pic>
        <p:nvPicPr>
          <p:cNvPr id="4104" name="Picture 8" descr="http://3.bp.blogspot.com/-wEGtBb515E0/VVYaAG5M7mI/AAAAAAAABb8/XTk6x439U30/s320/p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91017"/>
            <a:ext cx="4355976" cy="326698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59024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ένα διοπτρικό τηλεσκόπιο 4” και ένα ηλεκτρονικό προσοφθάλμιο ή μια </a:t>
            </a:r>
            <a:r>
              <a:rPr lang="el-GR" dirty="0" err="1" smtClean="0"/>
              <a:t>web</a:t>
            </a:r>
            <a:r>
              <a:rPr lang="el-GR" dirty="0" smtClean="0"/>
              <a:t> </a:t>
            </a:r>
            <a:r>
              <a:rPr lang="el-GR" dirty="0" err="1" smtClean="0"/>
              <a:t>camera</a:t>
            </a:r>
            <a:r>
              <a:rPr lang="el-GR" dirty="0" smtClean="0"/>
              <a:t> προβολή του ήλιου σε οθόνη προβολής ή/και μετάδοση μέσω </a:t>
            </a:r>
            <a:r>
              <a:rPr lang="el-GR" dirty="0" err="1" smtClean="0"/>
              <a:t>youtube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416</Words>
  <Application>Microsoft Office PowerPoint</Application>
  <PresentationFormat>Προβολή στην οθόνη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Παρατήρηση μερικής έκλειψης Ηλίου στις 25 Οκτ 2022  (ώρα μεγίστου 14.00)  Πρασόπουλος Δημήτριος</vt:lpstr>
      <vt:lpstr>Διαφάνεια 2</vt:lpstr>
      <vt:lpstr>‘Έναρξη μερικής φάσης : 12.32, μέγιστο μερικής έκλειψης : 13.44  (περίπου 34%) τέλος έκλειψης 14.54</vt:lpstr>
      <vt:lpstr>Διαφάνεια 4</vt:lpstr>
      <vt:lpstr>Διαφάνεια 5</vt:lpstr>
      <vt:lpstr>http://3ogkastronomia.blogspot.com/search/label/2014-2015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Προβολή ηλιακού δίσκου με μονόκυαλο</vt:lpstr>
      <vt:lpstr>Διαφάνεια 15</vt:lpstr>
      <vt:lpstr>Παρατήρηση ήλιου με ασφάλεια</vt:lpstr>
      <vt:lpstr>Το εντυπωσιακότερο φαινόμενο της δακτυλιοειδούς έκλειψης ηλίου   θα συμβεί …..στις 1 Ιουν 2030  https://www.eclipsewise.com/solar/SEprime/2001-2100/SE2030Jun01Aprime.html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21</cp:revision>
  <dcterms:created xsi:type="dcterms:W3CDTF">2022-07-06T08:39:31Z</dcterms:created>
  <dcterms:modified xsi:type="dcterms:W3CDTF">2022-07-08T08:02:28Z</dcterms:modified>
</cp:coreProperties>
</file>