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lascil.eu" TargetMode="External"/><Relationship Id="rId4"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extBox 1"/>
          <p:cNvSpPr txBox="1"/>
          <p:nvPr/>
        </p:nvSpPr>
        <p:spPr>
          <a:xfrm>
            <a:off x="511928" y="2783187"/>
            <a:ext cx="8498379" cy="4447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558ED5"/>
                </a:solidFill>
              </a:defRPr>
            </a:lvl1pPr>
          </a:lstStyle>
          <a:p>
            <a:pPr/>
            <a:r>
              <a:t>My Constellation</a:t>
            </a:r>
          </a:p>
        </p:txBody>
      </p:sp>
      <p:sp>
        <p:nvSpPr>
          <p:cNvPr id="95" name="TextBox 2"/>
          <p:cNvSpPr txBox="1"/>
          <p:nvPr/>
        </p:nvSpPr>
        <p:spPr>
          <a:xfrm>
            <a:off x="1747572" y="5265882"/>
            <a:ext cx="6027091"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i="1">
                <a:solidFill>
                  <a:srgbClr val="1F497D"/>
                </a:solidFill>
              </a:defRPr>
            </a:pPr>
          </a:p>
          <a:p>
            <a:pPr algn="ctr">
              <a:defRPr i="1">
                <a:solidFill>
                  <a:srgbClr val="1F497D"/>
                </a:solidFill>
              </a:defRPr>
            </a:pPr>
            <a:r>
              <a:t>LaSciL Summer School, July 3-8 2022</a:t>
            </a:r>
          </a:p>
        </p:txBody>
      </p:sp>
      <p:pic>
        <p:nvPicPr>
          <p:cNvPr id="96" name="Picture 8" descr="Picture 8"/>
          <p:cNvPicPr>
            <a:picLocks noChangeAspect="1"/>
          </p:cNvPicPr>
          <p:nvPr/>
        </p:nvPicPr>
        <p:blipFill>
          <a:blip r:embed="rId2">
            <a:extLst/>
          </a:blip>
          <a:stretch>
            <a:fillRect/>
          </a:stretch>
        </p:blipFill>
        <p:spPr>
          <a:xfrm>
            <a:off x="277091" y="6057968"/>
            <a:ext cx="1700410" cy="682087"/>
          </a:xfrm>
          <a:prstGeom prst="rect">
            <a:avLst/>
          </a:prstGeom>
          <a:ln w="12700">
            <a:miter lim="400000"/>
          </a:ln>
        </p:spPr>
      </p:pic>
      <p:grpSp>
        <p:nvGrpSpPr>
          <p:cNvPr id="99" name="Groupe 4"/>
          <p:cNvGrpSpPr/>
          <p:nvPr/>
        </p:nvGrpSpPr>
        <p:grpSpPr>
          <a:xfrm>
            <a:off x="666371" y="4038737"/>
            <a:ext cx="7811256" cy="625189"/>
            <a:chOff x="0" y="0"/>
            <a:chExt cx="7811254" cy="625187"/>
          </a:xfrm>
        </p:grpSpPr>
        <p:sp>
          <p:nvSpPr>
            <p:cNvPr id="97" name="Rectangle 3"/>
            <p:cNvSpPr txBox="1"/>
            <p:nvPr/>
          </p:nvSpPr>
          <p:spPr>
            <a:xfrm>
              <a:off x="0" y="0"/>
              <a:ext cx="3560599" cy="6251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b="1"/>
              </a:pPr>
              <a:r>
                <a:t>Rosa Doran</a:t>
              </a:r>
              <a:br/>
              <a:r>
                <a:rPr b="0"/>
                <a:t>NUCLIO</a:t>
              </a:r>
            </a:p>
          </p:txBody>
        </p:sp>
        <p:sp>
          <p:nvSpPr>
            <p:cNvPr id="98" name="Rectangle 10"/>
            <p:cNvSpPr txBox="1"/>
            <p:nvPr/>
          </p:nvSpPr>
          <p:spPr>
            <a:xfrm>
              <a:off x="3979126" y="0"/>
              <a:ext cx="3832129" cy="6251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b="1"/>
              </a:pPr>
              <a:r>
                <a:t>Gustavo Rojas</a:t>
              </a:r>
              <a:br/>
              <a:r>
                <a:rPr b="0"/>
                <a:t>NUCLIO</a:t>
              </a:r>
            </a:p>
          </p:txBody>
        </p:sp>
      </p:grpSp>
      <p:pic>
        <p:nvPicPr>
          <p:cNvPr id="100" name="LaScil-001.png" descr="LaScil-001.png"/>
          <p:cNvPicPr>
            <a:picLocks noChangeAspect="1"/>
          </p:cNvPicPr>
          <p:nvPr/>
        </p:nvPicPr>
        <p:blipFill>
          <a:blip r:embed="rId3">
            <a:extLst/>
          </a:blip>
          <a:stretch>
            <a:fillRect/>
          </a:stretch>
        </p:blipFill>
        <p:spPr>
          <a:xfrm>
            <a:off x="2857549" y="187714"/>
            <a:ext cx="3807137" cy="2284283"/>
          </a:xfrm>
          <a:prstGeom prst="rect">
            <a:avLst/>
          </a:prstGeom>
          <a:ln w="12700">
            <a:miter lim="400000"/>
          </a:ln>
        </p:spPr>
      </p:pic>
      <p:pic>
        <p:nvPicPr>
          <p:cNvPr id="101" name="NUCLIOLogo-Vector.pdf" descr="NUCLIOLogo-Vector.pdf"/>
          <p:cNvPicPr>
            <a:picLocks noChangeAspect="1"/>
          </p:cNvPicPr>
          <p:nvPr/>
        </p:nvPicPr>
        <p:blipFill>
          <a:blip r:embed="rId4">
            <a:extLst/>
          </a:blip>
          <a:stretch>
            <a:fillRect/>
          </a:stretch>
        </p:blipFill>
        <p:spPr>
          <a:xfrm>
            <a:off x="7035316" y="6089281"/>
            <a:ext cx="1795118" cy="61946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51"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grpSp>
        <p:nvGrpSpPr>
          <p:cNvPr id="154" name="Group"/>
          <p:cNvGrpSpPr/>
          <p:nvPr/>
        </p:nvGrpSpPr>
        <p:grpSpPr>
          <a:xfrm>
            <a:off x="1063716" y="523180"/>
            <a:ext cx="7173355" cy="6069113"/>
            <a:chOff x="0" y="0"/>
            <a:chExt cx="7173353" cy="6069112"/>
          </a:xfrm>
        </p:grpSpPr>
        <p:pic>
          <p:nvPicPr>
            <p:cNvPr id="152" name="Image" descr="Image"/>
            <p:cNvPicPr>
              <a:picLocks noChangeAspect="1"/>
            </p:cNvPicPr>
            <p:nvPr/>
          </p:nvPicPr>
          <p:blipFill>
            <a:blip r:embed="rId4">
              <a:extLst/>
            </a:blip>
            <a:stretch>
              <a:fillRect/>
            </a:stretch>
          </p:blipFill>
          <p:spPr>
            <a:xfrm>
              <a:off x="-1" y="-1"/>
              <a:ext cx="7173355" cy="5225389"/>
            </a:xfrm>
            <a:prstGeom prst="rect">
              <a:avLst/>
            </a:prstGeom>
            <a:ln w="12700" cap="flat">
              <a:noFill/>
              <a:miter lim="400000"/>
            </a:ln>
            <a:effectLst/>
          </p:spPr>
        </p:pic>
        <p:sp>
          <p:nvSpPr>
            <p:cNvPr id="153" name="Caption"/>
            <p:cNvSpPr txBox="1"/>
            <p:nvPr/>
          </p:nvSpPr>
          <p:spPr>
            <a:xfrm>
              <a:off x="-1" y="5386365"/>
              <a:ext cx="7173355" cy="6827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a:tabLst>
                  <a:tab pos="723900" algn="l"/>
                </a:tabLst>
                <a:defRPr b="1" cap="all" sz="1000">
                  <a:uFill>
                    <a:solidFill>
                      <a:srgbClr val="000000"/>
                    </a:solidFill>
                  </a:uFill>
                  <a:latin typeface="Helvetica Neue"/>
                  <a:ea typeface="Helvetica Neue"/>
                  <a:cs typeface="Helvetica Neue"/>
                  <a:sym typeface="Helvetica Neue"/>
                </a:defRPr>
              </a:lvl1pPr>
            </a:lstStyle>
            <a:p>
              <a:pPr/>
              <a:r>
                <a:t>Clicking on a star on Stellarium will display information about it, including its distance in light-years (top left).</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57"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graphicFrame>
        <p:nvGraphicFramePr>
          <p:cNvPr id="158" name="Table"/>
          <p:cNvGraphicFramePr/>
          <p:nvPr/>
        </p:nvGraphicFramePr>
        <p:xfrm>
          <a:off x="1319088" y="1231900"/>
          <a:ext cx="6518524" cy="476324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265458"/>
                <a:gridCol w="1484774"/>
                <a:gridCol w="1755589"/>
              </a:tblGrid>
              <a:tr h="858547">
                <a:tc>
                  <a:txBody>
                    <a:bodyPr/>
                    <a:lstStyle/>
                    <a:p>
                      <a:pPr algn="ctr">
                        <a:defRPr sz="1000">
                          <a:solidFill>
                            <a:srgbClr val="000000"/>
                          </a:solidFill>
                          <a:uFill>
                            <a:solidFill>
                              <a:srgbClr val="000000"/>
                            </a:solidFill>
                          </a:uFill>
                          <a:latin typeface="Helvetica Neue"/>
                          <a:ea typeface="Helvetica Neue"/>
                          <a:cs typeface="Helvetica Neue"/>
                          <a:sym typeface="Helvetica Neue"/>
                        </a:defRPr>
                      </a:pPr>
                      <a:r>
                        <a:t>Star</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BDC0BF"/>
                    </a:solidFill>
                  </a:tcPr>
                </a:tc>
                <a:tc>
                  <a:txBody>
                    <a:bodyPr/>
                    <a:lstStyle/>
                    <a:p>
                      <a:pPr algn="ctr">
                        <a:defRPr sz="1000">
                          <a:solidFill>
                            <a:srgbClr val="000000"/>
                          </a:solidFill>
                          <a:uFill>
                            <a:solidFill>
                              <a:srgbClr val="000000"/>
                            </a:solidFill>
                          </a:uFill>
                          <a:latin typeface="Helvetica Neue"/>
                          <a:ea typeface="Helvetica Neue"/>
                          <a:cs typeface="Helvetica Neue"/>
                          <a:sym typeface="Helvetica Neue"/>
                        </a:defRPr>
                      </a:pPr>
                      <a:r>
                        <a:t>Distance (light-years)</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BDC0BF"/>
                    </a:solidFill>
                  </a:tcPr>
                </a:tc>
                <a:tc>
                  <a:txBody>
                    <a:bodyPr/>
                    <a:lstStyle/>
                    <a:p>
                      <a:pPr algn="ctr">
                        <a:defRPr sz="1000">
                          <a:solidFill>
                            <a:srgbClr val="000000"/>
                          </a:solidFill>
                          <a:uFill>
                            <a:solidFill>
                              <a:srgbClr val="000000"/>
                            </a:solidFill>
                          </a:uFill>
                          <a:latin typeface="Helvetica Neue"/>
                          <a:ea typeface="Helvetica Neue"/>
                          <a:cs typeface="Helvetica Neue"/>
                          <a:sym typeface="Helvetica Neue"/>
                        </a:defRPr>
                      </a:pPr>
                      <a:r>
                        <a:t>String Length (cm)</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a:solidFill>
                        <a:srgbClr val="000000"/>
                      </a:solidFill>
                      <a:miter lim="400000"/>
                    </a:lnB>
                    <a:solidFill>
                      <a:srgbClr val="BDC0BF"/>
                    </a:solidFill>
                  </a:tcPr>
                </a:tc>
              </a:tr>
              <a:tr h="620795">
                <a:tc>
                  <a:txBody>
                    <a:bodyPr/>
                    <a:lstStyle/>
                    <a:p>
                      <a:pPr algn="l">
                        <a:defRPr b="1" sz="1000">
                          <a:uFill>
                            <a:solidFill>
                              <a:srgbClr val="000000"/>
                            </a:solidFill>
                          </a:uFill>
                          <a:latin typeface="Helvetica Neue"/>
                          <a:ea typeface="Helvetica Neue"/>
                          <a:cs typeface="Helvetica Neue"/>
                          <a:sym typeface="Helvetica Neue"/>
                        </a:defRPr>
                      </a:pPr>
                      <a:r>
                        <a:t>Acrux (Alpha Crucis)</a:t>
                      </a:r>
                    </a:p>
                  </a:txBody>
                  <a:tcPr marL="50800" marR="50800" marT="50800" marB="50800" anchor="t" anchorCtr="0" horzOverflow="overflow">
                    <a:lnL w="3175">
                      <a:solidFill>
                        <a:srgbClr val="000000"/>
                      </a:solidFill>
                      <a:miter lim="400000"/>
                    </a:lnL>
                    <a:lnR>
                      <a:solidFill>
                        <a:srgbClr val="000000"/>
                      </a:solidFill>
                      <a:miter lim="400000"/>
                    </a:lnR>
                    <a:lnT>
                      <a:solidFill>
                        <a:srgbClr val="000000"/>
                      </a:solidFill>
                      <a:miter lim="400000"/>
                    </a:lnT>
                    <a:lnB w="3175">
                      <a:solidFill>
                        <a:srgbClr val="000000"/>
                      </a:solidFill>
                      <a:miter lim="400000"/>
                    </a:lnB>
                    <a:solidFill>
                      <a:srgbClr val="DCDCDC"/>
                    </a:solidFill>
                  </a:tcPr>
                </a:tc>
                <a:tc>
                  <a:txBody>
                    <a:bodyPr/>
                    <a:lstStyle/>
                    <a:p>
                      <a:pPr algn="ctr">
                        <a:defRPr sz="1000">
                          <a:uFill>
                            <a:solidFill>
                              <a:srgbClr val="000000"/>
                            </a:solidFill>
                          </a:uFill>
                          <a:latin typeface="Helvetica Neue"/>
                          <a:ea typeface="Helvetica Neue"/>
                          <a:cs typeface="Helvetica Neue"/>
                          <a:sym typeface="Helvetica Neue"/>
                        </a:defRPr>
                      </a:pPr>
                      <a:r>
                        <a:t>320</a:t>
                      </a:r>
                    </a:p>
                  </a:txBody>
                  <a:tcPr marL="50800" marR="50800" marT="50800" marB="50800" anchor="t" anchorCtr="0" horzOverflow="overflow">
                    <a:lnL>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noFill/>
                  </a:tcPr>
                </a:tc>
                <a:tc>
                  <a:txBody>
                    <a:bodyPr/>
                    <a:lstStyle/>
                    <a:p>
                      <a:pPr algn="ctr">
                        <a:defRPr sz="1000">
                          <a:uFill>
                            <a:solidFill>
                              <a:srgbClr val="000000"/>
                            </a:solidFill>
                          </a:uFill>
                          <a:latin typeface="Helvetica Neue"/>
                          <a:ea typeface="Helvetica Neue"/>
                          <a:cs typeface="Helvetica Neue"/>
                          <a:sym typeface="Helvetica Neue"/>
                        </a:defRPr>
                      </a:pPr>
                      <a:r>
                        <a:t>27,8</a:t>
                      </a:r>
                    </a:p>
                  </a:txBody>
                  <a:tcPr marL="50800" marR="50800" marT="50800" marB="50800" anchor="t" anchorCtr="0" horzOverflow="overflow">
                    <a:lnL w="3175">
                      <a:solidFill>
                        <a:srgbClr val="000000"/>
                      </a:solidFill>
                      <a:miter lim="400000"/>
                    </a:lnL>
                    <a:lnR w="3175">
                      <a:solidFill>
                        <a:srgbClr val="000000"/>
                      </a:solidFill>
                      <a:miter lim="400000"/>
                    </a:lnR>
                    <a:lnT>
                      <a:solidFill>
                        <a:srgbClr val="000000"/>
                      </a:solidFill>
                      <a:miter lim="400000"/>
                    </a:lnT>
                    <a:lnB w="3175">
                      <a:solidFill>
                        <a:srgbClr val="000000"/>
                      </a:solidFill>
                      <a:miter lim="400000"/>
                    </a:lnB>
                    <a:noFill/>
                  </a:tcPr>
                </a:tc>
              </a:tr>
              <a:tr h="607587">
                <a:tc>
                  <a:txBody>
                    <a:bodyPr/>
                    <a:lstStyle/>
                    <a:p>
                      <a:pPr algn="l">
                        <a:defRPr b="1" sz="1000">
                          <a:uFill>
                            <a:solidFill>
                              <a:srgbClr val="000000"/>
                            </a:solidFill>
                          </a:uFill>
                          <a:latin typeface="Helvetica Neue"/>
                          <a:ea typeface="Helvetica Neue"/>
                          <a:cs typeface="Helvetica Neue"/>
                          <a:sym typeface="Helvetica Neue"/>
                        </a:defRPr>
                      </a:pPr>
                      <a:r>
                        <a:t>Mimosa (Beta Crucis)</a:t>
                      </a:r>
                    </a:p>
                  </a:txBody>
                  <a:tcPr marL="50800" marR="50800" marT="50800" marB="50800" anchor="t" anchorCtr="0" horzOverflow="overflow">
                    <a:lnL w="3175">
                      <a:solidFill>
                        <a:srgbClr val="000000"/>
                      </a:solidFill>
                      <a:miter lim="400000"/>
                    </a:lnL>
                    <a:lnR>
                      <a:solidFill>
                        <a:srgbClr val="000000"/>
                      </a:solidFill>
                      <a:miter lim="400000"/>
                    </a:lnR>
                    <a:lnT w="3175">
                      <a:solidFill>
                        <a:srgbClr val="000000"/>
                      </a:solidFill>
                      <a:miter lim="400000"/>
                    </a:lnT>
                    <a:lnB w="3175">
                      <a:solidFill>
                        <a:srgbClr val="000000"/>
                      </a:solidFill>
                      <a:miter lim="400000"/>
                    </a:lnB>
                    <a:solidFill>
                      <a:srgbClr val="DCDCDC"/>
                    </a:solidFill>
                  </a:tcPr>
                </a:tc>
                <a:tc>
                  <a:txBody>
                    <a:bodyPr/>
                    <a:lstStyle/>
                    <a:p>
                      <a:pPr algn="ctr">
                        <a:defRPr sz="1000">
                          <a:uFill>
                            <a:solidFill>
                              <a:srgbClr val="000000"/>
                            </a:solidFill>
                          </a:uFill>
                          <a:latin typeface="Helvetica Neue"/>
                          <a:ea typeface="Helvetica Neue"/>
                          <a:cs typeface="Helvetica Neue"/>
                          <a:sym typeface="Helvetica Neue"/>
                        </a:defRPr>
                      </a:pPr>
                      <a:r>
                        <a:t>278</a:t>
                      </a:r>
                    </a:p>
                  </a:txBody>
                  <a:tcPr marL="50800" marR="50800" marT="50800" marB="50800" anchor="t" anchorCtr="0" horzOverflow="overflow">
                    <a:lnL>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5F5F5"/>
                    </a:solidFill>
                  </a:tcPr>
                </a:tc>
                <a:tc>
                  <a:txBody>
                    <a:bodyPr/>
                    <a:lstStyle/>
                    <a:p>
                      <a:pPr algn="ctr">
                        <a:defRPr sz="1000">
                          <a:uFill>
                            <a:solidFill>
                              <a:srgbClr val="000000"/>
                            </a:solidFill>
                          </a:uFill>
                          <a:latin typeface="Helvetica Neue"/>
                          <a:ea typeface="Helvetica Neue"/>
                          <a:cs typeface="Helvetica Neue"/>
                          <a:sym typeface="Helvetica Neue"/>
                        </a:defRPr>
                      </a:pPr>
                      <a:r>
                        <a:t>24,2</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5F5F5"/>
                    </a:solidFill>
                  </a:tcPr>
                </a:tc>
              </a:tr>
              <a:tr h="607587">
                <a:tc>
                  <a:txBody>
                    <a:bodyPr/>
                    <a:lstStyle/>
                    <a:p>
                      <a:pPr algn="l">
                        <a:defRPr b="1" sz="1000">
                          <a:uFill>
                            <a:solidFill>
                              <a:srgbClr val="000000"/>
                            </a:solidFill>
                          </a:uFill>
                          <a:latin typeface="Helvetica Neue"/>
                          <a:ea typeface="Helvetica Neue"/>
                          <a:cs typeface="Helvetica Neue"/>
                          <a:sym typeface="Helvetica Neue"/>
                        </a:defRPr>
                      </a:pPr>
                      <a:r>
                        <a:t>Rubidea (Gamma Crucis)</a:t>
                      </a:r>
                    </a:p>
                  </a:txBody>
                  <a:tcPr marL="50800" marR="50800" marT="50800" marB="50800" anchor="t" anchorCtr="0" horzOverflow="overflow">
                    <a:lnL w="3175">
                      <a:solidFill>
                        <a:srgbClr val="000000"/>
                      </a:solidFill>
                      <a:miter lim="400000"/>
                    </a:lnL>
                    <a:lnR>
                      <a:solidFill>
                        <a:srgbClr val="000000"/>
                      </a:solidFill>
                      <a:miter lim="400000"/>
                    </a:lnR>
                    <a:lnT w="3175">
                      <a:solidFill>
                        <a:srgbClr val="000000"/>
                      </a:solidFill>
                      <a:miter lim="400000"/>
                    </a:lnT>
                    <a:lnB w="3175">
                      <a:solidFill>
                        <a:srgbClr val="000000"/>
                      </a:solidFill>
                      <a:miter lim="400000"/>
                    </a:lnB>
                    <a:solidFill>
                      <a:srgbClr val="DCDCDC"/>
                    </a:solidFill>
                  </a:tcPr>
                </a:tc>
                <a:tc>
                  <a:txBody>
                    <a:bodyPr/>
                    <a:lstStyle/>
                    <a:p>
                      <a:pPr algn="ctr">
                        <a:defRPr sz="1000">
                          <a:uFill>
                            <a:solidFill>
                              <a:srgbClr val="000000"/>
                            </a:solidFill>
                          </a:uFill>
                          <a:latin typeface="Helvetica Neue"/>
                          <a:ea typeface="Helvetica Neue"/>
                          <a:cs typeface="Helvetica Neue"/>
                          <a:sym typeface="Helvetica Neue"/>
                        </a:defRPr>
                      </a:pPr>
                      <a:r>
                        <a:t>88</a:t>
                      </a:r>
                    </a:p>
                  </a:txBody>
                  <a:tcPr marL="50800" marR="50800" marT="50800" marB="50800" anchor="t" anchorCtr="0" horzOverflow="overflow">
                    <a:lnL>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a:defRPr sz="1000">
                          <a:uFill>
                            <a:solidFill>
                              <a:srgbClr val="000000"/>
                            </a:solidFill>
                          </a:uFill>
                          <a:latin typeface="Helvetica Neue"/>
                          <a:ea typeface="Helvetica Neue"/>
                          <a:cs typeface="Helvetica Neue"/>
                          <a:sym typeface="Helvetica Neue"/>
                        </a:defRPr>
                      </a:pPr>
                      <a:r>
                        <a:t>7,6</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607587">
                <a:tc>
                  <a:txBody>
                    <a:bodyPr/>
                    <a:lstStyle/>
                    <a:p>
                      <a:pPr algn="l">
                        <a:defRPr b="1" sz="1000">
                          <a:uFill>
                            <a:solidFill>
                              <a:srgbClr val="000000"/>
                            </a:solidFill>
                          </a:uFill>
                          <a:latin typeface="Helvetica Neue"/>
                          <a:ea typeface="Helvetica Neue"/>
                          <a:cs typeface="Helvetica Neue"/>
                          <a:sym typeface="Helvetica Neue"/>
                        </a:defRPr>
                      </a:pPr>
                      <a:r>
                        <a:t>Palida (Delta Crucis)</a:t>
                      </a:r>
                    </a:p>
                  </a:txBody>
                  <a:tcPr marL="50800" marR="50800" marT="50800" marB="50800" anchor="t" anchorCtr="0" horzOverflow="overflow">
                    <a:lnL w="3175">
                      <a:solidFill>
                        <a:srgbClr val="000000"/>
                      </a:solidFill>
                      <a:miter lim="400000"/>
                    </a:lnL>
                    <a:lnR>
                      <a:solidFill>
                        <a:srgbClr val="000000"/>
                      </a:solidFill>
                      <a:miter lim="400000"/>
                    </a:lnR>
                    <a:lnT w="3175">
                      <a:solidFill>
                        <a:srgbClr val="000000"/>
                      </a:solidFill>
                      <a:miter lim="400000"/>
                    </a:lnT>
                    <a:lnB w="3175">
                      <a:solidFill>
                        <a:srgbClr val="000000"/>
                      </a:solidFill>
                      <a:miter lim="400000"/>
                    </a:lnB>
                    <a:solidFill>
                      <a:srgbClr val="DCDCDC"/>
                    </a:solidFill>
                  </a:tcPr>
                </a:tc>
                <a:tc>
                  <a:txBody>
                    <a:bodyPr/>
                    <a:lstStyle/>
                    <a:p>
                      <a:pPr algn="ctr">
                        <a:defRPr sz="1000">
                          <a:uFill>
                            <a:solidFill>
                              <a:srgbClr val="000000"/>
                            </a:solidFill>
                          </a:uFill>
                          <a:latin typeface="Helvetica Neue"/>
                          <a:ea typeface="Helvetica Neue"/>
                          <a:cs typeface="Helvetica Neue"/>
                          <a:sym typeface="Helvetica Neue"/>
                        </a:defRPr>
                      </a:pPr>
                      <a:r>
                        <a:t>345</a:t>
                      </a:r>
                    </a:p>
                  </a:txBody>
                  <a:tcPr marL="50800" marR="50800" marT="50800" marB="50800" anchor="t" anchorCtr="0" horzOverflow="overflow">
                    <a:lnL>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5F5F5"/>
                    </a:solidFill>
                  </a:tcPr>
                </a:tc>
                <a:tc>
                  <a:txBody>
                    <a:bodyPr/>
                    <a:lstStyle/>
                    <a:p>
                      <a:pPr algn="ctr">
                        <a:defRPr sz="1000">
                          <a:uFill>
                            <a:solidFill>
                              <a:srgbClr val="000000"/>
                            </a:solidFill>
                          </a:uFill>
                          <a:latin typeface="Helvetica Neue"/>
                          <a:ea typeface="Helvetica Neue"/>
                          <a:cs typeface="Helvetica Neue"/>
                          <a:sym typeface="Helvetica Neue"/>
                        </a:defRPr>
                      </a:pPr>
                      <a:r>
                        <a:t>30</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F5F5F5"/>
                    </a:solidFill>
                  </a:tcPr>
                </a:tc>
              </a:tr>
              <a:tr h="607587">
                <a:tc>
                  <a:txBody>
                    <a:bodyPr/>
                    <a:lstStyle/>
                    <a:p>
                      <a:pPr algn="l">
                        <a:defRPr b="1" sz="1000">
                          <a:uFill>
                            <a:solidFill>
                              <a:srgbClr val="000000"/>
                            </a:solidFill>
                          </a:uFill>
                          <a:latin typeface="Helvetica Neue"/>
                          <a:ea typeface="Helvetica Neue"/>
                          <a:cs typeface="Helvetica Neue"/>
                          <a:sym typeface="Helvetica Neue"/>
                        </a:defRPr>
                      </a:pPr>
                      <a:r>
                        <a:t>Intrometida (Epsilon Crucis)</a:t>
                      </a:r>
                    </a:p>
                  </a:txBody>
                  <a:tcPr marL="50800" marR="50800" marT="50800" marB="50800" anchor="t" anchorCtr="0" horzOverflow="overflow">
                    <a:lnL w="3175">
                      <a:solidFill>
                        <a:srgbClr val="000000"/>
                      </a:solidFill>
                      <a:miter lim="400000"/>
                    </a:lnL>
                    <a:lnR>
                      <a:solidFill>
                        <a:srgbClr val="000000"/>
                      </a:solidFill>
                      <a:miter lim="400000"/>
                    </a:lnR>
                    <a:lnT w="3175">
                      <a:solidFill>
                        <a:srgbClr val="000000"/>
                      </a:solidFill>
                      <a:miter lim="400000"/>
                    </a:lnT>
                    <a:lnB w="3175">
                      <a:solidFill>
                        <a:srgbClr val="000000"/>
                      </a:solidFill>
                      <a:miter lim="400000"/>
                    </a:lnB>
                    <a:solidFill>
                      <a:srgbClr val="DCDCDC"/>
                    </a:solidFill>
                  </a:tcPr>
                </a:tc>
                <a:tc>
                  <a:txBody>
                    <a:bodyPr/>
                    <a:lstStyle/>
                    <a:p>
                      <a:pPr algn="ctr">
                        <a:defRPr sz="1000">
                          <a:uFill>
                            <a:solidFill>
                              <a:srgbClr val="000000"/>
                            </a:solidFill>
                          </a:uFill>
                          <a:latin typeface="Helvetica Neue"/>
                          <a:ea typeface="Helvetica Neue"/>
                          <a:cs typeface="Helvetica Neue"/>
                          <a:sym typeface="Helvetica Neue"/>
                        </a:defRPr>
                      </a:pPr>
                      <a:r>
                        <a:t>229</a:t>
                      </a:r>
                    </a:p>
                  </a:txBody>
                  <a:tcPr marL="50800" marR="50800" marT="50800" marB="50800" anchor="t" anchorCtr="0" horzOverflow="overflow">
                    <a:lnL>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ctr">
                        <a:defRPr sz="1000">
                          <a:uFill>
                            <a:solidFill>
                              <a:srgbClr val="000000"/>
                            </a:solidFill>
                          </a:uFill>
                          <a:latin typeface="Helvetica Neue"/>
                          <a:ea typeface="Helvetica Neue"/>
                          <a:cs typeface="Helvetica Neue"/>
                          <a:sym typeface="Helvetica Neue"/>
                        </a:defRPr>
                      </a:pPr>
                      <a:r>
                        <a:t>19,9</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854186">
                <a:tc gridSpan="3">
                  <a:txBody>
                    <a:bodyPr/>
                    <a:lstStyle/>
                    <a:p>
                      <a:pPr algn="ctr">
                        <a:tabLst>
                          <a:tab pos="723900" algn="l"/>
                        </a:tabLst>
                        <a:defRPr b="1" cap="all" sz="1000">
                          <a:uFill>
                            <a:solidFill>
                              <a:srgbClr val="000000"/>
                            </a:solidFill>
                          </a:uFill>
                          <a:latin typeface="Helvetica Neue"/>
                          <a:ea typeface="Helvetica Neue"/>
                          <a:cs typeface="Helvetica Neue"/>
                          <a:sym typeface="Helvetica Neue"/>
                        </a:defRPr>
                      </a:pPr>
                      <a:r>
                        <a:t>Distance to the brightest stars in the southern cross and corresponding string lengths.</a:t>
                      </a:r>
                    </a:p>
                  </a:txBody>
                  <a:tcPr marL="50800" marR="50800" marT="50800" marB="50800" anchor="ctr" anchorCtr="0" horzOverflow="overflow">
                    <a:lnL w="12700">
                      <a:miter lim="400000"/>
                    </a:lnL>
                    <a:lnR w="12700">
                      <a:miter lim="400000"/>
                    </a:lnR>
                    <a:lnT w="3175">
                      <a:solidFill>
                        <a:srgbClr val="000000"/>
                      </a:solidFill>
                      <a:miter lim="400000"/>
                    </a:lnT>
                    <a:lnB w="12700">
                      <a:miter lim="400000"/>
                    </a:lnB>
                    <a:noFill/>
                  </a:tcPr>
                </a:tc>
                <a:tc hMerge="1">
                  <a:tcPr/>
                </a:tc>
                <a:tc hMerge="1">
                  <a:tcPr/>
                </a:tc>
              </a:tr>
            </a:tbl>
          </a:graphicData>
        </a:graphic>
      </p:graphicFrame>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61"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pic>
        <p:nvPicPr>
          <p:cNvPr id="162" name="Image" descr="Image"/>
          <p:cNvPicPr>
            <a:picLocks noChangeAspect="1"/>
          </p:cNvPicPr>
          <p:nvPr/>
        </p:nvPicPr>
        <p:blipFill>
          <a:blip r:embed="rId4">
            <a:extLst/>
          </a:blip>
          <a:stretch>
            <a:fillRect/>
          </a:stretch>
        </p:blipFill>
        <p:spPr>
          <a:xfrm>
            <a:off x="476726" y="557384"/>
            <a:ext cx="2351420" cy="5053048"/>
          </a:xfrm>
          <a:prstGeom prst="rect">
            <a:avLst/>
          </a:prstGeom>
          <a:ln w="12700">
            <a:miter lim="400000"/>
          </a:ln>
        </p:spPr>
      </p:pic>
      <p:sp>
        <p:nvSpPr>
          <p:cNvPr id="163" name="Cut the strings in the corresponding distances, and attach a putty clay ball (or any other object representing a star) in one tip of the string. Tie the other end of the string with a knot in the corresponding star in the constellation blank.…"/>
          <p:cNvSpPr txBox="1"/>
          <p:nvPr/>
        </p:nvSpPr>
        <p:spPr>
          <a:xfrm>
            <a:off x="3635508" y="692295"/>
            <a:ext cx="4647151" cy="5151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20000"/>
              </a:lnSpc>
              <a:defRPr>
                <a:uFill>
                  <a:solidFill>
                    <a:srgbClr val="000000"/>
                  </a:solidFill>
                </a:uFill>
                <a:latin typeface="Times New Roman"/>
                <a:ea typeface="Times New Roman"/>
                <a:cs typeface="Times New Roman"/>
                <a:sym typeface="Times New Roman"/>
              </a:defRPr>
            </a:pPr>
            <a:r>
              <a:rPr>
                <a:latin typeface="Constantia"/>
                <a:ea typeface="Constantia"/>
                <a:cs typeface="Constantia"/>
                <a:sym typeface="Constantia"/>
              </a:rPr>
              <a:t>Cut the strings in the corresponding distances, and attach a putty clay ball (or any other object representing a star) in one tip of the string. Tie the other end of the string with a knot in the corresponding star in the constellation blank.</a:t>
            </a:r>
            <a:endParaRPr>
              <a:latin typeface="Constantia"/>
              <a:ea typeface="Constantia"/>
              <a:cs typeface="Constantia"/>
              <a:sym typeface="Constantia"/>
            </a:endParaRPr>
          </a:p>
          <a:p>
            <a:pPr>
              <a:lnSpc>
                <a:spcPct val="120000"/>
              </a:lnSpc>
              <a:defRPr>
                <a:uFill>
                  <a:solidFill>
                    <a:srgbClr val="000000"/>
                  </a:solidFill>
                </a:uFill>
                <a:latin typeface="Constantia"/>
                <a:ea typeface="Constantia"/>
                <a:cs typeface="Constantia"/>
                <a:sym typeface="Constantia"/>
              </a:defRPr>
            </a:pPr>
          </a:p>
          <a:p>
            <a:pPr>
              <a:lnSpc>
                <a:spcPct val="120000"/>
              </a:lnSpc>
              <a:defRPr>
                <a:uFill>
                  <a:solidFill>
                    <a:srgbClr val="000000"/>
                  </a:solidFill>
                </a:uFill>
                <a:latin typeface="Times New Roman"/>
                <a:ea typeface="Times New Roman"/>
                <a:cs typeface="Times New Roman"/>
                <a:sym typeface="Times New Roman"/>
              </a:defRPr>
            </a:pPr>
            <a:r>
              <a:rPr>
                <a:latin typeface="Constantia"/>
                <a:ea typeface="Constantia"/>
                <a:cs typeface="Constantia"/>
                <a:sym typeface="Constantia"/>
              </a:rPr>
              <a:t>Fix the arrangement at the ceiling of the classroom and look at it from the side. Now, look at the representation from below.</a:t>
            </a:r>
            <a:r>
              <a:rPr>
                <a:latin typeface="Constantia"/>
                <a:ea typeface="Constantia"/>
                <a:cs typeface="Constantia"/>
                <a:sym typeface="Constantia"/>
              </a:rPr>
              <a:t> </a:t>
            </a:r>
            <a:br>
              <a:rPr>
                <a:latin typeface="Constantia"/>
                <a:ea typeface="Constantia"/>
                <a:cs typeface="Constantia"/>
                <a:sym typeface="Constantia"/>
              </a:rPr>
            </a:br>
            <a:endParaRPr>
              <a:latin typeface="Constantia"/>
              <a:ea typeface="Constantia"/>
              <a:cs typeface="Constantia"/>
              <a:sym typeface="Constantia"/>
            </a:endParaRPr>
          </a:p>
          <a:p>
            <a:pPr>
              <a:lnSpc>
                <a:spcPct val="120000"/>
              </a:lnSpc>
              <a:defRPr>
                <a:uFill>
                  <a:solidFill>
                    <a:srgbClr val="000000"/>
                  </a:solidFill>
                </a:uFill>
                <a:latin typeface="Times New Roman"/>
                <a:ea typeface="Times New Roman"/>
                <a:cs typeface="Times New Roman"/>
                <a:sym typeface="Times New Roman"/>
              </a:defRPr>
            </a:pPr>
            <a:r>
              <a:rPr>
                <a:latin typeface="Constantia"/>
                <a:ea typeface="Constantia"/>
                <a:cs typeface="Constantia"/>
                <a:sym typeface="Constantia"/>
              </a:rPr>
              <a:t>Sketch watch you see from both perspectives and compare it with the original constellation blank.</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Rectangle 14"/>
          <p:cNvSpPr txBox="1"/>
          <p:nvPr/>
        </p:nvSpPr>
        <p:spPr>
          <a:xfrm>
            <a:off x="1143000" y="191264"/>
            <a:ext cx="7018578" cy="6539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15000"/>
              </a:lnSpc>
              <a:defRPr sz="4400">
                <a:solidFill>
                  <a:schemeClr val="accent1"/>
                </a:solidFill>
              </a:defRPr>
            </a:lvl1pPr>
          </a:lstStyle>
          <a:p>
            <a:pPr/>
            <a:r>
              <a:t>Thank you for your attention!</a:t>
            </a:r>
          </a:p>
        </p:txBody>
      </p:sp>
      <p:pic>
        <p:nvPicPr>
          <p:cNvPr id="166"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sp>
        <p:nvSpPr>
          <p:cNvPr id="167" name="Content Placeholder 2"/>
          <p:cNvSpPr txBox="1"/>
          <p:nvPr>
            <p:ph type="body" idx="1"/>
          </p:nvPr>
        </p:nvSpPr>
        <p:spPr>
          <a:xfrm>
            <a:off x="679745" y="2010019"/>
            <a:ext cx="7784511" cy="4987966"/>
          </a:xfrm>
          <a:prstGeom prst="rect">
            <a:avLst/>
          </a:prstGeom>
        </p:spPr>
        <p:txBody>
          <a:bodyPr/>
          <a:lstStyle/>
          <a:p>
            <a:pPr lvl="1" marL="0" indent="457200" algn="ctr">
              <a:spcBef>
                <a:spcPts val="400"/>
              </a:spcBef>
              <a:buSzTx/>
              <a:buNone/>
              <a:defRPr sz="2000"/>
            </a:pPr>
            <a:r>
              <a:t>For further details :</a:t>
            </a:r>
            <a:br/>
          </a:p>
          <a:p>
            <a:pPr lvl="1" marL="0" indent="457200" algn="ctr">
              <a:spcBef>
                <a:spcPts val="400"/>
              </a:spcBef>
              <a:buSzTx/>
              <a:buNone/>
              <a:defRPr sz="2000"/>
            </a:pPr>
            <a:r>
              <a:rPr u="sng">
                <a:solidFill>
                  <a:srgbClr val="0000FF"/>
                </a:solidFill>
                <a:uFill>
                  <a:solidFill>
                    <a:srgbClr val="0000FF"/>
                  </a:solidFill>
                </a:uFill>
                <a:hlinkClick r:id="rId3" invalidUrl="" action="" tgtFrame="" tooltip="" history="1" highlightClick="0" endSnd="0"/>
              </a:rPr>
              <a:t>www.lascil.eu</a:t>
            </a:r>
            <a:endParaRPr sz="2800"/>
          </a:p>
          <a:p>
            <a:pPr lvl="1" marL="0" indent="457200" algn="ctr">
              <a:spcBef>
                <a:spcPts val="600"/>
              </a:spcBef>
              <a:buSzTx/>
              <a:buNone/>
              <a:defRPr sz="1000"/>
            </a:pPr>
          </a:p>
          <a:p>
            <a:pPr lvl="1" marL="0" indent="457200" algn="ctr">
              <a:spcBef>
                <a:spcPts val="400"/>
              </a:spcBef>
              <a:buSzTx/>
              <a:buNone/>
              <a:defRPr sz="2000"/>
            </a:pPr>
            <a:r>
              <a:t>@lascil.project</a:t>
            </a:r>
          </a:p>
          <a:p>
            <a:pPr lvl="1" marL="0" indent="457200" algn="ctr">
              <a:spcBef>
                <a:spcPts val="600"/>
              </a:spcBef>
              <a:buSzTx/>
              <a:buNone/>
              <a:defRPr sz="1000"/>
            </a:pPr>
          </a:p>
          <a:p>
            <a:pPr lvl="1" marL="0" indent="457200" algn="ctr">
              <a:spcBef>
                <a:spcPts val="400"/>
              </a:spcBef>
              <a:buSzTx/>
              <a:buNone/>
              <a:defRPr sz="2000"/>
            </a:pPr>
            <a:r>
              <a:t>lascil@nuclio.org</a:t>
            </a:r>
            <a:br/>
          </a:p>
          <a:p>
            <a:pPr lvl="1" marL="0" indent="457200" algn="ctr">
              <a:spcBef>
                <a:spcPts val="600"/>
              </a:spcBef>
              <a:buSzTx/>
              <a:buNone/>
              <a:defRPr sz="2000"/>
            </a:pPr>
          </a:p>
          <a:p>
            <a:pPr lvl="1" marL="0" indent="457200">
              <a:spcBef>
                <a:spcPts val="600"/>
              </a:spcBef>
              <a:buSzTx/>
              <a:buNone/>
              <a:defRPr sz="1600"/>
            </a:pPr>
          </a:p>
          <a:p>
            <a:pPr lvl="1" marL="0" indent="457200">
              <a:spcBef>
                <a:spcPts val="300"/>
              </a:spcBef>
              <a:buSzTx/>
              <a:buNone/>
              <a:defRPr sz="1600"/>
            </a:pPr>
            <a:br/>
          </a:p>
          <a:p>
            <a:pPr marL="0" indent="0">
              <a:spcBef>
                <a:spcPts val="300"/>
              </a:spcBef>
              <a:buSzTx/>
              <a:buNone/>
              <a:defRPr sz="1600"/>
            </a:pPr>
            <a:br/>
          </a:p>
          <a:p>
            <a:pPr marL="0" indent="0">
              <a:spcBef>
                <a:spcPts val="300"/>
              </a:spcBef>
              <a:buSzTx/>
              <a:buNone/>
              <a:defRPr sz="1600"/>
            </a:pPr>
            <a:r>
              <a:t> </a:t>
            </a:r>
          </a:p>
        </p:txBody>
      </p:sp>
      <p:pic>
        <p:nvPicPr>
          <p:cNvPr id="168" name="LaScil-001.png" descr="LaScil-001.png"/>
          <p:cNvPicPr>
            <a:picLocks noChangeAspect="1"/>
          </p:cNvPicPr>
          <p:nvPr/>
        </p:nvPicPr>
        <p:blipFill>
          <a:blip r:embed="rId4">
            <a:extLst/>
          </a:blip>
          <a:stretch>
            <a:fillRect/>
          </a:stretch>
        </p:blipFill>
        <p:spPr>
          <a:xfrm>
            <a:off x="8111039" y="6175601"/>
            <a:ext cx="803625" cy="4821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itle 1"/>
          <p:cNvSpPr txBox="1"/>
          <p:nvPr>
            <p:ph type="title"/>
          </p:nvPr>
        </p:nvSpPr>
        <p:spPr>
          <a:prstGeom prst="rect">
            <a:avLst/>
          </a:prstGeom>
        </p:spPr>
        <p:txBody>
          <a:bodyPr/>
          <a:lstStyle>
            <a:lvl1pPr>
              <a:defRPr>
                <a:solidFill>
                  <a:schemeClr val="accent1"/>
                </a:solidFill>
              </a:defRPr>
            </a:lvl1pPr>
          </a:lstStyle>
          <a:p>
            <a:pPr/>
            <a:r>
              <a:t>Background</a:t>
            </a:r>
          </a:p>
        </p:txBody>
      </p:sp>
      <p:sp>
        <p:nvSpPr>
          <p:cNvPr id="104" name="Content Placeholder 2"/>
          <p:cNvSpPr txBox="1"/>
          <p:nvPr>
            <p:ph type="body" idx="1"/>
          </p:nvPr>
        </p:nvSpPr>
        <p:spPr>
          <a:xfrm>
            <a:off x="457200" y="1812851"/>
            <a:ext cx="8229600" cy="4152015"/>
          </a:xfrm>
          <a:prstGeom prst="rect">
            <a:avLst/>
          </a:prstGeom>
        </p:spPr>
        <p:txBody>
          <a:bodyPr/>
          <a:lstStyle/>
          <a:p>
            <a:pPr marL="0" indent="0">
              <a:lnSpc>
                <a:spcPct val="115000"/>
              </a:lnSpc>
              <a:spcBef>
                <a:spcPts val="1000"/>
              </a:spcBef>
              <a:buSzTx/>
              <a:buFontTx/>
              <a:buNone/>
              <a:defRPr sz="2000">
                <a:uFill>
                  <a:solidFill>
                    <a:srgbClr val="000000"/>
                  </a:solidFill>
                </a:uFill>
                <a:latin typeface="Times New Roman"/>
                <a:ea typeface="Times New Roman"/>
                <a:cs typeface="Times New Roman"/>
                <a:sym typeface="Times New Roman"/>
              </a:defRPr>
            </a:pPr>
            <a:r>
              <a:rPr>
                <a:latin typeface="Constantia"/>
                <a:ea typeface="Constantia"/>
                <a:cs typeface="Constantia"/>
                <a:sym typeface="Constantia"/>
              </a:rPr>
              <a:t>Thousands of years ago, our ancestors had little leisure options during the dark hours of the night. When they stared at the starry night sky, they imagined figures and patterns connecting the stars, and associated legends and stories to these figures, </a:t>
            </a:r>
            <a:r>
              <a:rPr>
                <a:latin typeface="Constantia"/>
                <a:ea typeface="Constantia"/>
                <a:cs typeface="Constantia"/>
                <a:sym typeface="Constantia"/>
              </a:rPr>
              <a:t>thus giving birth to what we know as constellations.</a:t>
            </a:r>
            <a:endParaRPr>
              <a:latin typeface="Constantia"/>
              <a:ea typeface="Constantia"/>
              <a:cs typeface="Constantia"/>
              <a:sym typeface="Constantia"/>
            </a:endParaRPr>
          </a:p>
          <a:p>
            <a:pPr marL="0" indent="0">
              <a:lnSpc>
                <a:spcPct val="115000"/>
              </a:lnSpc>
              <a:spcBef>
                <a:spcPts val="1000"/>
              </a:spcBef>
              <a:buSzTx/>
              <a:buFontTx/>
              <a:buNone/>
              <a:defRPr sz="2000">
                <a:uFill>
                  <a:solidFill>
                    <a:srgbClr val="000000"/>
                  </a:solidFill>
                </a:uFill>
                <a:latin typeface="Times New Roman"/>
                <a:ea typeface="Times New Roman"/>
                <a:cs typeface="Times New Roman"/>
                <a:sym typeface="Times New Roman"/>
              </a:defRPr>
            </a:pPr>
            <a:endParaRPr>
              <a:latin typeface="Constantia"/>
              <a:ea typeface="Constantia"/>
              <a:cs typeface="Constantia"/>
              <a:sym typeface="Constantia"/>
            </a:endParaRPr>
          </a:p>
          <a:p>
            <a:pPr marL="0" indent="0">
              <a:lnSpc>
                <a:spcPct val="115000"/>
              </a:lnSpc>
              <a:spcBef>
                <a:spcPts val="1000"/>
              </a:spcBef>
              <a:buSzTx/>
              <a:buFontTx/>
              <a:buNone/>
              <a:defRPr sz="2000">
                <a:uFill>
                  <a:solidFill>
                    <a:srgbClr val="000000"/>
                  </a:solidFill>
                </a:uFill>
                <a:latin typeface="Times New Roman"/>
                <a:ea typeface="Times New Roman"/>
                <a:cs typeface="Times New Roman"/>
                <a:sym typeface="Times New Roman"/>
              </a:defRPr>
            </a:pPr>
            <a:r>
              <a:rPr>
                <a:latin typeface="Constantia"/>
                <a:ea typeface="Constantia"/>
                <a:cs typeface="Constantia"/>
                <a:sym typeface="Constantia"/>
              </a:rPr>
              <a:t>Constellations are cultural artifacts that reflect beliefs and realities of a given people, place and time.</a:t>
            </a:r>
          </a:p>
        </p:txBody>
      </p:sp>
      <p:pic>
        <p:nvPicPr>
          <p:cNvPr id="105"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06"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title"/>
          </p:nvPr>
        </p:nvSpPr>
        <p:spPr>
          <a:prstGeom prst="rect">
            <a:avLst/>
          </a:prstGeom>
        </p:spPr>
        <p:txBody>
          <a:bodyPr/>
          <a:lstStyle>
            <a:lvl1pPr>
              <a:defRPr>
                <a:solidFill>
                  <a:schemeClr val="accent1"/>
                </a:solidFill>
              </a:defRPr>
            </a:lvl1pPr>
          </a:lstStyle>
          <a:p>
            <a:pPr/>
            <a:r>
              <a:t>Canis Major in 3 different Cultures</a:t>
            </a:r>
          </a:p>
        </p:txBody>
      </p:sp>
      <p:pic>
        <p:nvPicPr>
          <p:cNvPr id="109"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10"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pic>
        <p:nvPicPr>
          <p:cNvPr id="111" name="officeArt object" descr="officeArt object"/>
          <p:cNvPicPr>
            <a:picLocks noChangeAspect="1"/>
          </p:cNvPicPr>
          <p:nvPr/>
        </p:nvPicPr>
        <p:blipFill>
          <a:blip r:embed="rId4">
            <a:extLst/>
          </a:blip>
          <a:stretch>
            <a:fillRect/>
          </a:stretch>
        </p:blipFill>
        <p:spPr>
          <a:xfrm>
            <a:off x="42480" y="2028178"/>
            <a:ext cx="3014886" cy="2938945"/>
          </a:xfrm>
          <a:prstGeom prst="rect">
            <a:avLst/>
          </a:prstGeom>
          <a:ln w="12700">
            <a:miter lim="400000"/>
          </a:ln>
        </p:spPr>
      </p:pic>
      <p:pic>
        <p:nvPicPr>
          <p:cNvPr id="112" name="officeArt object" descr="officeArt object"/>
          <p:cNvPicPr>
            <a:picLocks noChangeAspect="1"/>
          </p:cNvPicPr>
          <p:nvPr/>
        </p:nvPicPr>
        <p:blipFill>
          <a:blip r:embed="rId5">
            <a:extLst/>
          </a:blip>
          <a:stretch>
            <a:fillRect/>
          </a:stretch>
        </p:blipFill>
        <p:spPr>
          <a:xfrm>
            <a:off x="6291120" y="2027626"/>
            <a:ext cx="2921900" cy="2940048"/>
          </a:xfrm>
          <a:prstGeom prst="rect">
            <a:avLst/>
          </a:prstGeom>
          <a:ln w="12700">
            <a:miter lim="400000"/>
          </a:ln>
        </p:spPr>
      </p:pic>
      <p:pic>
        <p:nvPicPr>
          <p:cNvPr id="113" name="officeArt object" descr="officeArt object"/>
          <p:cNvPicPr>
            <a:picLocks noChangeAspect="1"/>
          </p:cNvPicPr>
          <p:nvPr/>
        </p:nvPicPr>
        <p:blipFill>
          <a:blip r:embed="rId6">
            <a:extLst/>
          </a:blip>
          <a:stretch>
            <a:fillRect/>
          </a:stretch>
        </p:blipFill>
        <p:spPr>
          <a:xfrm>
            <a:off x="3137018" y="2027626"/>
            <a:ext cx="3074450" cy="2940048"/>
          </a:xfrm>
          <a:prstGeom prst="rect">
            <a:avLst/>
          </a:prstGeom>
          <a:ln w="12700">
            <a:miter lim="400000"/>
          </a:ln>
        </p:spPr>
      </p:pic>
      <p:sp>
        <p:nvSpPr>
          <p:cNvPr id="114" name="Babylon"/>
          <p:cNvSpPr txBox="1"/>
          <p:nvPr/>
        </p:nvSpPr>
        <p:spPr>
          <a:xfrm>
            <a:off x="877549" y="5135879"/>
            <a:ext cx="1028488" cy="421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115000"/>
              </a:lnSpc>
              <a:spcBef>
                <a:spcPts val="1000"/>
              </a:spcBef>
              <a:defRPr sz="2000">
                <a:uFill>
                  <a:solidFill>
                    <a:srgbClr val="000000"/>
                  </a:solidFill>
                </a:uFill>
                <a:latin typeface="Constantia"/>
                <a:ea typeface="Constantia"/>
                <a:cs typeface="Constantia"/>
                <a:sym typeface="Constantia"/>
              </a:defRPr>
            </a:lvl1pPr>
          </a:lstStyle>
          <a:p>
            <a:pPr/>
            <a:r>
              <a:t>Babylon</a:t>
            </a:r>
          </a:p>
        </p:txBody>
      </p:sp>
      <p:sp>
        <p:nvSpPr>
          <p:cNvPr id="115" name="Egypt"/>
          <p:cNvSpPr txBox="1"/>
          <p:nvPr/>
        </p:nvSpPr>
        <p:spPr>
          <a:xfrm>
            <a:off x="4401299" y="5135879"/>
            <a:ext cx="777340" cy="421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115000"/>
              </a:lnSpc>
              <a:spcBef>
                <a:spcPts val="1000"/>
              </a:spcBef>
              <a:defRPr sz="2000">
                <a:uFill>
                  <a:solidFill>
                    <a:srgbClr val="000000"/>
                  </a:solidFill>
                </a:uFill>
                <a:latin typeface="Constantia"/>
                <a:ea typeface="Constantia"/>
                <a:cs typeface="Constantia"/>
                <a:sym typeface="Constantia"/>
              </a:defRPr>
            </a:lvl1pPr>
          </a:lstStyle>
          <a:p>
            <a:pPr/>
            <a:r>
              <a:t>Egypt</a:t>
            </a:r>
          </a:p>
        </p:txBody>
      </p:sp>
      <p:sp>
        <p:nvSpPr>
          <p:cNvPr id="116" name="Greece"/>
          <p:cNvSpPr txBox="1"/>
          <p:nvPr/>
        </p:nvSpPr>
        <p:spPr>
          <a:xfrm>
            <a:off x="7363400" y="5135879"/>
            <a:ext cx="871598" cy="421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ct val="115000"/>
              </a:lnSpc>
              <a:spcBef>
                <a:spcPts val="1000"/>
              </a:spcBef>
              <a:defRPr sz="2000">
                <a:uFill>
                  <a:solidFill>
                    <a:srgbClr val="000000"/>
                  </a:solidFill>
                </a:uFill>
                <a:latin typeface="Constantia"/>
                <a:ea typeface="Constantia"/>
                <a:cs typeface="Constantia"/>
                <a:sym typeface="Constantia"/>
              </a:defRPr>
            </a:lvl1pPr>
          </a:lstStyle>
          <a:p>
            <a:pPr/>
            <a:r>
              <a:t>Greece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19"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grpSp>
        <p:nvGrpSpPr>
          <p:cNvPr id="122" name="Group"/>
          <p:cNvGrpSpPr/>
          <p:nvPr/>
        </p:nvGrpSpPr>
        <p:grpSpPr>
          <a:xfrm>
            <a:off x="1808102" y="161473"/>
            <a:ext cx="5527796" cy="6858001"/>
            <a:chOff x="0" y="0"/>
            <a:chExt cx="5527794" cy="6858000"/>
          </a:xfrm>
        </p:grpSpPr>
        <p:pic>
          <p:nvPicPr>
            <p:cNvPr id="120" name="Image" descr="Image"/>
            <p:cNvPicPr>
              <a:picLocks noChangeAspect="1"/>
            </p:cNvPicPr>
            <p:nvPr/>
          </p:nvPicPr>
          <p:blipFill>
            <a:blip r:embed="rId4">
              <a:extLst/>
            </a:blip>
            <a:stretch>
              <a:fillRect/>
            </a:stretch>
          </p:blipFill>
          <p:spPr>
            <a:xfrm>
              <a:off x="0" y="-1"/>
              <a:ext cx="5527795" cy="5577547"/>
            </a:xfrm>
            <a:prstGeom prst="rect">
              <a:avLst/>
            </a:prstGeom>
            <a:ln w="12700" cap="flat">
              <a:noFill/>
              <a:miter lim="400000"/>
            </a:ln>
            <a:effectLst/>
          </p:spPr>
        </p:pic>
        <p:sp>
          <p:nvSpPr>
            <p:cNvPr id="121" name="Caption"/>
            <p:cNvSpPr txBox="1"/>
            <p:nvPr/>
          </p:nvSpPr>
          <p:spPr>
            <a:xfrm>
              <a:off x="-1" y="5821848"/>
              <a:ext cx="5527796" cy="10361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ctr">
                <a:tabLst>
                  <a:tab pos="723900" algn="l"/>
                </a:tabLst>
                <a:defRPr b="1" cap="all" sz="1000">
                  <a:uFill>
                    <a:solidFill>
                      <a:srgbClr val="000000"/>
                    </a:solidFill>
                  </a:uFill>
                  <a:latin typeface="Helvetica Neue"/>
                  <a:ea typeface="Helvetica Neue"/>
                  <a:cs typeface="Helvetica Neue"/>
                  <a:sym typeface="Helvetica Neue"/>
                </a:defRPr>
              </a:lvl1pPr>
            </a:lstStyle>
            <a:p>
              <a:pPr/>
              <a:r>
                <a:t>Modern representation of Canis Major constellation</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le 1"/>
          <p:cNvSpPr txBox="1"/>
          <p:nvPr>
            <p:ph type="title"/>
          </p:nvPr>
        </p:nvSpPr>
        <p:spPr>
          <a:prstGeom prst="rect">
            <a:avLst/>
          </a:prstGeom>
        </p:spPr>
        <p:txBody>
          <a:bodyPr/>
          <a:lstStyle>
            <a:lvl1pPr>
              <a:defRPr>
                <a:solidFill>
                  <a:schemeClr val="accent1"/>
                </a:solidFill>
              </a:defRPr>
            </a:lvl1pPr>
          </a:lstStyle>
          <a:p>
            <a:pPr/>
            <a:r>
              <a:t>Orienting Questions</a:t>
            </a:r>
          </a:p>
        </p:txBody>
      </p:sp>
      <p:sp>
        <p:nvSpPr>
          <p:cNvPr id="125" name="Content Placeholder 2"/>
          <p:cNvSpPr txBox="1"/>
          <p:nvPr>
            <p:ph type="body" idx="1"/>
          </p:nvPr>
        </p:nvSpPr>
        <p:spPr>
          <a:xfrm>
            <a:off x="457200" y="1738935"/>
            <a:ext cx="8229600" cy="4152015"/>
          </a:xfrm>
          <a:prstGeom prst="rect">
            <a:avLst/>
          </a:prstGeom>
        </p:spPr>
        <p:txBody>
          <a:bodyPr/>
          <a:lstStyle/>
          <a:p>
            <a:pPr marL="0" indent="0" defTabSz="425195">
              <a:buSzTx/>
              <a:buFontTx/>
              <a:buNone/>
              <a:defRPr sz="2976"/>
            </a:pPr>
            <a:r>
              <a:t>To start this activity, we suggest that you have an open conversation with the students to gauge their initial knowledge on this subject.</a:t>
            </a:r>
            <a:br/>
          </a:p>
          <a:p>
            <a:pPr marL="318897" indent="-318897" defTabSz="425195">
              <a:defRPr sz="2976"/>
            </a:pPr>
            <a:r>
              <a:t>What are constellations?</a:t>
            </a:r>
          </a:p>
          <a:p>
            <a:pPr marL="318897" indent="-318897" defTabSz="425195">
              <a:defRPr sz="2976"/>
            </a:pPr>
            <a:r>
              <a:t>Do you know any constellation names?</a:t>
            </a:r>
          </a:p>
          <a:p>
            <a:pPr marL="318897" indent="-318897" defTabSz="425195">
              <a:defRPr sz="2976"/>
            </a:pPr>
            <a:r>
              <a:t>Do you know any legends about constellations?</a:t>
            </a:r>
          </a:p>
          <a:p>
            <a:pPr marL="318897" indent="-318897" defTabSz="425195">
              <a:defRPr sz="2976"/>
            </a:pPr>
            <a:r>
              <a:t>Can you identify constellations in the sky?</a:t>
            </a:r>
          </a:p>
        </p:txBody>
      </p:sp>
      <p:pic>
        <p:nvPicPr>
          <p:cNvPr id="126"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27"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Title 1"/>
          <p:cNvSpPr txBox="1"/>
          <p:nvPr>
            <p:ph type="title"/>
          </p:nvPr>
        </p:nvSpPr>
        <p:spPr>
          <a:prstGeom prst="rect">
            <a:avLst/>
          </a:prstGeom>
        </p:spPr>
        <p:txBody>
          <a:bodyPr/>
          <a:lstStyle>
            <a:lvl1pPr>
              <a:defRPr>
                <a:solidFill>
                  <a:schemeClr val="accent1"/>
                </a:solidFill>
              </a:defRPr>
            </a:lvl1pPr>
          </a:lstStyle>
          <a:p>
            <a:pPr/>
            <a:r>
              <a:t>Activity Steps</a:t>
            </a:r>
          </a:p>
        </p:txBody>
      </p:sp>
      <p:sp>
        <p:nvSpPr>
          <p:cNvPr id="130" name="Content Placeholder 2"/>
          <p:cNvSpPr txBox="1"/>
          <p:nvPr>
            <p:ph type="body" idx="1"/>
          </p:nvPr>
        </p:nvSpPr>
        <p:spPr>
          <a:xfrm>
            <a:off x="457200" y="1812851"/>
            <a:ext cx="8229600" cy="4152015"/>
          </a:xfrm>
          <a:prstGeom prst="rect">
            <a:avLst/>
          </a:prstGeom>
        </p:spPr>
        <p:txBody>
          <a:bodyPr/>
          <a:lstStyle/>
          <a:p>
            <a:pPr/>
            <a:r>
              <a:t>Use Stellarium to display the night sky</a:t>
            </a:r>
          </a:p>
          <a:p>
            <a:pPr/>
            <a:r>
              <a:t>Ask the children to imagine figures</a:t>
            </a:r>
          </a:p>
          <a:p>
            <a:pPr/>
            <a:r>
              <a:t>Show the traditional western constellations</a:t>
            </a:r>
          </a:p>
          <a:p>
            <a:pPr/>
            <a:r>
              <a:t>Then show other cultures’ representations</a:t>
            </a:r>
          </a:p>
        </p:txBody>
      </p:sp>
      <p:pic>
        <p:nvPicPr>
          <p:cNvPr id="131"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32"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35"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pic>
        <p:nvPicPr>
          <p:cNvPr id="136" name="Image" descr="Image"/>
          <p:cNvPicPr>
            <a:picLocks noChangeAspect="1"/>
          </p:cNvPicPr>
          <p:nvPr/>
        </p:nvPicPr>
        <p:blipFill>
          <a:blip r:embed="rId4">
            <a:extLst/>
          </a:blip>
          <a:stretch>
            <a:fillRect/>
          </a:stretch>
        </p:blipFill>
        <p:spPr>
          <a:xfrm>
            <a:off x="962324" y="530613"/>
            <a:ext cx="7219352" cy="539792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itle 1"/>
          <p:cNvSpPr txBox="1"/>
          <p:nvPr>
            <p:ph type="title"/>
          </p:nvPr>
        </p:nvSpPr>
        <p:spPr>
          <a:prstGeom prst="rect">
            <a:avLst/>
          </a:prstGeom>
        </p:spPr>
        <p:txBody>
          <a:bodyPr/>
          <a:lstStyle>
            <a:lvl1pPr>
              <a:defRPr>
                <a:solidFill>
                  <a:schemeClr val="accent1"/>
                </a:solidFill>
              </a:defRPr>
            </a:lvl1pPr>
          </a:lstStyle>
          <a:p>
            <a:pPr/>
            <a:r>
              <a:t>Building a 3D model</a:t>
            </a:r>
          </a:p>
        </p:txBody>
      </p:sp>
      <p:sp>
        <p:nvSpPr>
          <p:cNvPr id="139" name="Content Placeholder 2"/>
          <p:cNvSpPr txBox="1"/>
          <p:nvPr>
            <p:ph type="body" idx="1"/>
          </p:nvPr>
        </p:nvSpPr>
        <p:spPr>
          <a:xfrm>
            <a:off x="457200" y="1812851"/>
            <a:ext cx="8229600" cy="4152015"/>
          </a:xfrm>
          <a:prstGeom prst="rect">
            <a:avLst/>
          </a:prstGeom>
        </p:spPr>
        <p:txBody>
          <a:bodyPr/>
          <a:lstStyle/>
          <a:p>
            <a:pPr/>
            <a:r>
              <a:t>Give the constellation blanks to the children and ask them to draw a representation</a:t>
            </a:r>
          </a:p>
        </p:txBody>
      </p:sp>
      <p:pic>
        <p:nvPicPr>
          <p:cNvPr id="140"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41"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pic>
        <p:nvPicPr>
          <p:cNvPr id="142" name="Image" descr="Image"/>
          <p:cNvPicPr>
            <a:picLocks noChangeAspect="1"/>
          </p:cNvPicPr>
          <p:nvPr/>
        </p:nvPicPr>
        <p:blipFill>
          <a:blip r:embed="rId4">
            <a:extLst/>
          </a:blip>
          <a:stretch>
            <a:fillRect/>
          </a:stretch>
        </p:blipFill>
        <p:spPr>
          <a:xfrm flipH="1" rot="10800000">
            <a:off x="616984" y="3114434"/>
            <a:ext cx="3771141" cy="2600787"/>
          </a:xfrm>
          <a:prstGeom prst="rect">
            <a:avLst/>
          </a:prstGeom>
          <a:ln w="12700">
            <a:miter lim="400000"/>
          </a:ln>
        </p:spPr>
      </p:pic>
      <p:pic>
        <p:nvPicPr>
          <p:cNvPr id="143" name="Image" descr="Image"/>
          <p:cNvPicPr>
            <a:picLocks noChangeAspect="1"/>
          </p:cNvPicPr>
          <p:nvPr/>
        </p:nvPicPr>
        <p:blipFill>
          <a:blip r:embed="rId5">
            <a:extLst/>
          </a:blip>
          <a:srcRect l="12854" t="0" r="4945" b="21618"/>
          <a:stretch>
            <a:fillRect/>
          </a:stretch>
        </p:blipFill>
        <p:spPr>
          <a:xfrm>
            <a:off x="4478690" y="2982307"/>
            <a:ext cx="4005870" cy="286485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Content Placeholder 2"/>
          <p:cNvSpPr txBox="1"/>
          <p:nvPr>
            <p:ph type="body" idx="1"/>
          </p:nvPr>
        </p:nvSpPr>
        <p:spPr>
          <a:xfrm>
            <a:off x="457200" y="1812851"/>
            <a:ext cx="8229600" cy="4152015"/>
          </a:xfrm>
          <a:prstGeom prst="rect">
            <a:avLst/>
          </a:prstGeom>
        </p:spPr>
        <p:txBody>
          <a:bodyPr/>
          <a:lstStyle/>
          <a:p>
            <a:pPr/>
            <a:r>
              <a:t>Ask them if stars are at the same distance of us, and if that would affect the star pattern.</a:t>
            </a:r>
            <a:br/>
            <a:br/>
          </a:p>
          <a:p>
            <a:pPr/>
            <a:r>
              <a:t>Build a table for the brightest star distances and scale them for string lengths up to 30cm</a:t>
            </a:r>
          </a:p>
        </p:txBody>
      </p:sp>
      <p:pic>
        <p:nvPicPr>
          <p:cNvPr id="146" name="Picture 8" descr="Picture 8"/>
          <p:cNvPicPr>
            <a:picLocks noChangeAspect="1"/>
          </p:cNvPicPr>
          <p:nvPr/>
        </p:nvPicPr>
        <p:blipFill>
          <a:blip r:embed="rId2">
            <a:extLst/>
          </a:blip>
          <a:stretch>
            <a:fillRect/>
          </a:stretch>
        </p:blipFill>
        <p:spPr>
          <a:xfrm>
            <a:off x="396435" y="6212247"/>
            <a:ext cx="1202044" cy="482176"/>
          </a:xfrm>
          <a:prstGeom prst="rect">
            <a:avLst/>
          </a:prstGeom>
          <a:ln w="12700">
            <a:miter lim="400000"/>
          </a:ln>
        </p:spPr>
      </p:pic>
      <p:pic>
        <p:nvPicPr>
          <p:cNvPr id="147" name="LaScil-001.png" descr="LaScil-001.png"/>
          <p:cNvPicPr>
            <a:picLocks noChangeAspect="1"/>
          </p:cNvPicPr>
          <p:nvPr/>
        </p:nvPicPr>
        <p:blipFill>
          <a:blip r:embed="rId3">
            <a:extLst/>
          </a:blip>
          <a:stretch>
            <a:fillRect/>
          </a:stretch>
        </p:blipFill>
        <p:spPr>
          <a:xfrm>
            <a:off x="8111039" y="6175601"/>
            <a:ext cx="803625" cy="482176"/>
          </a:xfrm>
          <a:prstGeom prst="rect">
            <a:avLst/>
          </a:prstGeom>
          <a:ln w="12700">
            <a:miter lim="400000"/>
          </a:ln>
        </p:spPr>
      </p:pic>
      <p:sp>
        <p:nvSpPr>
          <p:cNvPr id="148" name="Title 1"/>
          <p:cNvSpPr txBox="1"/>
          <p:nvPr>
            <p:ph type="title"/>
          </p:nvPr>
        </p:nvSpPr>
        <p:spPr>
          <a:prstGeom prst="rect">
            <a:avLst/>
          </a:prstGeom>
        </p:spPr>
        <p:txBody>
          <a:bodyPr/>
          <a:lstStyle>
            <a:lvl1pPr>
              <a:defRPr>
                <a:solidFill>
                  <a:schemeClr val="accent1"/>
                </a:solidFill>
              </a:defRPr>
            </a:lvl1pPr>
          </a:lstStyle>
          <a:p>
            <a:pPr/>
            <a:r>
              <a:t>Building a 3D model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