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lascil.eu" TargetMode="External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1"/>
          <p:cNvSpPr txBox="1"/>
          <p:nvPr/>
        </p:nvSpPr>
        <p:spPr>
          <a:xfrm>
            <a:off x="511928" y="2783187"/>
            <a:ext cx="8498379" cy="87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800">
                <a:solidFill>
                  <a:srgbClr val="558ED5"/>
                </a:solidFill>
              </a:defRPr>
            </a:pPr>
            <a:r>
              <a:t>Observing Experience Part 1</a:t>
            </a:r>
            <a:br/>
            <a:r>
              <a:t>Plan Your Observation</a:t>
            </a:r>
          </a:p>
        </p:txBody>
      </p:sp>
      <p:sp>
        <p:nvSpPr>
          <p:cNvPr id="95" name="TextBox 2"/>
          <p:cNvSpPr txBox="1"/>
          <p:nvPr/>
        </p:nvSpPr>
        <p:spPr>
          <a:xfrm>
            <a:off x="1747572" y="5265882"/>
            <a:ext cx="6027091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i="1">
                <a:solidFill>
                  <a:srgbClr val="1F497D"/>
                </a:solidFill>
              </a:defRPr>
            </a:pPr>
          </a:p>
          <a:p>
            <a:pPr algn="ctr">
              <a:defRPr i="1">
                <a:solidFill>
                  <a:srgbClr val="1F497D"/>
                </a:solidFill>
              </a:defRPr>
            </a:pPr>
            <a:r>
              <a:t>LaSciL Summer School, July 3-8 2022</a:t>
            </a:r>
          </a:p>
        </p:txBody>
      </p:sp>
      <p:pic>
        <p:nvPicPr>
          <p:cNvPr id="9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091" y="6057968"/>
            <a:ext cx="1700410" cy="6820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9" name="Groupe 4"/>
          <p:cNvGrpSpPr/>
          <p:nvPr/>
        </p:nvGrpSpPr>
        <p:grpSpPr>
          <a:xfrm>
            <a:off x="666371" y="4038737"/>
            <a:ext cx="7811256" cy="625189"/>
            <a:chOff x="0" y="0"/>
            <a:chExt cx="7811254" cy="625187"/>
          </a:xfrm>
        </p:grpSpPr>
        <p:sp>
          <p:nvSpPr>
            <p:cNvPr id="97" name="Rectangle 3"/>
            <p:cNvSpPr txBox="1"/>
            <p:nvPr/>
          </p:nvSpPr>
          <p:spPr>
            <a:xfrm>
              <a:off x="0" y="0"/>
              <a:ext cx="3560599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/>
              </a:pPr>
              <a:r>
                <a:t>Rosa Doran</a:t>
              </a:r>
              <a:br/>
              <a:r>
                <a:rPr b="0"/>
                <a:t>NUCLIO</a:t>
              </a:r>
            </a:p>
          </p:txBody>
        </p:sp>
        <p:sp>
          <p:nvSpPr>
            <p:cNvPr id="98" name="Rectangle 10"/>
            <p:cNvSpPr txBox="1"/>
            <p:nvPr/>
          </p:nvSpPr>
          <p:spPr>
            <a:xfrm>
              <a:off x="3979126" y="0"/>
              <a:ext cx="3832129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/>
              </a:pPr>
              <a:r>
                <a:t>Gustavo Rojas</a:t>
              </a:r>
              <a:br/>
              <a:r>
                <a:rPr b="0"/>
                <a:t>NUCLIO</a:t>
              </a:r>
            </a:p>
          </p:txBody>
        </p:sp>
      </p:grpSp>
      <p:pic>
        <p:nvPicPr>
          <p:cNvPr id="100" name="LaScil-001.png" descr="LaScil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549" y="187714"/>
            <a:ext cx="3807137" cy="2284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NUCLIOLogo-Vector.pdf" descr="NUCLIOLogo-Vector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35316" y="6089281"/>
            <a:ext cx="1795118" cy="619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Determine best epoch</a:t>
            </a:r>
          </a:p>
        </p:txBody>
      </p:sp>
      <p:pic>
        <p:nvPicPr>
          <p:cNvPr id="15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35" y="6212247"/>
            <a:ext cx="1202044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LaScil-001.png" descr="LaScil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1039" y="6175601"/>
            <a:ext cx="803625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Screenshot 2022-07-03 at 19.04.41.png" descr="Screenshot 2022-07-03 at 19.04.4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4597" y="1448268"/>
            <a:ext cx="6514806" cy="4337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Turn on transit time</a:t>
            </a:r>
          </a:p>
        </p:txBody>
      </p:sp>
      <p:pic>
        <p:nvPicPr>
          <p:cNvPr id="16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35" y="6212247"/>
            <a:ext cx="1202044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aScil-001.png" descr="LaScil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1039" y="6175601"/>
            <a:ext cx="803625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creenshot 2022-07-03 at 19.00.11.png" descr="Screenshot 2022-07-03 at 19.00.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5267" y="1595835"/>
            <a:ext cx="6333466" cy="4174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Choose time near transit</a:t>
            </a:r>
          </a:p>
        </p:txBody>
      </p:sp>
      <p:pic>
        <p:nvPicPr>
          <p:cNvPr id="16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35" y="6212247"/>
            <a:ext cx="1202044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LaScil-001.png" descr="LaScil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1039" y="6175601"/>
            <a:ext cx="803625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Screenshot 2022-07-03 at 19.20.06.png" descr="Screenshot 2022-07-03 at 19.20.0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0380" y="3735789"/>
            <a:ext cx="7701456" cy="1735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Screenshot 2022-07-03 at 19.22.14.png" descr="Screenshot 2022-07-03 at 19.22.1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0380" y="1586411"/>
            <a:ext cx="7701456" cy="1445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Other factors</a:t>
            </a:r>
          </a:p>
        </p:txBody>
      </p:sp>
      <p:sp>
        <p:nvSpPr>
          <p:cNvPr id="171" name="Content Placeholder 2"/>
          <p:cNvSpPr txBox="1"/>
          <p:nvPr>
            <p:ph type="body" idx="1"/>
          </p:nvPr>
        </p:nvSpPr>
        <p:spPr>
          <a:xfrm>
            <a:off x="457200" y="1738935"/>
            <a:ext cx="8229600" cy="4152015"/>
          </a:xfrm>
          <a:prstGeom prst="rect">
            <a:avLst/>
          </a:prstGeom>
        </p:spPr>
        <p:txBody>
          <a:bodyPr/>
          <a:lstStyle/>
          <a:p>
            <a:pPr/>
            <a:r>
              <a:t>Airmass</a:t>
            </a:r>
          </a:p>
          <a:p>
            <a:pPr/>
            <a:r>
              <a:t>Moon</a:t>
            </a:r>
          </a:p>
          <a:p>
            <a:pPr/>
            <a:r>
              <a:t>Satellites</a:t>
            </a:r>
          </a:p>
          <a:p>
            <a:pPr/>
            <a:r>
              <a:t>Weather</a:t>
            </a:r>
          </a:p>
          <a:p>
            <a:pPr/>
            <a:r>
              <a:t>Technical issues</a:t>
            </a:r>
          </a:p>
        </p:txBody>
      </p:sp>
      <p:pic>
        <p:nvPicPr>
          <p:cNvPr id="17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35" y="6212247"/>
            <a:ext cx="1202044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LaScil-001.png" descr="LaScil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1039" y="6175601"/>
            <a:ext cx="803625" cy="482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4"/>
          <p:cNvSpPr txBox="1"/>
          <p:nvPr/>
        </p:nvSpPr>
        <p:spPr>
          <a:xfrm>
            <a:off x="1143000" y="191264"/>
            <a:ext cx="7018578" cy="65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5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pPr/>
            <a:r>
              <a:t>Thank you for your attention!</a:t>
            </a:r>
          </a:p>
        </p:txBody>
      </p:sp>
      <p:pic>
        <p:nvPicPr>
          <p:cNvPr id="17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35" y="6212247"/>
            <a:ext cx="1202044" cy="48217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Content Placeholder 2"/>
          <p:cNvSpPr txBox="1"/>
          <p:nvPr>
            <p:ph type="body" idx="1"/>
          </p:nvPr>
        </p:nvSpPr>
        <p:spPr>
          <a:xfrm>
            <a:off x="679745" y="2010019"/>
            <a:ext cx="7784511" cy="4987966"/>
          </a:xfrm>
          <a:prstGeom prst="rect">
            <a:avLst/>
          </a:prstGeom>
        </p:spPr>
        <p:txBody>
          <a:bodyPr/>
          <a:lstStyle/>
          <a:p>
            <a:pPr lvl="1" marL="0" indent="457200" algn="ctr">
              <a:spcBef>
                <a:spcPts val="400"/>
              </a:spcBef>
              <a:buSzTx/>
              <a:buNone/>
              <a:defRPr sz="2000"/>
            </a:pPr>
            <a:r>
              <a:t>For further details :</a:t>
            </a:r>
            <a:br/>
          </a:p>
          <a:p>
            <a:pPr lvl="1" marL="0" indent="457200" algn="ctr">
              <a:spcBef>
                <a:spcPts val="400"/>
              </a:spcBef>
              <a:buSzTx/>
              <a:buNone/>
              <a:defRPr sz="20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www.lascil.eu</a:t>
            </a:r>
            <a:endParaRPr sz="2800"/>
          </a:p>
          <a:p>
            <a:pPr lvl="1" marL="0" indent="457200" algn="ctr">
              <a:spcBef>
                <a:spcPts val="600"/>
              </a:spcBef>
              <a:buSzTx/>
              <a:buNone/>
              <a:defRPr sz="1000"/>
            </a:pPr>
          </a:p>
          <a:p>
            <a:pPr lvl="1" marL="0" indent="457200" algn="ctr">
              <a:spcBef>
                <a:spcPts val="400"/>
              </a:spcBef>
              <a:buSzTx/>
              <a:buNone/>
              <a:defRPr sz="2000"/>
            </a:pPr>
            <a:r>
              <a:t>@lascil.project</a:t>
            </a:r>
          </a:p>
          <a:p>
            <a:pPr lvl="1" marL="0" indent="457200" algn="ctr">
              <a:spcBef>
                <a:spcPts val="600"/>
              </a:spcBef>
              <a:buSzTx/>
              <a:buNone/>
              <a:defRPr sz="1000"/>
            </a:pPr>
          </a:p>
          <a:p>
            <a:pPr lvl="1" marL="0" indent="457200" algn="ctr">
              <a:spcBef>
                <a:spcPts val="400"/>
              </a:spcBef>
              <a:buSzTx/>
              <a:buNone/>
              <a:defRPr sz="2000"/>
            </a:pPr>
            <a:r>
              <a:t>lascil@nuclio.org</a:t>
            </a:r>
            <a:br/>
          </a:p>
          <a:p>
            <a:pPr lvl="1" marL="0" indent="457200" algn="ctr">
              <a:spcBef>
                <a:spcPts val="600"/>
              </a:spcBef>
              <a:buSzTx/>
              <a:buNone/>
              <a:defRPr sz="2000"/>
            </a:pPr>
          </a:p>
          <a:p>
            <a:pPr lvl="1" marL="0" indent="457200">
              <a:spcBef>
                <a:spcPts val="600"/>
              </a:spcBef>
              <a:buSzTx/>
              <a:buNone/>
              <a:defRPr sz="1600"/>
            </a:pPr>
          </a:p>
          <a:p>
            <a:pPr lvl="1" marL="0" indent="457200">
              <a:spcBef>
                <a:spcPts val="300"/>
              </a:spcBef>
              <a:buSzTx/>
              <a:buNone/>
              <a:defRPr sz="1600"/>
            </a:pPr>
            <a:br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br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 </a:t>
            </a:r>
          </a:p>
        </p:txBody>
      </p:sp>
      <p:pic>
        <p:nvPicPr>
          <p:cNvPr id="178" name="LaScil-001.png" descr="LaScil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11039" y="6175601"/>
            <a:ext cx="803625" cy="482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Planning Steps</a:t>
            </a:r>
          </a:p>
        </p:txBody>
      </p:sp>
      <p:sp>
        <p:nvSpPr>
          <p:cNvPr id="104" name="Content Placeholder 2"/>
          <p:cNvSpPr txBox="1"/>
          <p:nvPr>
            <p:ph type="body" idx="1"/>
          </p:nvPr>
        </p:nvSpPr>
        <p:spPr>
          <a:xfrm>
            <a:off x="457200" y="2031625"/>
            <a:ext cx="8229600" cy="4152015"/>
          </a:xfrm>
          <a:prstGeom prst="rect">
            <a:avLst/>
          </a:prstGeom>
        </p:spPr>
        <p:txBody>
          <a:bodyPr/>
          <a:lstStyle/>
          <a:p>
            <a:pPr/>
            <a:r>
              <a:t>Set up location</a:t>
            </a:r>
          </a:p>
          <a:p>
            <a:pPr/>
            <a:r>
              <a:t>Search object</a:t>
            </a:r>
          </a:p>
          <a:p>
            <a:pPr/>
            <a:r>
              <a:t>Check FOV</a:t>
            </a:r>
          </a:p>
          <a:p>
            <a:pPr/>
            <a:r>
              <a:t>Estimate exposure time</a:t>
            </a:r>
          </a:p>
          <a:p>
            <a:pPr/>
            <a:r>
              <a:t>Determine best epoch</a:t>
            </a:r>
          </a:p>
          <a:p>
            <a:pPr/>
            <a:r>
              <a:t>Other factors</a:t>
            </a:r>
          </a:p>
        </p:txBody>
      </p:sp>
      <p:pic>
        <p:nvPicPr>
          <p:cNvPr id="10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35" y="6212247"/>
            <a:ext cx="1202044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LaScil-001.png" descr="LaScil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1039" y="6175601"/>
            <a:ext cx="803625" cy="482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Set up Location</a:t>
            </a:r>
          </a:p>
        </p:txBody>
      </p:sp>
      <p:pic>
        <p:nvPicPr>
          <p:cNvPr id="10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35" y="6212247"/>
            <a:ext cx="1202044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LaScil-001.png" descr="LaScil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1039" y="6175601"/>
            <a:ext cx="803625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Screenshot 2022-07-03 at 18.40.57.png" descr="Screenshot 2022-07-03 at 18.40.5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0123" y="1663112"/>
            <a:ext cx="6363754" cy="3960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Set up Location</a:t>
            </a:r>
          </a:p>
        </p:txBody>
      </p:sp>
      <p:pic>
        <p:nvPicPr>
          <p:cNvPr id="11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35" y="6212247"/>
            <a:ext cx="1202044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LaScil-001.png" descr="LaScil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1039" y="6175601"/>
            <a:ext cx="803625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0034" y="1570926"/>
            <a:ext cx="6763932" cy="4488034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Haleakala"/>
          <p:cNvSpPr txBox="1"/>
          <p:nvPr/>
        </p:nvSpPr>
        <p:spPr>
          <a:xfrm>
            <a:off x="1448332" y="4240356"/>
            <a:ext cx="100324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Haleakala</a:t>
            </a:r>
          </a:p>
        </p:txBody>
      </p:sp>
      <p:sp>
        <p:nvSpPr>
          <p:cNvPr id="118" name="Siding Spring"/>
          <p:cNvSpPr txBox="1"/>
          <p:nvPr/>
        </p:nvSpPr>
        <p:spPr>
          <a:xfrm>
            <a:off x="5715532" y="5497656"/>
            <a:ext cx="129859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Siding Spring</a:t>
            </a:r>
          </a:p>
        </p:txBody>
      </p:sp>
      <p:sp>
        <p:nvSpPr>
          <p:cNvPr id="119" name="Wise"/>
          <p:cNvSpPr txBox="1"/>
          <p:nvPr/>
        </p:nvSpPr>
        <p:spPr>
          <a:xfrm>
            <a:off x="4559832" y="4049856"/>
            <a:ext cx="56312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Wise</a:t>
            </a:r>
          </a:p>
        </p:txBody>
      </p:sp>
      <p:sp>
        <p:nvSpPr>
          <p:cNvPr id="120" name="SAAO Sutherland"/>
          <p:cNvSpPr txBox="1"/>
          <p:nvPr/>
        </p:nvSpPr>
        <p:spPr>
          <a:xfrm>
            <a:off x="3493032" y="5332556"/>
            <a:ext cx="168994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SAAO Sutherland</a:t>
            </a:r>
          </a:p>
        </p:txBody>
      </p:sp>
      <p:sp>
        <p:nvSpPr>
          <p:cNvPr id="121" name="Teide"/>
          <p:cNvSpPr txBox="1"/>
          <p:nvPr/>
        </p:nvSpPr>
        <p:spPr>
          <a:xfrm>
            <a:off x="3480332" y="3516456"/>
            <a:ext cx="59527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Teide</a:t>
            </a:r>
          </a:p>
        </p:txBody>
      </p:sp>
      <p:sp>
        <p:nvSpPr>
          <p:cNvPr id="122" name="Cerro Tololo"/>
          <p:cNvSpPr txBox="1"/>
          <p:nvPr/>
        </p:nvSpPr>
        <p:spPr>
          <a:xfrm>
            <a:off x="1626132" y="4849956"/>
            <a:ext cx="122537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Cerro Tololo</a:t>
            </a:r>
          </a:p>
        </p:txBody>
      </p:sp>
      <p:sp>
        <p:nvSpPr>
          <p:cNvPr id="123" name="McDonald"/>
          <p:cNvSpPr txBox="1"/>
          <p:nvPr/>
        </p:nvSpPr>
        <p:spPr>
          <a:xfrm>
            <a:off x="1803932" y="3364056"/>
            <a:ext cx="105961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McDonald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3192">
              <a:defRPr sz="3784">
                <a:solidFill>
                  <a:schemeClr val="accent1"/>
                </a:solidFill>
              </a:defRPr>
            </a:lvl1pPr>
          </a:lstStyle>
          <a:p>
            <a:pPr/>
            <a:r>
              <a:t>Search Object</a:t>
            </a:r>
          </a:p>
        </p:txBody>
      </p:sp>
      <p:pic>
        <p:nvPicPr>
          <p:cNvPr id="12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35" y="6212247"/>
            <a:ext cx="1202044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LaScil-001.png" descr="LaScil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1039" y="6175601"/>
            <a:ext cx="803625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Screenshot 2022-07-03 at 23.30.49.png" descr="Screenshot 2022-07-03 at 23.30.4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5793" y="1479130"/>
            <a:ext cx="7707178" cy="3899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Check FOV</a:t>
            </a:r>
          </a:p>
        </p:txBody>
      </p:sp>
      <p:pic>
        <p:nvPicPr>
          <p:cNvPr id="13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35" y="6212247"/>
            <a:ext cx="1202044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aScil-001.png" descr="LaScil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1039" y="6175601"/>
            <a:ext cx="803625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Screenshot 2022-07-03 at 18.20.14.png" descr="Screenshot 2022-07-03 at 18.20.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4217" y="1390884"/>
            <a:ext cx="6975566" cy="4076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FOV</a:t>
            </a:r>
          </a:p>
        </p:txBody>
      </p:sp>
      <p:pic>
        <p:nvPicPr>
          <p:cNvPr id="13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35" y="6212247"/>
            <a:ext cx="1202044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LaScil-001.png" descr="LaScil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1039" y="6175601"/>
            <a:ext cx="803625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Screenshot 2022-07-03 at 18.23.02.png" descr="Screenshot 2022-07-03 at 18.23.0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858" y="2054678"/>
            <a:ext cx="9144001" cy="2748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Estimate Exposure Time</a:t>
            </a:r>
          </a:p>
        </p:txBody>
      </p:sp>
      <p:pic>
        <p:nvPicPr>
          <p:cNvPr id="14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35" y="6212247"/>
            <a:ext cx="1202044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LaScil-001.png" descr="LaScil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1039" y="6175601"/>
            <a:ext cx="803625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creenshot 2022-07-03 at 23.34.48.png" descr="Screenshot 2022-07-03 at 23.34.4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0828" y="1424406"/>
            <a:ext cx="6742344" cy="437032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Line"/>
          <p:cNvSpPr/>
          <p:nvPr/>
        </p:nvSpPr>
        <p:spPr>
          <a:xfrm flipH="1" flipV="1">
            <a:off x="1802445" y="2084512"/>
            <a:ext cx="2306082" cy="1916295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triangle"/>
          </a:ln>
          <a:effectLst>
            <a:outerShdw sx="100000" sy="100000" kx="0" ky="0" algn="b" rotWithShape="0" blurRad="38100" dist="20000" dir="5400000">
              <a:schemeClr val="accent2">
                <a:satOff val="-4966"/>
                <a:lumOff val="-10549"/>
                <a:alpha val="38000"/>
              </a:scheme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45" name="Check magnitude!"/>
          <p:cNvSpPr txBox="1"/>
          <p:nvPr/>
        </p:nvSpPr>
        <p:spPr>
          <a:xfrm>
            <a:off x="3355077" y="6051525"/>
            <a:ext cx="2433846" cy="730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algn="ctr">
              <a:spcBef>
                <a:spcPts val="400"/>
              </a:spcBef>
              <a:buFont typeface="Arial"/>
              <a:defRPr sz="2000"/>
            </a:pPr>
            <a:r>
              <a:t>Check magnitude!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Estimate Exposure Time</a:t>
            </a:r>
          </a:p>
        </p:txBody>
      </p:sp>
      <p:pic>
        <p:nvPicPr>
          <p:cNvPr id="14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35" y="6212247"/>
            <a:ext cx="1202044" cy="48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LaScil-001.png" descr="LaScil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1039" y="6175601"/>
            <a:ext cx="803625" cy="4821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0" name="Table"/>
          <p:cNvGraphicFramePr/>
          <p:nvPr/>
        </p:nvGraphicFramePr>
        <p:xfrm>
          <a:off x="1580372" y="2105080"/>
          <a:ext cx="6266889" cy="188677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127094"/>
                <a:gridCol w="3127094"/>
              </a:tblGrid>
              <a:tr h="374814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Mag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Exposure time (s)</a:t>
                      </a:r>
                    </a:p>
                  </a:txBody>
                  <a:tcPr marL="0" marR="0" marT="0" marB="0" anchor="t" anchorCtr="0" horzOverflow="overflow"/>
                </a:tc>
              </a:tr>
              <a:tr h="374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10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5</a:t>
                      </a:r>
                    </a:p>
                  </a:txBody>
                  <a:tcPr marL="0" marR="0" marT="0" marB="0" anchor="t" anchorCtr="0" horzOverflow="overflow"/>
                </a:tc>
              </a:tr>
              <a:tr h="374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11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15</a:t>
                      </a:r>
                    </a:p>
                  </a:txBody>
                  <a:tcPr marL="0" marR="0" marT="0" marB="0" anchor="t" anchorCtr="0" horzOverflow="overflow"/>
                </a:tc>
              </a:tr>
              <a:tr h="374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12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40</a:t>
                      </a:r>
                    </a:p>
                  </a:txBody>
                  <a:tcPr marL="0" marR="0" marT="0" marB="0" anchor="t" anchorCtr="0" horzOverflow="overflow"/>
                </a:tc>
              </a:tr>
              <a:tr h="374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13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100</a:t>
                      </a:r>
                    </a:p>
                  </a:txBody>
                  <a:tcPr marL="0" marR="0" marT="0" marB="0" anchor="t" anchorCtr="0" horzOverflow="overflow"/>
                </a:tc>
              </a:tr>
              <a:tr h="374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14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240</a:t>
                      </a:r>
                    </a:p>
                  </a:txBody>
                  <a:tcPr marL="0" marR="0" marT="0" marB="0" anchor="t" anchorCtr="0" horzOverflow="overflow"/>
                </a:tc>
              </a:tr>
              <a:tr h="3748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15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600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151" name="Estimates for 2-m exposure times"/>
          <p:cNvSpPr txBox="1"/>
          <p:nvPr/>
        </p:nvSpPr>
        <p:spPr>
          <a:xfrm>
            <a:off x="2569202" y="1438237"/>
            <a:ext cx="4005596" cy="730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algn="ctr">
              <a:spcBef>
                <a:spcPts val="400"/>
              </a:spcBef>
              <a:buFont typeface="Arial"/>
              <a:defRPr sz="2000"/>
            </a:pPr>
            <a:r>
              <a:t>Estimates for 2-m exposure times</a:t>
            </a:r>
          </a:p>
        </p:txBody>
      </p:sp>
      <p:sp>
        <p:nvSpPr>
          <p:cNvPr id="152" name="1 magnitude = 250% more exposure time"/>
          <p:cNvSpPr txBox="1"/>
          <p:nvPr/>
        </p:nvSpPr>
        <p:spPr>
          <a:xfrm>
            <a:off x="2303205" y="5036570"/>
            <a:ext cx="4808523" cy="730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algn="ctr">
              <a:spcBef>
                <a:spcPts val="400"/>
              </a:spcBef>
              <a:buFont typeface="Arial"/>
              <a:defRPr sz="2000"/>
            </a:pPr>
            <a:r>
              <a:t>1 magnitude = 250% more exposure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