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lascil.eu" TargetMode="Externa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"/>
          <p:cNvSpPr txBox="1"/>
          <p:nvPr/>
        </p:nvSpPr>
        <p:spPr>
          <a:xfrm>
            <a:off x="511928" y="2783187"/>
            <a:ext cx="8498379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800">
                <a:solidFill>
                  <a:srgbClr val="558ED5"/>
                </a:solidFill>
              </a:defRPr>
            </a:pPr>
            <a:r>
              <a:t>LaSciL Demonstrators</a:t>
            </a:r>
            <a:br/>
            <a:r>
              <a:t>Today, I am William Herschel!</a:t>
            </a:r>
          </a:p>
        </p:txBody>
      </p:sp>
      <p:sp>
        <p:nvSpPr>
          <p:cNvPr id="95" name="TextBox 2"/>
          <p:cNvSpPr txBox="1"/>
          <p:nvPr/>
        </p:nvSpPr>
        <p:spPr>
          <a:xfrm>
            <a:off x="1747572" y="5265882"/>
            <a:ext cx="6027091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i="1">
                <a:solidFill>
                  <a:srgbClr val="1F497D"/>
                </a:solidFill>
              </a:defRPr>
            </a:pPr>
          </a:p>
          <a:p>
            <a:pPr algn="ctr">
              <a:defRPr i="1">
                <a:solidFill>
                  <a:srgbClr val="1F497D"/>
                </a:solidFill>
              </a:defRPr>
            </a:pPr>
            <a:r>
              <a:t>LaSciL Summer School, July 3-8 2022</a:t>
            </a:r>
          </a:p>
        </p:txBody>
      </p:sp>
      <p:pic>
        <p:nvPicPr>
          <p:cNvPr id="9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091" y="6057968"/>
            <a:ext cx="1700410" cy="68208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Groupe 4"/>
          <p:cNvSpPr/>
          <p:nvPr/>
        </p:nvSpPr>
        <p:spPr>
          <a:xfrm>
            <a:off x="2918298" y="4013337"/>
            <a:ext cx="38321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Gustavo Rojas</a:t>
            </a:r>
            <a:br/>
            <a:r>
              <a:rPr b="0"/>
              <a:t>NUCLIO</a:t>
            </a:r>
          </a:p>
        </p:txBody>
      </p:sp>
      <p:pic>
        <p:nvPicPr>
          <p:cNvPr id="98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549" y="187714"/>
            <a:ext cx="3807137" cy="2284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NUCLIOLogo-Vector.pdf" descr="NUCLIOLogo-Vector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5316" y="6089281"/>
            <a:ext cx="1795118" cy="619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Kepler’s Law</a:t>
            </a:r>
          </a:p>
        </p:txBody>
      </p:sp>
      <p:pic>
        <p:nvPicPr>
          <p:cNvPr id="15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keplerslaw.mp4" descr="keplerslaw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735484" y="1424979"/>
            <a:ext cx="6096001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49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Design/Model</a:t>
            </a:r>
          </a:p>
        </p:txBody>
      </p:sp>
      <p:sp>
        <p:nvSpPr>
          <p:cNvPr id="156" name="Content Placeholder 2"/>
          <p:cNvSpPr txBox="1"/>
          <p:nvPr>
            <p:ph type="body" idx="1"/>
          </p:nvPr>
        </p:nvSpPr>
        <p:spPr>
          <a:xfrm>
            <a:off x="457200" y="1352992"/>
            <a:ext cx="8229600" cy="4152016"/>
          </a:xfrm>
          <a:prstGeom prst="rect">
            <a:avLst/>
          </a:prstGeom>
        </p:spPr>
        <p:txBody>
          <a:bodyPr/>
          <a:lstStyle/>
          <a:p>
            <a:pPr/>
            <a:r>
              <a:t>Use Stellarium to simulate the Moon and Jupiter’s apparent motion.</a:t>
            </a:r>
          </a:p>
        </p:txBody>
      </p:sp>
      <p:pic>
        <p:nvPicPr>
          <p:cNvPr id="15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FaTpoX5bzjGfT_nbO63979iookpb6QB2uDWC2uv7zL12emVeE457WCskmiW0MbfLjpcFi_tDcllnuOGxlyMKOgW1mQyR-qUijqOrnZTpfVJU2Rwa27ulNcbMt5Wayeia3YXnl2bjpQOkDMFAGw.png" descr="FaTpoX5bzjGfT_nbO63979iookpb6QB2uDWC2uv7zL12emVeE457WCskmiW0MbfLjpcFi_tDcllnuOGxlyMKOgW1mQyR-qUijqOrnZTpfVJU2Rwa27ulNcbMt5Wayeia3YXnl2bjpQOkDMFAG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9349" y="2690617"/>
            <a:ext cx="5705302" cy="3565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Plan your investigation</a:t>
            </a:r>
          </a:p>
        </p:txBody>
      </p:sp>
      <p:sp>
        <p:nvSpPr>
          <p:cNvPr id="162" name="Content Placeholder 2"/>
          <p:cNvSpPr txBox="1"/>
          <p:nvPr>
            <p:ph type="body" idx="1"/>
          </p:nvPr>
        </p:nvSpPr>
        <p:spPr>
          <a:xfrm>
            <a:off x="457200" y="1812851"/>
            <a:ext cx="8229600" cy="4152015"/>
          </a:xfrm>
          <a:prstGeom prst="rect">
            <a:avLst/>
          </a:prstGeom>
        </p:spPr>
        <p:txBody>
          <a:bodyPr/>
          <a:lstStyle/>
          <a:p>
            <a:pPr/>
            <a:r>
              <a:t>Astronomers do not need to observe a full revolution of a celestial object around the Sun to calculate its orbital period.</a:t>
            </a:r>
          </a:p>
          <a:p>
            <a:pPr/>
            <a:r>
              <a:t> How can you use Stellarium to simulate observation arcs of Jupiter and Saturn?</a:t>
            </a:r>
          </a:p>
          <a:p>
            <a:pPr/>
            <a:r>
              <a:t>Estimate these planets’ orbital period and distance.</a:t>
            </a:r>
          </a:p>
        </p:txBody>
      </p:sp>
      <p:pic>
        <p:nvPicPr>
          <p:cNvPr id="16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Comparing the results</a:t>
            </a:r>
          </a:p>
        </p:txBody>
      </p:sp>
      <p:pic>
        <p:nvPicPr>
          <p:cNvPr id="16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9" name="Table"/>
          <p:cNvGraphicFramePr/>
          <p:nvPr/>
        </p:nvGraphicFramePr>
        <p:xfrm>
          <a:off x="1066800" y="2990850"/>
          <a:ext cx="6350000" cy="8371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336800"/>
                <a:gridCol w="2336800"/>
                <a:gridCol w="2336800"/>
              </a:tblGrid>
              <a:tr h="279052"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1800"/>
                      </a:pPr>
                      <a:r>
                        <a:rPr sz="1866"/>
                        <a:t>Planet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1800"/>
                      </a:pPr>
                      <a:r>
                        <a:rPr sz="1866"/>
                        <a:t>Orbital Period (years)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00"/>
                        </a:lnSpc>
                        <a:defRPr sz="1800"/>
                      </a:pPr>
                      <a:r>
                        <a:rPr sz="1866"/>
                        <a:t>Orbital Radius (AU)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DD4E9"/>
                    </a:solidFill>
                  </a:tcPr>
                </a:tc>
              </a:tr>
              <a:tr h="279052">
                <a:tc>
                  <a:txBody>
                    <a:bodyPr/>
                    <a:lstStyle/>
                    <a:p>
                      <a:pPr algn="l">
                        <a:lnSpc>
                          <a:spcPts val="3800"/>
                        </a:lnSpc>
                        <a:defRPr sz="1800"/>
                      </a:pPr>
                      <a:r>
                        <a:rPr sz="1600"/>
                        <a:t>Jupiter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EA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  <a:defRPr sz="1800"/>
                      </a:pPr>
                      <a:r>
                        <a:rPr sz="1600"/>
                        <a:t>12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EA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00"/>
                        </a:lnSpc>
                        <a:defRPr sz="1800"/>
                      </a:pPr>
                      <a:r>
                        <a:rPr sz="1600"/>
                        <a:t>5.2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EAF4"/>
                    </a:solidFill>
                  </a:tcPr>
                </a:tc>
              </a:tr>
              <a:tr h="279052">
                <a:tc>
                  <a:txBody>
                    <a:bodyPr/>
                    <a:lstStyle/>
                    <a:p>
                      <a:pPr algn="l">
                        <a:lnSpc>
                          <a:spcPts val="3800"/>
                        </a:lnSpc>
                        <a:defRPr sz="1800"/>
                      </a:pPr>
                      <a:r>
                        <a:rPr sz="1600"/>
                        <a:t>Saturn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  <a:defRPr sz="1800"/>
                      </a:pPr>
                      <a:r>
                        <a:rPr sz="1600"/>
                        <a:t>29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800"/>
                        </a:lnSpc>
                        <a:defRPr sz="1800"/>
                      </a:pPr>
                      <a:r>
                        <a:rPr sz="1600"/>
                        <a:t>9.5</a:t>
                      </a:r>
                    </a:p>
                  </a:txBody>
                  <a:tcPr marL="12700" marR="12700" marT="12700" marB="1270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DD4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Perform Investigation!</a:t>
            </a:r>
          </a:p>
        </p:txBody>
      </p:sp>
      <p:sp>
        <p:nvSpPr>
          <p:cNvPr id="172" name="Content Placeholder 2"/>
          <p:cNvSpPr txBox="1"/>
          <p:nvPr>
            <p:ph type="body" idx="1"/>
          </p:nvPr>
        </p:nvSpPr>
        <p:spPr>
          <a:xfrm>
            <a:off x="457200" y="1812851"/>
            <a:ext cx="8229600" cy="4152015"/>
          </a:xfrm>
          <a:prstGeom prst="rect">
            <a:avLst/>
          </a:prstGeom>
        </p:spPr>
        <p:txBody>
          <a:bodyPr/>
          <a:lstStyle/>
          <a:p>
            <a:pPr/>
            <a:r>
              <a:t>Use the method to recreate Herschel’s discovery and estimate Uranus’ orbital period and distance.</a:t>
            </a:r>
          </a:p>
        </p:txBody>
      </p:sp>
      <p:pic>
        <p:nvPicPr>
          <p:cNvPr id="17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Location: Bath, England Date: March 13, 1781"/>
          <p:cNvSpPr txBox="1"/>
          <p:nvPr/>
        </p:nvSpPr>
        <p:spPr>
          <a:xfrm>
            <a:off x="2642742" y="3960956"/>
            <a:ext cx="3858516" cy="969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100">
                <a:solidFill>
                  <a:schemeClr val="accent2"/>
                </a:solidFill>
              </a:defRPr>
            </a:pPr>
            <a:r>
              <a:t>Location: Bath, England</a:t>
            </a:r>
            <a:br/>
            <a:r>
              <a:t>Date: March 13, 1781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Analysis &amp; Interpretation </a:t>
            </a:r>
          </a:p>
        </p:txBody>
      </p:sp>
      <p:sp>
        <p:nvSpPr>
          <p:cNvPr id="178" name="Content Placeholder 2"/>
          <p:cNvSpPr txBox="1"/>
          <p:nvPr>
            <p:ph type="body" idx="1"/>
          </p:nvPr>
        </p:nvSpPr>
        <p:spPr>
          <a:xfrm>
            <a:off x="457200" y="1812851"/>
            <a:ext cx="8229600" cy="4152015"/>
          </a:xfrm>
          <a:prstGeom prst="rect">
            <a:avLst/>
          </a:prstGeom>
        </p:spPr>
        <p:txBody>
          <a:bodyPr/>
          <a:lstStyle/>
          <a:p>
            <a:pPr/>
            <a:r>
              <a:t>Discuss with your colleagues how many nights Herschel would need to observe that sky region to perceive Uranus’ apparent motion.</a:t>
            </a:r>
            <a:br/>
          </a:p>
          <a:p>
            <a:pPr/>
            <a:r>
              <a:t>Compare your estimates with the actual values.</a:t>
            </a:r>
          </a:p>
        </p:txBody>
      </p:sp>
      <p:pic>
        <p:nvPicPr>
          <p:cNvPr id="17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Conclude and communicate!</a:t>
            </a:r>
          </a:p>
        </p:txBody>
      </p:sp>
      <p:pic>
        <p:nvPicPr>
          <p:cNvPr id="18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9205" y="1333150"/>
            <a:ext cx="6805590" cy="440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4"/>
          <p:cNvSpPr txBox="1"/>
          <p:nvPr/>
        </p:nvSpPr>
        <p:spPr>
          <a:xfrm>
            <a:off x="1143000" y="191264"/>
            <a:ext cx="7018578" cy="653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5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pPr/>
            <a:r>
              <a:t>Thank you for your attention!</a:t>
            </a:r>
          </a:p>
        </p:txBody>
      </p:sp>
      <p:pic>
        <p:nvPicPr>
          <p:cNvPr id="18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679745" y="2010019"/>
            <a:ext cx="7784511" cy="4987966"/>
          </a:xfrm>
          <a:prstGeom prst="rect">
            <a:avLst/>
          </a:prstGeom>
        </p:spPr>
        <p:txBody>
          <a:bodyPr/>
          <a:lstStyle/>
          <a:p>
            <a:pPr lvl="1" marL="0" indent="457200" algn="ctr">
              <a:spcBef>
                <a:spcPts val="400"/>
              </a:spcBef>
              <a:buSzTx/>
              <a:buNone/>
              <a:defRPr sz="2000"/>
            </a:pPr>
            <a:r>
              <a:t>For further details :</a:t>
            </a:r>
            <a:br/>
          </a:p>
          <a:p>
            <a:pPr lvl="1" marL="0" indent="457200" algn="ctr">
              <a:spcBef>
                <a:spcPts val="400"/>
              </a:spcBef>
              <a:buSzTx/>
              <a:buNone/>
              <a:defRPr sz="20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www.lascil.eu</a:t>
            </a:r>
            <a:endParaRPr sz="2800"/>
          </a:p>
          <a:p>
            <a:pPr lvl="1" marL="0" indent="457200" algn="ctr">
              <a:spcBef>
                <a:spcPts val="600"/>
              </a:spcBef>
              <a:buSzTx/>
              <a:buNone/>
              <a:defRPr sz="1000"/>
            </a:pPr>
          </a:p>
          <a:p>
            <a:pPr lvl="1" marL="0" indent="457200" algn="ctr">
              <a:spcBef>
                <a:spcPts val="400"/>
              </a:spcBef>
              <a:buSzTx/>
              <a:buNone/>
              <a:defRPr sz="2000"/>
            </a:pPr>
            <a:r>
              <a:t>@lascil.project</a:t>
            </a:r>
          </a:p>
          <a:p>
            <a:pPr lvl="1" marL="0" indent="457200" algn="ctr">
              <a:spcBef>
                <a:spcPts val="600"/>
              </a:spcBef>
              <a:buSzTx/>
              <a:buNone/>
              <a:defRPr sz="1000"/>
            </a:pPr>
          </a:p>
          <a:p>
            <a:pPr lvl="1" marL="0" indent="457200" algn="ctr">
              <a:spcBef>
                <a:spcPts val="400"/>
              </a:spcBef>
              <a:buSzTx/>
              <a:buNone/>
              <a:defRPr sz="2000"/>
            </a:pPr>
            <a:r>
              <a:t>lascil@nuclio.org</a:t>
            </a:r>
            <a:br/>
          </a:p>
          <a:p>
            <a:pPr lvl="1" marL="0" indent="457200" algn="ctr">
              <a:spcBef>
                <a:spcPts val="600"/>
              </a:spcBef>
              <a:buSzTx/>
              <a:buNone/>
              <a:defRPr sz="2000"/>
            </a:pPr>
          </a:p>
          <a:p>
            <a:pPr lvl="1" marL="0" indent="457200">
              <a:spcBef>
                <a:spcPts val="600"/>
              </a:spcBef>
              <a:buSzTx/>
              <a:buNone/>
              <a:defRPr sz="1600"/>
            </a:pPr>
          </a:p>
          <a:p>
            <a:pPr lvl="1" marL="0" indent="457200">
              <a:spcBef>
                <a:spcPts val="300"/>
              </a:spcBef>
              <a:buSzTx/>
              <a:buNone/>
              <a:defRPr sz="1600"/>
            </a:pPr>
            <a:br/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br/>
          </a:p>
          <a:p>
            <a:pPr marL="0" indent="0">
              <a:spcBef>
                <a:spcPts val="300"/>
              </a:spcBef>
              <a:buSzTx/>
              <a:buNone/>
              <a:defRPr sz="1600"/>
            </a:pPr>
            <a:r>
              <a:t> </a:t>
            </a:r>
          </a:p>
        </p:txBody>
      </p:sp>
      <p:pic>
        <p:nvPicPr>
          <p:cNvPr id="190" name="LaScil-001.png" descr="LaScil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102" name="Content Placeholder 2"/>
          <p:cNvSpPr txBox="1"/>
          <p:nvPr>
            <p:ph type="body" sz="half" idx="1"/>
          </p:nvPr>
        </p:nvSpPr>
        <p:spPr>
          <a:xfrm>
            <a:off x="3561853" y="1825551"/>
            <a:ext cx="4985247" cy="415201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1866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Students explore the concepts of triangulation, parallax and angular displacement and how one can use them to derive distances to astronomical objects. </a:t>
            </a:r>
            <a:br/>
            <a:br/>
            <a:r>
              <a:t>Then, they simulate the historical observations of William Herschel that led to the discovery of Uranus, and use the results to derive its orbital distance and period.</a:t>
            </a:r>
          </a:p>
        </p:txBody>
      </p:sp>
      <p:pic>
        <p:nvPicPr>
          <p:cNvPr id="10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6347892169_90075fa2f0_o.jpg" descr="6347892169_90075fa2f0_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290" y="1617971"/>
            <a:ext cx="2443481" cy="3112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Background</a:t>
            </a:r>
          </a:p>
        </p:txBody>
      </p:sp>
      <p:pic>
        <p:nvPicPr>
          <p:cNvPr id="10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he year was 1781. William Herschel, a professional musician who decided to become an astronomer at age 35, was scouting the heavens in the Taurus constellation region with his home-built 15-cm telescope."/>
          <p:cNvSpPr txBox="1"/>
          <p:nvPr/>
        </p:nvSpPr>
        <p:spPr>
          <a:xfrm>
            <a:off x="3453254" y="2114958"/>
            <a:ext cx="5056893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The year was 1781. William Herschel, a professional musician who decided to become an astronomer at age 35, was scouting the heavens in the Taurus constellation region with his home-built 15-cm telescope.</a:t>
            </a:r>
          </a:p>
        </p:txBody>
      </p:sp>
      <p:pic>
        <p:nvPicPr>
          <p:cNvPr id="111" name="p4QSe3qa35x2r9cFOOabLO3Er2eLElFC8VIpTi-vhdSOaJoUYk9KekVTsWpoefxU6W7yG6XVlMo_Gx_etzQopfPILwqmM78XtmHJyYMY_vZDOxFoBkf06HuoX-1-ijQE_SdMybgis6pYubgXAw.png" descr="p4QSe3qa35x2r9cFOOabLO3Er2eLElFC8VIpTi-vhdSOaJoUYk9KekVTsWpoefxU6W7yG6XVlMo_Gx_etzQopfPILwqmM78XtmHJyYMY_vZDOxFoBkf06HuoX-1-ijQE_SdMybgis6pYubgXA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131" y="2260432"/>
            <a:ext cx="2147421" cy="275310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On March 13, he accidentally found an uncommonly bright object that had a well-defined disk, unlike stars, and moved slowly from one night to another against the background stars."/>
          <p:cNvSpPr txBox="1"/>
          <p:nvPr/>
        </p:nvSpPr>
        <p:spPr>
          <a:xfrm>
            <a:off x="3554432" y="4145279"/>
            <a:ext cx="5182256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On March 13, he accidentally found an uncommonly bright object that had a well-defined disk, unlike stars, and moved slowly from one night to another against the background stars.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Background</a:t>
            </a:r>
          </a:p>
        </p:txBody>
      </p:sp>
      <p:pic>
        <p:nvPicPr>
          <p:cNvPr id="11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569" y="1300534"/>
            <a:ext cx="6610862" cy="48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An account of a comet’ (1781)"/>
          <p:cNvSpPr txBox="1"/>
          <p:nvPr/>
        </p:nvSpPr>
        <p:spPr>
          <a:xfrm>
            <a:off x="5155084" y="5586729"/>
            <a:ext cx="2469628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49484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An account of a comet’ (1781)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Orienting Questions</a:t>
            </a:r>
          </a:p>
        </p:txBody>
      </p:sp>
      <p:sp>
        <p:nvSpPr>
          <p:cNvPr id="121" name="Content Placeholder 2"/>
          <p:cNvSpPr txBox="1"/>
          <p:nvPr>
            <p:ph type="body" idx="1"/>
          </p:nvPr>
        </p:nvSpPr>
        <p:spPr>
          <a:xfrm>
            <a:off x="260870" y="1720612"/>
            <a:ext cx="8622260" cy="4152015"/>
          </a:xfrm>
          <a:prstGeom prst="rect">
            <a:avLst/>
          </a:prstGeom>
        </p:spPr>
        <p:txBody>
          <a:bodyPr/>
          <a:lstStyle/>
          <a:p>
            <a:pPr/>
            <a:r>
              <a:t>How we measure the distance to distant objects?</a:t>
            </a:r>
          </a:p>
        </p:txBody>
      </p:sp>
      <p:pic>
        <p:nvPicPr>
          <p:cNvPr id="12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7KAfs-9F5UYLXnvKePbrz3ks4tr5BG0iP9hsOgF5kJsRNUmBki8Zg54SwKQ1FMPmqIaILhXZKydkoDF8shLwAmdOzEqv2Ocu8O0KC_uTf6UtHbnPlxehb0efPqCbYnfLjX23StDN5lW_v5A9A.png" descr="g7KAfs-9F5UYLXnvKePbrz3ks4tr5BG0iP9hsOgF5kJsRNUmBki8Zg54SwKQ1FMPmqIaILhXZKydkoDF8shLwAmdOzEqv2Ocu8O0KC_uTf6UtHbnPlxehb0efPqCbYnfLjX23StDN5lW_v5A9A.png"/>
          <p:cNvPicPr>
            <a:picLocks noChangeAspect="1"/>
          </p:cNvPicPr>
          <p:nvPr/>
        </p:nvPicPr>
        <p:blipFill>
          <a:blip r:embed="rId4">
            <a:extLst/>
          </a:blip>
          <a:srcRect l="0" t="12415" r="0" b="0"/>
          <a:stretch>
            <a:fillRect/>
          </a:stretch>
        </p:blipFill>
        <p:spPr>
          <a:xfrm>
            <a:off x="2890835" y="2897148"/>
            <a:ext cx="4034914" cy="251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Activity Suggestion</a:t>
            </a:r>
          </a:p>
        </p:txBody>
      </p:sp>
      <p:sp>
        <p:nvSpPr>
          <p:cNvPr id="127" name="Content Placeholder 2"/>
          <p:cNvSpPr txBox="1"/>
          <p:nvPr>
            <p:ph type="body" idx="1"/>
          </p:nvPr>
        </p:nvSpPr>
        <p:spPr>
          <a:xfrm>
            <a:off x="1975370" y="1720612"/>
            <a:ext cx="8622260" cy="4152015"/>
          </a:xfrm>
          <a:prstGeom prst="rect">
            <a:avLst/>
          </a:prstGeom>
        </p:spPr>
        <p:txBody>
          <a:bodyPr/>
          <a:lstStyle/>
          <a:p>
            <a:pPr/>
            <a:r>
              <a:t>Measuring the height of a tree</a:t>
            </a:r>
          </a:p>
        </p:txBody>
      </p:sp>
      <p:pic>
        <p:nvPicPr>
          <p:cNvPr id="12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0" name="Table"/>
          <p:cNvGraphicFramePr/>
          <p:nvPr/>
        </p:nvGraphicFramePr>
        <p:xfrm>
          <a:off x="1053914" y="2501900"/>
          <a:ext cx="7048872" cy="365889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518085"/>
                <a:gridCol w="3518085"/>
              </a:tblGrid>
              <a:tr h="37323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112606" marR="112606" marT="112606" marB="112606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112606" marR="112606" marT="112606" marB="112606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5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Orienting Questions</a:t>
            </a:r>
          </a:p>
        </p:txBody>
      </p:sp>
      <p:sp>
        <p:nvSpPr>
          <p:cNvPr id="133" name="Content Placeholder 2"/>
          <p:cNvSpPr txBox="1"/>
          <p:nvPr>
            <p:ph type="body" idx="1"/>
          </p:nvPr>
        </p:nvSpPr>
        <p:spPr>
          <a:xfrm>
            <a:off x="260870" y="1720612"/>
            <a:ext cx="8622260" cy="4152015"/>
          </a:xfrm>
          <a:prstGeom prst="rect">
            <a:avLst/>
          </a:prstGeom>
        </p:spPr>
        <p:txBody>
          <a:bodyPr/>
          <a:lstStyle/>
          <a:p>
            <a:pPr/>
            <a:r>
              <a:t>How we measure the distance to the stars?</a:t>
            </a:r>
          </a:p>
        </p:txBody>
      </p:sp>
      <p:pic>
        <p:nvPicPr>
          <p:cNvPr id="13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0BB8L_5kLxf4fbLNniWzBZ4kKIv7Z8wJeF98xq_8GBdoPI2Ev-DSh-IOTT-mhgjpbB_8g9_CrTZ-IUM1OC_L84CRbaknvC65yQRrDHIoZej5Tis769YNP2nfpKRokt5UKCgrbXo6NfNaEatuEQ.png" descr="0BB8L_5kLxf4fbLNniWzBZ4kKIv7Z8wJeF98xq_8GBdoPI2Ev-DSh-IOTT-mhgjpbB_8g9_CrTZ-IUM1OC_L84CRbaknvC65yQRrDHIoZej5Tis769YNP2nfpKRokt5UKCgrbXo6NfNaEatuEQ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4550" y="2485831"/>
            <a:ext cx="4712177" cy="3965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Hypothesis Generation and Design</a:t>
            </a:r>
          </a:p>
        </p:txBody>
      </p:sp>
      <p:sp>
        <p:nvSpPr>
          <p:cNvPr id="139" name="Content Placeholder 2"/>
          <p:cNvSpPr txBox="1"/>
          <p:nvPr>
            <p:ph type="body" idx="1"/>
          </p:nvPr>
        </p:nvSpPr>
        <p:spPr>
          <a:xfrm>
            <a:off x="457200" y="1542812"/>
            <a:ext cx="8229600" cy="4152015"/>
          </a:xfrm>
          <a:prstGeom prst="rect">
            <a:avLst/>
          </a:prstGeom>
        </p:spPr>
        <p:txBody>
          <a:bodyPr/>
          <a:lstStyle/>
          <a:p>
            <a:pPr/>
            <a:r>
              <a:t>How can we differentiate planets from stars?</a:t>
            </a:r>
          </a:p>
        </p:txBody>
      </p:sp>
      <p:pic>
        <p:nvPicPr>
          <p:cNvPr id="14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3444" t="24614" r="0" b="0"/>
          <a:stretch>
            <a:fillRect/>
          </a:stretch>
        </p:blipFill>
        <p:spPr>
          <a:xfrm>
            <a:off x="2726035" y="2445288"/>
            <a:ext cx="4040343" cy="397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Hypothesis Generation and Design</a:t>
            </a:r>
          </a:p>
        </p:txBody>
      </p:sp>
      <p:sp>
        <p:nvSpPr>
          <p:cNvPr id="145" name="Content Placeholder 2"/>
          <p:cNvSpPr txBox="1"/>
          <p:nvPr>
            <p:ph type="body" idx="1"/>
          </p:nvPr>
        </p:nvSpPr>
        <p:spPr>
          <a:xfrm>
            <a:off x="1282700" y="1352992"/>
            <a:ext cx="8229600" cy="4152016"/>
          </a:xfrm>
          <a:prstGeom prst="rect">
            <a:avLst/>
          </a:prstGeom>
        </p:spPr>
        <p:txBody>
          <a:bodyPr/>
          <a:lstStyle/>
          <a:p>
            <a:pPr/>
            <a:r>
              <a:t> What factor is the most relevant to the magnitude of apparent motion?</a:t>
            </a:r>
          </a:p>
        </p:txBody>
      </p:sp>
      <p:pic>
        <p:nvPicPr>
          <p:cNvPr id="14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435" y="6212247"/>
            <a:ext cx="1202044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LaScil-001.png" descr="LaScil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1039" y="6175601"/>
            <a:ext cx="803625" cy="48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ystem-astronomy-asteroid-gif.gif" descr="system-astronomy-asteroid-gif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6057" y="2500461"/>
            <a:ext cx="6271886" cy="3534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