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/>
    <p:restoredTop sz="94681"/>
  </p:normalViewPr>
  <p:slideViewPr>
    <p:cSldViewPr snapToGrid="0" snapToObjects="1">
      <p:cViewPr varScale="1">
        <p:scale>
          <a:sx n="87" d="100"/>
          <a:sy n="87" d="100"/>
        </p:scale>
        <p:origin x="2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6A7CED-6593-652D-1417-80B071068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D999D9F-CC43-6377-1F0E-4E3D94467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B9A3ED2-B615-1BCA-EBD2-F1740F23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4D74-076F-2442-9384-FE2D58A79C36}" type="datetimeFigureOut">
              <a:rPr lang="el-GR" smtClean="0"/>
              <a:t>12/7/22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7E4C3C-B064-1086-3255-6803B9ED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85270B-B824-8803-0C62-41FCC477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E2E1-E822-9248-A101-E22203B3CC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6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5D76F-C64F-FB16-1556-EF67B8B9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D7096BD-6C5E-70BC-FE72-ACCFDA49F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D81FFC-7195-502D-021A-5F5D6C51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4D74-076F-2442-9384-FE2D58A79C36}" type="datetimeFigureOut">
              <a:rPr lang="el-GR" smtClean="0"/>
              <a:t>12/7/22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80E024-CC2C-A5D9-BA01-8F79C67A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07174C-CCF9-7C4B-B64D-354AE365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E2E1-E822-9248-A101-E22203B3CC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179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DDB0C7C-F282-A39D-1DCB-F2789F901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1FC956E-2650-7166-87DF-A3F769F35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27DCF80-9025-7A6C-99BB-3786F20F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4D74-076F-2442-9384-FE2D58A79C36}" type="datetimeFigureOut">
              <a:rPr lang="el-GR" smtClean="0"/>
              <a:t>12/7/22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F2F22E-950A-A77C-8E90-451E20E0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6C4A47-BFB0-0DF9-EF73-CE2B6020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E2E1-E822-9248-A101-E22203B3CC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364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B07604-0C65-86AB-AEBB-1BF96442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9AD16F-09A8-6E38-D896-9AD359609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7B2F2A-479A-18FB-C511-59A46795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4D74-076F-2442-9384-FE2D58A79C36}" type="datetimeFigureOut">
              <a:rPr lang="el-GR" smtClean="0"/>
              <a:t>12/7/22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F7F40D-A67E-D49A-DDEA-6C3028F6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DC3DB5-B943-EFA5-16D1-07D8F751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E2E1-E822-9248-A101-E22203B3CC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9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44B1ED-00F5-EA66-BAEF-979E31B6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A5203DC-C186-0519-67C2-D546E6C83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48913C-F030-1763-C4E5-CB7E7081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4D74-076F-2442-9384-FE2D58A79C36}" type="datetimeFigureOut">
              <a:rPr lang="el-GR" smtClean="0"/>
              <a:t>12/7/22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B06B5F-CAA3-46DB-5C96-7BC70D11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0E46E4-A560-D0E4-51C9-157F9117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E2E1-E822-9248-A101-E22203B3CC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27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B5103C-272B-3B6A-FF06-61AFD66F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1B2BD9-521E-6F49-4416-4BA16787B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3BB4F2E-24EA-7D34-365F-5D18D58BE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C125EA-C8E3-788C-F68B-68280ADE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4D74-076F-2442-9384-FE2D58A79C36}" type="datetimeFigureOut">
              <a:rPr lang="el-GR" smtClean="0"/>
              <a:t>12/7/22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6903B96-5113-6712-F204-99538B7F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2591DF9-FBE9-B336-F985-E448684E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E2E1-E822-9248-A101-E22203B3CC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044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3BC29A-9BF9-6652-FCB6-63CC6A2A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77D70B-AC95-08EB-2ECC-91794B939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010ADC-68FF-4425-9D27-70ECA52CD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EEB067E-A673-6B69-DA51-F2B890D81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A226B39-DA98-8C0E-06EE-27557FBC6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7C60E58-1DC3-0DCE-A7CA-BB9E4C3D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4D74-076F-2442-9384-FE2D58A79C36}" type="datetimeFigureOut">
              <a:rPr lang="el-GR" smtClean="0"/>
              <a:t>12/7/22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4EF0A92-9EC1-8976-3852-735BE85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E62532E-B428-AAE4-8CD0-2D5FB938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E2E1-E822-9248-A101-E22203B3CC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89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532269-316A-83CF-D494-C2EE7B81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D07E930-E233-7879-6DC5-81DE5EE1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4D74-076F-2442-9384-FE2D58A79C36}" type="datetimeFigureOut">
              <a:rPr lang="el-GR" smtClean="0"/>
              <a:t>12/7/22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598E3EC-11E0-6AD3-4AEB-C2FA0B7E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B34DFB7-9BD8-F217-01AD-28C982D3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E2E1-E822-9248-A101-E22203B3CC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5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E3CB8F6-D84A-3CE0-E133-5160A20D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4D74-076F-2442-9384-FE2D58A79C36}" type="datetimeFigureOut">
              <a:rPr lang="el-GR" smtClean="0"/>
              <a:t>12/7/22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E4F47D0-E049-9F03-293E-B7A54104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816ACF0-700C-952B-8585-95551B89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E2E1-E822-9248-A101-E22203B3CC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281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5ECBDD-EB6C-D4B6-FCDF-DD5C68D6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60E2A8-C026-1619-0B0D-3054C788A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F77D549-B7F3-68BC-D376-C6135A77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E09B624-EB98-56E9-350B-FC92101B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4D74-076F-2442-9384-FE2D58A79C36}" type="datetimeFigureOut">
              <a:rPr lang="el-GR" smtClean="0"/>
              <a:t>12/7/22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C7198FC-DF9C-1FA4-2019-A4C6917A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D9C0B19-E220-37BB-48CA-5F280B4D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E2E1-E822-9248-A101-E22203B3CC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314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F028A2-A307-8D3A-D4D1-CB936E36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055975B-498D-FEA2-EFFA-75CF24442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CEE58E2-033A-0797-7CAB-6AA9EE6C2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6C67FAE-2A88-2A1D-3AAC-D072D18D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4D74-076F-2442-9384-FE2D58A79C36}" type="datetimeFigureOut">
              <a:rPr lang="el-GR" smtClean="0"/>
              <a:t>12/7/22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3EA6674-B7BE-AC1A-FFFE-8DD889D2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4C7B38E-E68F-8715-383E-828ACBE4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E2E1-E822-9248-A101-E22203B3CC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75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68F2ED5-D608-028F-CD72-1B99BC07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46F2F4E-E44A-A2AF-6511-23FC9CC94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BF6103-DAE4-B6CA-26EC-5E645EFD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24D74-076F-2442-9384-FE2D58A79C36}" type="datetimeFigureOut">
              <a:rPr lang="el-GR" smtClean="0"/>
              <a:t>12/7/22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AD56C2-7E62-A1F2-B56C-5018284B7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14A532B-A8BA-7D78-0928-188543AD3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DE2E1-E822-9248-A101-E22203B3CC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58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ascil.eu/index.php/resources/" TargetMode="External"/><Relationship Id="rId2" Type="http://schemas.openxmlformats.org/officeDocument/2006/relationships/hyperlink" Target="https://archive.lco.globa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.forth.gr/form/d-space" TargetMode="External"/><Relationship Id="rId2" Type="http://schemas.openxmlformats.org/officeDocument/2006/relationships/hyperlink" Target="https://d-space.g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st.astronomos.g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oniverse.org/projects?discipline=astronom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8EFF8D1-5C92-CD11-8114-EF3ADF16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236" y="390490"/>
            <a:ext cx="4318000" cy="408940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B3A178E-92EA-E48E-92D5-E542E7B8542A}"/>
              </a:ext>
            </a:extLst>
          </p:cNvPr>
          <p:cNvSpPr/>
          <p:nvPr/>
        </p:nvSpPr>
        <p:spPr>
          <a:xfrm>
            <a:off x="914399" y="4551617"/>
            <a:ext cx="10127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i="1" dirty="0">
                <a:latin typeface="Helvetica" pitchFamily="2" charset="0"/>
              </a:rPr>
              <a:t>Discovery Space: </a:t>
            </a:r>
            <a:r>
              <a:rPr lang="el-GR" i="1" dirty="0">
                <a:latin typeface="Helvetica" pitchFamily="2" charset="0"/>
              </a:rPr>
              <a:t>Ανάπτυξη ενός Δικτύου Κόμβων Καινοτομίας και</a:t>
            </a:r>
            <a:endParaRPr lang="el-GR" dirty="0">
              <a:latin typeface="Helvetica" pitchFamily="2" charset="0"/>
            </a:endParaRPr>
          </a:p>
          <a:p>
            <a:pPr algn="ctr"/>
            <a:r>
              <a:rPr lang="el-GR" i="1" dirty="0">
                <a:latin typeface="Helvetica" pitchFamily="2" charset="0"/>
              </a:rPr>
              <a:t>Διάχυσης της Αστρονομίας σε Σχολεία Πρωτοβάθμιας και</a:t>
            </a:r>
            <a:endParaRPr lang="el-GR" dirty="0">
              <a:latin typeface="Helvetica" pitchFamily="2" charset="0"/>
            </a:endParaRPr>
          </a:p>
          <a:p>
            <a:pPr algn="ctr"/>
            <a:r>
              <a:rPr lang="el-GR" i="1" dirty="0">
                <a:latin typeface="Helvetica" pitchFamily="2" charset="0"/>
              </a:rPr>
              <a:t>Δευτεροβάθμιας Εκπαίδευσης μέσω της διαδικτυακής χρήσης των</a:t>
            </a:r>
            <a:endParaRPr lang="el-GR" dirty="0">
              <a:latin typeface="Helvetica" pitchFamily="2" charset="0"/>
            </a:endParaRPr>
          </a:p>
          <a:p>
            <a:pPr algn="ctr"/>
            <a:r>
              <a:rPr lang="el-GR" i="1" dirty="0">
                <a:latin typeface="Helvetica" pitchFamily="2" charset="0"/>
              </a:rPr>
              <a:t>τηλεσκοπίων του Αστεροσκοπείου του Σκίνακα.</a:t>
            </a:r>
            <a:endParaRPr lang="el-GR" dirty="0">
              <a:effectLst/>
              <a:latin typeface="Helvetica" pitchFamily="2" charset="0"/>
            </a:endParaRPr>
          </a:p>
        </p:txBody>
      </p:sp>
      <p:pic>
        <p:nvPicPr>
          <p:cNvPr id="6" name="Θέση περιεχομένου 11">
            <a:extLst>
              <a:ext uri="{FF2B5EF4-FFF2-40B4-BE49-F238E27FC236}">
                <a16:creationId xmlns:a16="http://schemas.microsoft.com/office/drawing/2014/main" id="{85B58A6A-62F6-02C6-F0B1-D7433B03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0201"/>
            <a:ext cx="3145943" cy="1300109"/>
          </a:xfrm>
          <a:prstGeom prst="rect">
            <a:avLst/>
          </a:prstGeom>
        </p:spPr>
      </p:pic>
      <p:sp>
        <p:nvSpPr>
          <p:cNvPr id="7" name="Πλαίσιο κειμένου 4">
            <a:extLst>
              <a:ext uri="{FF2B5EF4-FFF2-40B4-BE49-F238E27FC236}">
                <a16:creationId xmlns:a16="http://schemas.microsoft.com/office/drawing/2014/main" id="{395ACA4E-BF11-1C15-176F-1652B69E7C6A}"/>
              </a:ext>
            </a:extLst>
          </p:cNvPr>
          <p:cNvSpPr txBox="1"/>
          <p:nvPr/>
        </p:nvSpPr>
        <p:spPr>
          <a:xfrm>
            <a:off x="8137236" y="5823673"/>
            <a:ext cx="3939857" cy="103252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8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DA5133-900C-403D-026C-550A957B9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Τοπική κοινωνία</a:t>
            </a:r>
          </a:p>
          <a:p>
            <a:r>
              <a:rPr lang="el-GR" i="1" dirty="0"/>
              <a:t>το σχολείο θα αποτελέσει σημείο αναφοράς για τη διάχυση της γνώσης ώστε να διαμορφώσει</a:t>
            </a:r>
            <a:r>
              <a:rPr lang="el-GR" dirty="0"/>
              <a:t> </a:t>
            </a:r>
            <a:r>
              <a:rPr lang="el-GR" i="1" dirty="0"/>
              <a:t>συνειδητοποιημένους και υπεύθυνους ενήλικες</a:t>
            </a:r>
          </a:p>
          <a:p>
            <a:r>
              <a:rPr lang="el-GR" i="1" dirty="0"/>
              <a:t>τόνωση της αυτοπεποίθησης μαθητών και εκπαιδευτικών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951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5FC8E0-78FA-C05A-BEE9-CF837EF0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Δραστηριότητες Διάχυσης και Δημοσιότητας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B91EE7-7261-1595-5C8B-984070668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i="1" dirty="0"/>
              <a:t>Ανάπτυξη ιστοσελίδας έργου και αξιοποίηση των ιστοσελίδων των μελών της σύμπραξης.</a:t>
            </a:r>
            <a:endParaRPr lang="el-GR" dirty="0"/>
          </a:p>
          <a:p>
            <a:pPr algn="just"/>
            <a:r>
              <a:rPr lang="el-GR" i="1" dirty="0"/>
              <a:t>Ενημερωτικό υλικό ‐ Ηλεκτρονικά ενημερωτικά δελτία (</a:t>
            </a:r>
            <a:r>
              <a:rPr lang="en" i="1" dirty="0"/>
              <a:t>newsletters)</a:t>
            </a:r>
            <a:endParaRPr lang="en" dirty="0"/>
          </a:p>
          <a:p>
            <a:pPr algn="just"/>
            <a:r>
              <a:rPr lang="el-GR" i="1" dirty="0"/>
              <a:t>Άρθρα σε ενημερωτικά ηλεκτρονικά έντυπα.</a:t>
            </a:r>
            <a:endParaRPr lang="el-GR" dirty="0"/>
          </a:p>
          <a:p>
            <a:pPr algn="just"/>
            <a:r>
              <a:rPr lang="el-GR" i="1" dirty="0"/>
              <a:t>Εκλαϊκευμένα άρθρα σε κλαδικά έντυπα και άρθρα σε έγκριτα διεθνή περιοδικά υψηλής απήχησης</a:t>
            </a:r>
            <a:endParaRPr lang="el-GR" dirty="0"/>
          </a:p>
          <a:p>
            <a:pPr algn="just"/>
            <a:r>
              <a:rPr lang="el-GR" i="1" dirty="0"/>
              <a:t>Παρουσιάσεις σε συνέδρια και επιμορφωτικά σεμινάρια</a:t>
            </a:r>
            <a:endParaRPr lang="el-GR" dirty="0"/>
          </a:p>
          <a:p>
            <a:pPr algn="just"/>
            <a:r>
              <a:rPr lang="el-GR" i="1" dirty="0"/>
              <a:t>Δημιουργία επαναχρησιμοποιήσιμου εκπαιδευτικού περιεχομένου μέσω του ηλεκτρονικού αποθετηρίου</a:t>
            </a:r>
            <a:r>
              <a:rPr lang="el-GR" dirty="0"/>
              <a:t> </a:t>
            </a:r>
            <a:r>
              <a:rPr lang="el-GR" i="1" dirty="0"/>
              <a:t>και των εργαλείων συγγραφής εκπαιδευτικών σεναρίων που διαθέτει το ΙΕΠ και η </a:t>
            </a:r>
            <a:r>
              <a:rPr lang="el-GR" i="1" dirty="0" err="1"/>
              <a:t>Ελληνογερμανική</a:t>
            </a:r>
            <a:r>
              <a:rPr lang="el-GR" i="1" dirty="0"/>
              <a:t> Αγωγή (</a:t>
            </a:r>
            <a:r>
              <a:rPr lang="en" i="1" dirty="0"/>
              <a:t>Open Schools for Open Societies Repository: https://</a:t>
            </a:r>
            <a:r>
              <a:rPr lang="en" i="1" dirty="0" err="1"/>
              <a:t>portal.opendiscoveryspace.eu</a:t>
            </a:r>
            <a:r>
              <a:rPr lang="en" i="1" dirty="0"/>
              <a:t>/</a:t>
            </a:r>
            <a:r>
              <a:rPr lang="en" i="1" dirty="0" err="1"/>
              <a:t>en</a:t>
            </a:r>
            <a:r>
              <a:rPr lang="en" i="1" dirty="0"/>
              <a:t>/</a:t>
            </a:r>
            <a:r>
              <a:rPr lang="en" i="1" dirty="0" err="1"/>
              <a:t>osos</a:t>
            </a:r>
            <a:r>
              <a:rPr lang="en" i="1" dirty="0"/>
              <a:t>)</a:t>
            </a:r>
            <a:endParaRPr lang="en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491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BB0450-9472-126F-BBEF-B8F670C2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325"/>
            <a:ext cx="10515600" cy="6035675"/>
          </a:xfrm>
        </p:spPr>
        <p:txBody>
          <a:bodyPr>
            <a:normAutofit/>
          </a:bodyPr>
          <a:lstStyle/>
          <a:p>
            <a:pPr algn="just"/>
            <a:r>
              <a:rPr lang="el-GR" i="1" dirty="0"/>
              <a:t>Φυλλάδιο με γενικές πληροφορίες και λεπτομέρειες για τον σκοπό και το αντικείμενο του έργου</a:t>
            </a:r>
            <a:endParaRPr lang="el-GR" dirty="0"/>
          </a:p>
          <a:p>
            <a:pPr algn="just"/>
            <a:r>
              <a:rPr lang="el-GR" i="1" dirty="0"/>
              <a:t>Διοργάνωση ημερίδας ενημέρωσης εκπαιδευτικών της πρωτοβάθμιας και δευτεροβάθμιας εκπαίδευσης</a:t>
            </a:r>
            <a:r>
              <a:rPr lang="el-GR" dirty="0"/>
              <a:t> </a:t>
            </a:r>
            <a:r>
              <a:rPr lang="el-GR" i="1" dirty="0"/>
              <a:t>στο προτεινόμενο μοντέλο </a:t>
            </a:r>
            <a:r>
              <a:rPr lang="el-GR" i="1" dirty="0" err="1"/>
              <a:t>ανακαλυπτικής</a:t>
            </a:r>
            <a:r>
              <a:rPr lang="el-GR" i="1" dirty="0"/>
              <a:t> μάθησης</a:t>
            </a:r>
            <a:endParaRPr lang="el-GR" dirty="0"/>
          </a:p>
          <a:p>
            <a:pPr algn="just"/>
            <a:r>
              <a:rPr lang="el-GR" i="1" dirty="0"/>
              <a:t>Οδηγός Εφαρμογής για το πώς το αναφερόμενο μοντέλο βιωματικής εκπαίδευσης μπορεί να υιοθετηθεί</a:t>
            </a:r>
            <a:r>
              <a:rPr lang="el-GR" dirty="0"/>
              <a:t> </a:t>
            </a:r>
            <a:r>
              <a:rPr lang="el-GR" i="1" dirty="0"/>
              <a:t>από το σύνολο της εκπαιδευτικής κοινότητας αποτελώντας μία πρόταση προς ένταξη στο σχεδιασμό νέων προγραμμάτων σπουδών από το ΙΕΠ</a:t>
            </a:r>
            <a:endParaRPr lang="el-GR" dirty="0"/>
          </a:p>
          <a:p>
            <a:pPr algn="just"/>
            <a:r>
              <a:rPr lang="el-GR" i="1" dirty="0"/>
              <a:t>Διοργάνωση μιας τελικής ενημερωτικής εκδήλωσης για την προβολή των αποτελεσμάτων του έργου για</a:t>
            </a:r>
            <a:r>
              <a:rPr lang="el-GR" dirty="0"/>
              <a:t> </a:t>
            </a:r>
            <a:r>
              <a:rPr lang="el-GR" i="1" dirty="0"/>
              <a:t>την ανάπτυξη δράσεων δικτύωσης μεταξύ ερευνητικών και εκπαιδευτικών φορέων.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911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268A0319-9EEB-5838-7284-1CF52A99B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820" y="1855509"/>
            <a:ext cx="3807460" cy="1573491"/>
          </a:xfrm>
          <a:prstGeom prst="rect">
            <a:avLst/>
          </a:prstGeom>
        </p:spPr>
      </p:pic>
      <p:sp>
        <p:nvSpPr>
          <p:cNvPr id="13" name="Πλαίσιο κειμένου 4">
            <a:extLst>
              <a:ext uri="{FF2B5EF4-FFF2-40B4-BE49-F238E27FC236}">
                <a16:creationId xmlns:a16="http://schemas.microsoft.com/office/drawing/2014/main" id="{01C690EA-BE81-CF88-FA01-920BBDC408E2}"/>
              </a:ext>
            </a:extLst>
          </p:cNvPr>
          <p:cNvSpPr txBox="1"/>
          <p:nvPr/>
        </p:nvSpPr>
        <p:spPr>
          <a:xfrm>
            <a:off x="6664036" y="2131097"/>
            <a:ext cx="3939857" cy="15540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C589268-D157-3CA7-45C9-A621D5EAA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" y="3685162"/>
            <a:ext cx="3807460" cy="1554065"/>
          </a:xfrm>
          <a:prstGeom prst="rect">
            <a:avLst/>
          </a:prstGeom>
        </p:spPr>
      </p:pic>
      <p:sp>
        <p:nvSpPr>
          <p:cNvPr id="15" name="Πλαίσιο κειμένου 5">
            <a:extLst>
              <a:ext uri="{FF2B5EF4-FFF2-40B4-BE49-F238E27FC236}">
                <a16:creationId xmlns:a16="http://schemas.microsoft.com/office/drawing/2014/main" id="{93D54D61-EDC6-89E8-C007-77F1829837C6}"/>
              </a:ext>
            </a:extLst>
          </p:cNvPr>
          <p:cNvSpPr txBox="1"/>
          <p:nvPr/>
        </p:nvSpPr>
        <p:spPr>
          <a:xfrm>
            <a:off x="6664036" y="3864867"/>
            <a:ext cx="3939857" cy="15540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project was supported by the Hellenic Foundation for Research and Innovation (H.F.R.I.) under the “3rd Call for Action “Science and Society” “Research, Innovation and Dissemination Hubs”” (Project Number: 02181).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BE723D-7812-E4BE-07D4-D4BEF106F1C1}"/>
              </a:ext>
            </a:extLst>
          </p:cNvPr>
          <p:cNvSpPr txBox="1"/>
          <p:nvPr/>
        </p:nvSpPr>
        <p:spPr>
          <a:xfrm>
            <a:off x="265471" y="330940"/>
            <a:ext cx="11661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latin typeface="+mj-lt"/>
                <a:ea typeface="+mj-ea"/>
                <a:cs typeface="+mj-cs"/>
              </a:rPr>
              <a:t>Λογότυπα που πρέπει να φέρουμε σε κάθε δράση διάχυσης του προγράμματος</a:t>
            </a:r>
          </a:p>
        </p:txBody>
      </p:sp>
    </p:spTree>
    <p:extLst>
      <p:ext uri="{BB962C8B-B14F-4D97-AF65-F5344CB8AC3E}">
        <p14:creationId xmlns:p14="http://schemas.microsoft.com/office/powerpoint/2010/main" val="417287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783B8F-B248-73D4-44F6-DF0A9108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Ποσοτικοί δείκτες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FD01D7-81C6-D078-BD9C-27E0C6152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/>
              <a:t>6 σχολεία – κόμβοι</a:t>
            </a:r>
          </a:p>
          <a:p>
            <a:pPr algn="just">
              <a:lnSpc>
                <a:spcPct val="150000"/>
              </a:lnSpc>
            </a:pPr>
            <a:r>
              <a:rPr lang="el-GR" dirty="0"/>
              <a:t>60 σενάρια από τους εκπαιδευτικούς των κόμβων</a:t>
            </a:r>
          </a:p>
          <a:p>
            <a:pPr algn="just">
              <a:lnSpc>
                <a:spcPct val="150000"/>
              </a:lnSpc>
            </a:pPr>
            <a:r>
              <a:rPr lang="el-GR" dirty="0"/>
              <a:t>500 σενάρια από </a:t>
            </a:r>
            <a:r>
              <a:rPr lang="el-GR" dirty="0" err="1"/>
              <a:t>επιμορφούμενους</a:t>
            </a:r>
            <a:r>
              <a:rPr lang="el-GR" dirty="0"/>
              <a:t> εκπαιδευτικούς</a:t>
            </a:r>
          </a:p>
          <a:p>
            <a:pPr algn="just">
              <a:lnSpc>
                <a:spcPct val="150000"/>
              </a:lnSpc>
            </a:pPr>
            <a:r>
              <a:rPr lang="el-GR" dirty="0"/>
              <a:t>600 εκπαιδευτικοί σε επιμορφώσεις</a:t>
            </a:r>
          </a:p>
          <a:p>
            <a:pPr algn="just">
              <a:lnSpc>
                <a:spcPct val="150000"/>
              </a:lnSpc>
            </a:pPr>
            <a:r>
              <a:rPr lang="el-GR" dirty="0"/>
              <a:t>24 ημερίδες και εκδηλώσεις στους κόμβους για το ευρύ κοινό</a:t>
            </a:r>
          </a:p>
        </p:txBody>
      </p:sp>
    </p:spTree>
    <p:extLst>
      <p:ext uri="{BB962C8B-B14F-4D97-AF65-F5344CB8AC3E}">
        <p14:creationId xmlns:p14="http://schemas.microsoft.com/office/powerpoint/2010/main" val="172890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56E111F-3780-AE98-3751-A3CB9E68B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32" y="0"/>
            <a:ext cx="9367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70F4FB-B391-8321-D57A-732CF23FA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2166"/>
            <a:ext cx="10515600" cy="5574797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Παρ</a:t>
            </a:r>
            <a:r>
              <a:rPr lang="en-US" dirty="0" err="1"/>
              <a:t>ά</a:t>
            </a:r>
            <a:r>
              <a:rPr lang="el-GR" dirty="0" err="1"/>
              <a:t>δειγμα</a:t>
            </a:r>
            <a:r>
              <a:rPr lang="el-GR" dirty="0"/>
              <a:t> για την επιλογή </a:t>
            </a:r>
            <a:r>
              <a:rPr lang="el-GR" dirty="0" err="1"/>
              <a:t>δεδομ</a:t>
            </a:r>
            <a:r>
              <a:rPr lang="en-US" dirty="0" err="1"/>
              <a:t>έ</a:t>
            </a:r>
            <a:r>
              <a:rPr lang="el-GR" dirty="0" err="1"/>
              <a:t>νων</a:t>
            </a:r>
            <a:r>
              <a:rPr lang="el-GR" dirty="0"/>
              <a:t> παρατήρησης από το αρχείο </a:t>
            </a:r>
            <a:r>
              <a:rPr lang="en-US" dirty="0"/>
              <a:t>LCO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marL="0" indent="0">
              <a:buNone/>
            </a:pPr>
            <a:r>
              <a:rPr lang="en" i="1" dirty="0">
                <a:hlinkClick r:id="rId2"/>
              </a:rPr>
              <a:t>https://archive.lco.global/</a:t>
            </a:r>
            <a:endParaRPr lang="en" dirty="0"/>
          </a:p>
          <a:p>
            <a:pPr marL="0" indent="0">
              <a:buNone/>
            </a:pPr>
            <a:r>
              <a:rPr lang="en" dirty="0">
                <a:hlinkClick r:id="rId3"/>
              </a:rPr>
              <a:t>https://lascil.eu/index.php/resources/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3931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43F944-F3E4-A2A4-C56E-B9DAB0F5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Ιστοσελ</a:t>
            </a:r>
            <a:r>
              <a:rPr lang="en-US" dirty="0" err="1"/>
              <a:t>ί</a:t>
            </a:r>
            <a:r>
              <a:rPr lang="el-GR" dirty="0"/>
              <a:t>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73627E-F190-7CCA-3FEF-E81426B23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pPr marL="0" indent="0" algn="ctr">
              <a:buNone/>
            </a:pPr>
            <a:r>
              <a:rPr lang="en" dirty="0">
                <a:hlinkClick r:id="rId2"/>
              </a:rPr>
              <a:t>https://d-space.gr/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8647A-F23E-4460-C172-647074C19517}"/>
              </a:ext>
            </a:extLst>
          </p:cNvPr>
          <p:cNvSpPr txBox="1"/>
          <p:nvPr/>
        </p:nvSpPr>
        <p:spPr>
          <a:xfrm>
            <a:off x="4326673" y="3033132"/>
            <a:ext cx="3612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latin typeface="+mj-lt"/>
                <a:ea typeface="+mj-ea"/>
                <a:cs typeface="+mj-cs"/>
              </a:rPr>
              <a:t>Πλατφόρμα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DAB14-266E-F040-3587-DEEF502578C7}"/>
              </a:ext>
            </a:extLst>
          </p:cNvPr>
          <p:cNvSpPr txBox="1"/>
          <p:nvPr/>
        </p:nvSpPr>
        <p:spPr>
          <a:xfrm>
            <a:off x="3211551" y="4393580"/>
            <a:ext cx="5999356" cy="86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" dirty="0">
                <a:hlinkClick r:id="rId3"/>
              </a:rPr>
              <a:t>https://www.ia.forth.gr/form/d-space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147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FB05486-CA0D-BE41-2562-5BF747BC3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8" y="448914"/>
            <a:ext cx="8033510" cy="6043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6D7472-123C-1978-82BB-BC07ECA603EF}"/>
              </a:ext>
            </a:extLst>
          </p:cNvPr>
          <p:cNvSpPr txBox="1"/>
          <p:nvPr/>
        </p:nvSpPr>
        <p:spPr>
          <a:xfrm>
            <a:off x="8920976" y="2118732"/>
            <a:ext cx="2432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MaxIm</a:t>
            </a:r>
            <a:r>
              <a:rPr lang="en-US" sz="2400" b="1" dirty="0"/>
              <a:t> DL</a:t>
            </a:r>
          </a:p>
          <a:p>
            <a:pPr algn="ctr"/>
            <a:endParaRPr lang="en-US" sz="2400" dirty="0"/>
          </a:p>
          <a:p>
            <a:pPr algn="just"/>
            <a:r>
              <a:rPr lang="el-GR" sz="2400" dirty="0"/>
              <a:t>Το </a:t>
            </a:r>
            <a:r>
              <a:rPr lang="el-GR" sz="2400" dirty="0" err="1"/>
              <a:t>πρ</a:t>
            </a:r>
            <a:r>
              <a:rPr lang="en-US" sz="2400" dirty="0" err="1"/>
              <a:t>ό</a:t>
            </a:r>
            <a:r>
              <a:rPr lang="el-GR" sz="2400" dirty="0" err="1"/>
              <a:t>γραμμα</a:t>
            </a:r>
            <a:r>
              <a:rPr lang="el-GR" sz="2400" dirty="0"/>
              <a:t> στο οποίο κατεβαίνουν οι εικόνες και μπορεί να γίνει η πρώτη τους επεξεργασία</a:t>
            </a:r>
          </a:p>
        </p:txBody>
      </p:sp>
    </p:spTree>
    <p:extLst>
      <p:ext uri="{BB962C8B-B14F-4D97-AF65-F5344CB8AC3E}">
        <p14:creationId xmlns:p14="http://schemas.microsoft.com/office/powerpoint/2010/main" val="4460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DE2D7EE-40FC-0422-21EB-B773FDE54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27" y="365124"/>
            <a:ext cx="5159573" cy="6127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198230-7B39-1AB9-13C0-A5701A36C12F}"/>
              </a:ext>
            </a:extLst>
          </p:cNvPr>
          <p:cNvSpPr txBox="1"/>
          <p:nvPr/>
        </p:nvSpPr>
        <p:spPr>
          <a:xfrm>
            <a:off x="7356764" y="2341418"/>
            <a:ext cx="3352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Tcs</a:t>
            </a:r>
            <a:endParaRPr lang="en-US" sz="2400" b="1" dirty="0"/>
          </a:p>
          <a:p>
            <a:endParaRPr lang="en-US" dirty="0"/>
          </a:p>
          <a:p>
            <a:pPr algn="just"/>
            <a:r>
              <a:rPr lang="el-GR" sz="2400" dirty="0"/>
              <a:t>Το </a:t>
            </a:r>
            <a:r>
              <a:rPr lang="el-GR" sz="2400" dirty="0" err="1"/>
              <a:t>πρ</a:t>
            </a:r>
            <a:r>
              <a:rPr lang="en-US" sz="2400" dirty="0" err="1"/>
              <a:t>ό</a:t>
            </a:r>
            <a:r>
              <a:rPr lang="el-GR" sz="2400" dirty="0" err="1"/>
              <a:t>γραμμα</a:t>
            </a:r>
            <a:r>
              <a:rPr lang="el-GR" sz="2400" dirty="0"/>
              <a:t> με το οποίο γίνεται ο χειρισμός του τηλεσκοπίου.</a:t>
            </a:r>
          </a:p>
          <a:p>
            <a:pPr algn="just"/>
            <a:r>
              <a:rPr lang="el-GR" sz="2400" dirty="0"/>
              <a:t>Με </a:t>
            </a:r>
            <a:r>
              <a:rPr lang="en-US" sz="2400" dirty="0"/>
              <a:t>remote desktop, </a:t>
            </a:r>
            <a:r>
              <a:rPr lang="el-GR" sz="2400" dirty="0"/>
              <a:t>μπορεί να γίνει ο χειρισμός και από μακριά.</a:t>
            </a:r>
          </a:p>
        </p:txBody>
      </p:sp>
    </p:spTree>
    <p:extLst>
      <p:ext uri="{BB962C8B-B14F-4D97-AF65-F5344CB8AC3E}">
        <p14:creationId xmlns:p14="http://schemas.microsoft.com/office/powerpoint/2010/main" val="16489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929A8-767E-09AE-8E1A-D1B698BDD4C6}"/>
              </a:ext>
            </a:extLst>
          </p:cNvPr>
          <p:cNvSpPr txBox="1"/>
          <p:nvPr/>
        </p:nvSpPr>
        <p:spPr>
          <a:xfrm>
            <a:off x="1379034" y="2235312"/>
            <a:ext cx="9433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>
                <a:latin typeface="Helvetica" pitchFamily="2" charset="0"/>
              </a:rPr>
              <a:t>Δημιουργία μιας </a:t>
            </a:r>
            <a:r>
              <a:rPr lang="el-GR" sz="2000" i="1" dirty="0" err="1">
                <a:latin typeface="Helvetica" pitchFamily="2" charset="0"/>
              </a:rPr>
              <a:t>διαδραστικής</a:t>
            </a:r>
            <a:r>
              <a:rPr lang="el-GR" sz="2000" i="1" dirty="0">
                <a:latin typeface="Helvetica" pitchFamily="2" charset="0"/>
              </a:rPr>
              <a:t> πλατφόρμας (</a:t>
            </a:r>
            <a:r>
              <a:rPr lang="en" sz="2000" i="1" dirty="0">
                <a:latin typeface="Helvetica" pitchFamily="2" charset="0"/>
              </a:rPr>
              <a:t>Discovery Space ‐</a:t>
            </a:r>
            <a:r>
              <a:rPr lang="en" sz="2000" dirty="0">
                <a:latin typeface="Helvetica" pitchFamily="2" charset="0"/>
              </a:rPr>
              <a:t> </a:t>
            </a:r>
            <a:r>
              <a:rPr lang="en" sz="2000" i="1" dirty="0" err="1">
                <a:latin typeface="Helvetica" pitchFamily="2" charset="0"/>
              </a:rPr>
              <a:t>DSpace</a:t>
            </a:r>
            <a:r>
              <a:rPr lang="en" sz="2000" i="1" dirty="0">
                <a:latin typeface="Helvetica" pitchFamily="2" charset="0"/>
              </a:rPr>
              <a:t>) </a:t>
            </a:r>
            <a:r>
              <a:rPr lang="el-GR" sz="2000" i="1" dirty="0">
                <a:latin typeface="Helvetica" pitchFamily="2" charset="0"/>
              </a:rPr>
              <a:t>που θα προσφέρει τη δυνατότητα σε μαθητές και εκπαιδευτικούς από όλη τη χώρα να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l-GR" sz="2000" i="1" dirty="0">
                <a:latin typeface="Helvetica" pitchFamily="2" charset="0"/>
              </a:rPr>
              <a:t>πραγματοποιούν αστρονομικές παρατηρήσεις</a:t>
            </a:r>
          </a:p>
          <a:p>
            <a:pPr algn="just"/>
            <a:endParaRPr lang="el-GR" sz="2000" i="1" dirty="0">
              <a:latin typeface="Helvetica" pitchFamily="2" charset="0"/>
            </a:endParaRPr>
          </a:p>
          <a:p>
            <a:pPr algn="just"/>
            <a:endParaRPr lang="en-US" i="1" dirty="0">
              <a:latin typeface="Helvetica" pitchFamily="2" charset="0"/>
            </a:endParaRPr>
          </a:p>
          <a:p>
            <a:endParaRPr lang="en-US" i="1" dirty="0">
              <a:latin typeface="Helvetica" pitchFamily="2" charset="0"/>
            </a:endParaRPr>
          </a:p>
          <a:p>
            <a:r>
              <a:rPr lang="el-GR" sz="2400" i="1" dirty="0"/>
              <a:t>Σκοπιμότητα του έργου</a:t>
            </a:r>
            <a:endParaRPr lang="el-GR" sz="2400" dirty="0"/>
          </a:p>
          <a:p>
            <a:pPr algn="just"/>
            <a:r>
              <a:rPr lang="el-GR" sz="2000" i="1" dirty="0">
                <a:latin typeface="Helvetica" pitchFamily="2" charset="0"/>
              </a:rPr>
              <a:t>Επαναπροσδιορισμός του γεγονότος ότι η αστρονομία ήταν η πρώτη πειραματική επιστήμη</a:t>
            </a:r>
          </a:p>
        </p:txBody>
      </p:sp>
    </p:spTree>
    <p:extLst>
      <p:ext uri="{BB962C8B-B14F-4D97-AF65-F5344CB8AC3E}">
        <p14:creationId xmlns:p14="http://schemas.microsoft.com/office/powerpoint/2010/main" val="3547489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66533BC-6FF6-97FA-E207-A82ED2E3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CE45CB-C25C-F64E-3C57-C463CCEF2E58}"/>
              </a:ext>
            </a:extLst>
          </p:cNvPr>
          <p:cNvSpPr txBox="1"/>
          <p:nvPr/>
        </p:nvSpPr>
        <p:spPr>
          <a:xfrm>
            <a:off x="8880764" y="761999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</a:rPr>
              <a:t>Ευχαριστώ πολύ!</a:t>
            </a:r>
          </a:p>
        </p:txBody>
      </p:sp>
      <p:pic>
        <p:nvPicPr>
          <p:cNvPr id="7" name="Θέση περιεχομένου 11">
            <a:extLst>
              <a:ext uri="{FF2B5EF4-FFF2-40B4-BE49-F238E27FC236}">
                <a16:creationId xmlns:a16="http://schemas.microsoft.com/office/drawing/2014/main" id="{A10E3746-1B40-10CD-433F-3F1C59198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386520"/>
            <a:ext cx="3560618" cy="1471480"/>
          </a:xfrm>
          <a:prstGeom prst="rect">
            <a:avLst/>
          </a:prstGeom>
        </p:spPr>
      </p:pic>
      <p:sp>
        <p:nvSpPr>
          <p:cNvPr id="8" name="Πλαίσιο κειμένου 4">
            <a:extLst>
              <a:ext uri="{FF2B5EF4-FFF2-40B4-BE49-F238E27FC236}">
                <a16:creationId xmlns:a16="http://schemas.microsoft.com/office/drawing/2014/main" id="{F31FD989-FCB7-5F9A-4FA7-FDC1F56F91EA}"/>
              </a:ext>
            </a:extLst>
          </p:cNvPr>
          <p:cNvSpPr txBox="1"/>
          <p:nvPr/>
        </p:nvSpPr>
        <p:spPr>
          <a:xfrm>
            <a:off x="8252143" y="5386520"/>
            <a:ext cx="3939857" cy="14714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l-G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</a:t>
            </a:r>
            <a:endParaRPr lang="el-G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6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E1D029-B13E-8FA6-F932-38E5C829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του έργου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A23ECC-6077-81CC-7FFF-63FCF8E39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47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l-GR" i="1" dirty="0"/>
              <a:t>φιλοδοξούμε να εντάξουμε την ανοικτή επιστήμη,</a:t>
            </a:r>
            <a:r>
              <a:rPr lang="el-GR" dirty="0"/>
              <a:t> </a:t>
            </a:r>
            <a:r>
              <a:rPr lang="el-GR" i="1" dirty="0"/>
              <a:t>την επιστημονική μεθοδολογία και τη ρεαλιστική επίδειξη των εννοιών και αρχών των επιστημών αλλά</a:t>
            </a:r>
            <a:r>
              <a:rPr lang="el-GR" dirty="0"/>
              <a:t> </a:t>
            </a:r>
            <a:r>
              <a:rPr lang="el-GR" i="1" dirty="0"/>
              <a:t>και να προκαλέσουμε γόνιμο ενθουσιασμό για τη μελέτη των φυσικών επιστημών</a:t>
            </a:r>
            <a:endParaRPr lang="el-GR" dirty="0"/>
          </a:p>
          <a:p>
            <a:r>
              <a:rPr lang="el-GR" dirty="0"/>
              <a:t>Ανάπτυξη δικτύου κόμβων </a:t>
            </a:r>
            <a:r>
              <a:rPr lang="el-GR" i="1" dirty="0"/>
              <a:t>Έρευνας Καινοτομίας, Επιμόρφωσης και Διάχυσης σε σχολικές μονάδες σε διαφορετικές περιοχές της χώρας ώστε να πραγματοποιηθεί μια μεγάλης κλίμακας εφαρμογή των προτεινόμενων ιδεών και προσεγγίσεων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705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FCE04B-8588-3D30-8FA3-2E1220F1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Δράσεις σε 3 επίπεδα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B0D0B8-91A8-7724-4833-756297E05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i="1" dirty="0"/>
              <a:t>Σχεδιασμός και υποστήριξη δράσεων όπου μαθητές και εκπαιδευτικοί θα υλοποιούν</a:t>
            </a:r>
            <a:r>
              <a:rPr lang="el-GR" dirty="0"/>
              <a:t> </a:t>
            </a:r>
            <a:r>
              <a:rPr lang="el-GR" i="1" dirty="0"/>
              <a:t>ερευνητικές δραστηριότητες (</a:t>
            </a:r>
            <a:r>
              <a:rPr lang="en" i="1" dirty="0"/>
              <a:t>projects)</a:t>
            </a:r>
            <a:endParaRPr lang="el-GR" i="1" dirty="0"/>
          </a:p>
          <a:p>
            <a:pPr algn="just"/>
            <a:r>
              <a:rPr lang="el-GR" i="1" dirty="0"/>
              <a:t>Λειτουργία των κόμβων ως κέντρα κατάρτισης επιμόρφωσης για άλλους εκπαιδευτικούς αλλά και ενημέρωσης</a:t>
            </a:r>
            <a:r>
              <a:rPr lang="el-GR" dirty="0"/>
              <a:t> </a:t>
            </a:r>
            <a:r>
              <a:rPr lang="el-GR" i="1" dirty="0"/>
              <a:t>για την τοπική κοινωνία</a:t>
            </a:r>
          </a:p>
          <a:p>
            <a:pPr algn="just"/>
            <a:r>
              <a:rPr lang="el-GR" i="1" dirty="0"/>
              <a:t>θα αποτελούν κεντρικά σημεία υποστήριξης δράσεων εθνικής εμβέλειας (π.χ. διαγωνισμών</a:t>
            </a:r>
            <a:r>
              <a:rPr lang="el-GR" dirty="0"/>
              <a:t> </a:t>
            </a:r>
            <a:r>
              <a:rPr lang="el-GR" i="1" dirty="0" err="1"/>
              <a:t>παρατηρησιακής</a:t>
            </a:r>
            <a:r>
              <a:rPr lang="el-GR" i="1" dirty="0"/>
              <a:t> αστρονομίας είτε τοπικού χαρακτήρα είτε πανελληνίου)</a:t>
            </a:r>
          </a:p>
          <a:p>
            <a:pPr marL="0" indent="0">
              <a:buNone/>
            </a:pPr>
            <a:r>
              <a:rPr lang="en" dirty="0">
                <a:hlinkClick r:id="rId2"/>
              </a:rPr>
              <a:t>https://contest.astronomos.gr/</a:t>
            </a:r>
            <a:endParaRPr lang="en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09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619628-5789-37CB-8DF5-1D49BA50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Λόγοι αναβάθμισης της διδασκαλίας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025A86-0D5A-635C-A736-A41D80ED9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i="1" dirty="0"/>
              <a:t>Παροχή Ισχυρού Εναύσματος (προσωπική συνεισφορά του μαθητή)</a:t>
            </a:r>
          </a:p>
          <a:p>
            <a:pPr algn="just"/>
            <a:r>
              <a:rPr lang="el-GR" i="1" dirty="0"/>
              <a:t>Επέκταση των δυνατοτήτων πειραματισμού</a:t>
            </a:r>
            <a:endParaRPr lang="el-GR" dirty="0"/>
          </a:p>
          <a:p>
            <a:pPr algn="just"/>
            <a:r>
              <a:rPr lang="el-GR" i="1" dirty="0"/>
              <a:t>Ανάπτυξη κριτικής ικανότητας λόγω προσωπικής ενασχόλησης</a:t>
            </a:r>
          </a:p>
          <a:p>
            <a:pPr algn="just"/>
            <a:r>
              <a:rPr lang="el-GR" i="1" dirty="0"/>
              <a:t>Διασύνδεση διαφορετικών εννοιών (π.χ. μελέτη χημικής σύστασης νεφελώματος)</a:t>
            </a:r>
          </a:p>
          <a:p>
            <a:pPr algn="just"/>
            <a:r>
              <a:rPr lang="el-GR" i="1" dirty="0"/>
              <a:t>Κατανόηση της σχέσης μεταξύ Επιστήμης και Τεχνολογίας (π.χ. </a:t>
            </a:r>
            <a:r>
              <a:rPr lang="en-US" i="1" dirty="0"/>
              <a:t>remote control </a:t>
            </a:r>
            <a:r>
              <a:rPr lang="el-GR" i="1" dirty="0"/>
              <a:t>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791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D69B30-E1BC-C75F-1270-24FE6FB9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Αντίκτυπος έργου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84986C-3742-6F25-ADF8-6472CC972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ΙΑ – ΙΤΕ</a:t>
            </a:r>
          </a:p>
          <a:p>
            <a:pPr algn="just"/>
            <a:r>
              <a:rPr lang="el-GR" i="1" dirty="0"/>
              <a:t>επαφή με τους μαθητές, και μελλοντικούς φοιτητές θετικών επιστημών,</a:t>
            </a:r>
            <a:r>
              <a:rPr lang="el-GR" dirty="0"/>
              <a:t> </a:t>
            </a:r>
            <a:r>
              <a:rPr lang="el-GR" i="1" dirty="0"/>
              <a:t>προσφέροντάς τους τη δυνατότητα να κατανοήσουν με έναν απτό τρόπο βασικές έννοιες του Σύμπαντος</a:t>
            </a:r>
            <a:r>
              <a:rPr lang="el-GR" dirty="0"/>
              <a:t> </a:t>
            </a:r>
            <a:r>
              <a:rPr lang="el-GR" i="1" dirty="0"/>
              <a:t>καθώς και πώς οι νέες ψηφιακές τεχνολογίες μας επιτρέπουν να αποτυπώσουμε με ακρίβεια τις ιδιότητες του αστεροσκοπείου</a:t>
            </a:r>
          </a:p>
          <a:p>
            <a:pPr algn="just"/>
            <a:r>
              <a:rPr lang="el-GR" i="1" dirty="0"/>
              <a:t>διάχυση της επιστήμης για τα ερευνητικά ιδρύματα -&gt; πιο ουσιώδης και πιο αναγκαία από ποτέ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612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5A385E-A4C8-7478-36C2-A8E4B072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Επιστημονική κοινότητα</a:t>
            </a:r>
          </a:p>
          <a:p>
            <a:pPr algn="just"/>
            <a:r>
              <a:rPr lang="el-GR" i="1" dirty="0"/>
              <a:t>νέα εναλλακτική επιλογή για τη διερεύνηση των προοπτικών της συστηματικής ένταξης</a:t>
            </a:r>
            <a:r>
              <a:rPr lang="el-GR" dirty="0"/>
              <a:t> </a:t>
            </a:r>
            <a:r>
              <a:rPr lang="el-GR" i="1" dirty="0"/>
              <a:t>της επιστημονικής μεθοδολογίας στη σχολική τάξη</a:t>
            </a:r>
          </a:p>
          <a:p>
            <a:pPr algn="just"/>
            <a:r>
              <a:rPr lang="en" i="1" dirty="0"/>
              <a:t>citizen science</a:t>
            </a:r>
            <a:r>
              <a:rPr lang="el-GR" i="1" dirty="0"/>
              <a:t> με μεράκι και χωρίς το «ακαδημαϊκό» άγχος</a:t>
            </a:r>
          </a:p>
          <a:p>
            <a:pPr marL="0" indent="0" algn="just">
              <a:buNone/>
            </a:pPr>
            <a:r>
              <a:rPr lang="en" i="1" dirty="0">
                <a:hlinkClick r:id="rId2"/>
              </a:rPr>
              <a:t>https://www.zooniverse.org/projects?discipline=astronomy</a:t>
            </a:r>
            <a:endParaRPr lang="el-GR" i="1" dirty="0"/>
          </a:p>
          <a:p>
            <a:endParaRPr lang="el-GR" i="1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700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E1B121-193A-2B9F-525F-EC3647B7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Πολιτεία</a:t>
            </a:r>
          </a:p>
          <a:p>
            <a:pPr algn="just"/>
            <a:r>
              <a:rPr lang="el-GR" i="1" dirty="0"/>
              <a:t>δυνατότητα να βασίζει τις αποφάσεις της σε</a:t>
            </a:r>
            <a:r>
              <a:rPr lang="el-GR" dirty="0"/>
              <a:t> </a:t>
            </a:r>
            <a:r>
              <a:rPr lang="el-GR" i="1" dirty="0"/>
              <a:t>ακράδαντα στοιχεία των οποίων την αντικειμενικότητα μπορεί να αξιολογεί </a:t>
            </a:r>
            <a:r>
              <a:rPr lang="el-GR" b="1" i="1" u="sng" dirty="0"/>
              <a:t>ποσοτικά</a:t>
            </a:r>
            <a:r>
              <a:rPr lang="el-GR" i="1" dirty="0"/>
              <a:t>, οδηγώντας την</a:t>
            </a:r>
            <a:r>
              <a:rPr lang="el-GR" dirty="0"/>
              <a:t> </a:t>
            </a:r>
            <a:r>
              <a:rPr lang="el-GR" i="1" dirty="0"/>
              <a:t>ευρύτερη κοινωνία προς την υιοθέτηση αποτελεσματικών και καινοτόμων πρακτικών που μπορούν να είναι</a:t>
            </a:r>
            <a:r>
              <a:rPr lang="el-GR" dirty="0"/>
              <a:t> </a:t>
            </a:r>
            <a:r>
              <a:rPr lang="el-GR" i="1" dirty="0"/>
              <a:t>άμεσα υλοποιήσιμες σε μεγάλη κλίμακα</a:t>
            </a:r>
          </a:p>
          <a:p>
            <a:pPr algn="just"/>
            <a:r>
              <a:rPr lang="el-GR" i="1" dirty="0"/>
              <a:t>εναλλακτικό μοντέλο</a:t>
            </a:r>
            <a:r>
              <a:rPr lang="el-GR" dirty="0"/>
              <a:t> </a:t>
            </a:r>
            <a:r>
              <a:rPr lang="el-GR" i="1" dirty="0"/>
              <a:t>για τη διδασκαλία των Φυσικών Επιστημών στο ελληνικό σχολείο, ζήτημα που το αναζητεί η πολιτεία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74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25B7C6-06DC-2938-1BA8-73ADA70A8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Μαθητές</a:t>
            </a:r>
          </a:p>
          <a:p>
            <a:pPr algn="just"/>
            <a:r>
              <a:rPr lang="el-GR" i="1" dirty="0"/>
              <a:t>αλληλεπίδραση με την αυθεντική επιστήμη</a:t>
            </a:r>
            <a:endParaRPr lang="el-GR" dirty="0"/>
          </a:p>
          <a:p>
            <a:pPr algn="just"/>
            <a:r>
              <a:rPr lang="el-GR" i="1" dirty="0"/>
              <a:t>δυνατότητα που θα δοθεί στα παιδιά να έρθουν</a:t>
            </a:r>
            <a:r>
              <a:rPr lang="el-GR" dirty="0"/>
              <a:t> </a:t>
            </a:r>
            <a:r>
              <a:rPr lang="el-GR" i="1" dirty="0"/>
              <a:t>σε επαφή με σύγχρονες </a:t>
            </a:r>
            <a:r>
              <a:rPr lang="el-GR" i="1" dirty="0" err="1"/>
              <a:t>παρατηρησιακές</a:t>
            </a:r>
            <a:r>
              <a:rPr lang="el-GR" i="1" dirty="0"/>
              <a:t> μεθόδους</a:t>
            </a:r>
          </a:p>
          <a:p>
            <a:pPr algn="just"/>
            <a:r>
              <a:rPr lang="el-GR" i="1" dirty="0"/>
              <a:t>γνωριμία με εξειδικευμένο προσωπικό από ένα μεγάλο επιστημονικό ίδρυμα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399313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985</Words>
  <Application>Microsoft Macintosh PowerPoint</Application>
  <PresentationFormat>Ευρεία οθόνη</PresentationFormat>
  <Paragraphs>92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Times New Roman</vt:lpstr>
      <vt:lpstr>Θέμα του Office</vt:lpstr>
      <vt:lpstr>Παρουσίαση του PowerPoint</vt:lpstr>
      <vt:lpstr>Παρουσίαση του PowerPoint</vt:lpstr>
      <vt:lpstr>Στόχοι του έργου</vt:lpstr>
      <vt:lpstr>Δράσεις σε 3 επίπεδα</vt:lpstr>
      <vt:lpstr>Λόγοι αναβάθμισης της διδασκαλίας </vt:lpstr>
      <vt:lpstr>Αντίκτυπος έργου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Δραστηριότητες Διάχυσης και Δημοσιότητας</vt:lpstr>
      <vt:lpstr>Παρουσίαση του PowerPoint</vt:lpstr>
      <vt:lpstr>Παρουσίαση του PowerPoint</vt:lpstr>
      <vt:lpstr>Ποσοτικοί δείκτες</vt:lpstr>
      <vt:lpstr>Παρουσίαση του PowerPoint</vt:lpstr>
      <vt:lpstr>Παρουσίαση του PowerPoint</vt:lpstr>
      <vt:lpstr>Ιστοσελίδα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Παναγιώτης Ευαγγελόπουλος</dc:creator>
  <cp:lastModifiedBy>Παναγιώτης Ευαγγελόπουλος</cp:lastModifiedBy>
  <cp:revision>4</cp:revision>
  <dcterms:created xsi:type="dcterms:W3CDTF">2022-06-27T13:45:58Z</dcterms:created>
  <dcterms:modified xsi:type="dcterms:W3CDTF">2022-07-12T09:40:56Z</dcterms:modified>
</cp:coreProperties>
</file>