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8" r:id="rId3"/>
    <p:sldId id="269" r:id="rId4"/>
    <p:sldId id="270" r:id="rId5"/>
    <p:sldId id="271" r:id="rId6"/>
    <p:sldId id="272" r:id="rId7"/>
    <p:sldId id="274" r:id="rId8"/>
    <p:sldId id="277" r:id="rId9"/>
    <p:sldId id="257" r:id="rId10"/>
    <p:sldId id="259" r:id="rId11"/>
    <p:sldId id="258" r:id="rId12"/>
    <p:sldId id="260" r:id="rId13"/>
    <p:sldId id="276" r:id="rId14"/>
    <p:sldId id="275" r:id="rId15"/>
    <p:sldId id="267" r:id="rId16"/>
    <p:sldId id="265" r:id="rId17"/>
    <p:sldId id="264" r:id="rId18"/>
    <p:sldId id="266" r:id="rId19"/>
    <p:sldId id="261" r:id="rId20"/>
    <p:sldId id="263" r:id="rId21"/>
    <p:sldId id="273" r:id="rId22"/>
    <p:sldId id="262"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8"/>
    <p:restoredTop sz="77912"/>
  </p:normalViewPr>
  <p:slideViewPr>
    <p:cSldViewPr snapToGrid="0" snapToObjects="1">
      <p:cViewPr varScale="1">
        <p:scale>
          <a:sx n="87" d="100"/>
          <a:sy n="87" d="100"/>
        </p:scale>
        <p:origin x="4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2FB20-0597-F34F-A91D-7D936B9A5000}" type="datetimeFigureOut">
              <a:rPr lang="el-GR" smtClean="0"/>
              <a:t>3/7/22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49049-A45D-DC4B-A0C1-CC20C999D9BC}" type="slidenum">
              <a:rPr lang="el-GR" smtClean="0"/>
              <a:t>‹#›</a:t>
            </a:fld>
            <a:endParaRPr lang="el-GR"/>
          </a:p>
        </p:txBody>
      </p:sp>
    </p:spTree>
    <p:extLst>
      <p:ext uri="{BB962C8B-B14F-4D97-AF65-F5344CB8AC3E}">
        <p14:creationId xmlns:p14="http://schemas.microsoft.com/office/powerpoint/2010/main" val="206960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kern="1200" dirty="0">
                <a:solidFill>
                  <a:schemeClr val="tx1"/>
                </a:solidFill>
                <a:effectLst/>
                <a:latin typeface="+mn-lt"/>
                <a:ea typeface="+mn-ea"/>
                <a:cs typeface="+mn-cs"/>
              </a:rPr>
              <a:t>Very warm greetings to all the participants and the audience here for this seminar. Good Afternoon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am more than grateful to stand here and welcome you all to this Summer school of our two projects (LaSciL and d-space). Today I, Panagiotis Evangelopoulos shall be walking you through the seminar. Before I invite the orators, I would like to introduce you to the proceeding of the event.</a:t>
            </a:r>
            <a:endParaRPr lang="el-G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Firstly, I would like to thank the director of Institute of Astrophysics for helping at the whole process of organizing this summer school for the benefit of the educators and teachers. With your continuous efforts and will to do something for educational society and move up towards a successful and fulfilling world, we all had the opportunity to be present here, together. This face-to-face event will not only guide us all but also educate us regarding a variety of this pertaining to enhance teachers’ digital competence by supporting high-quality science teaching in the classroom from a distance as well as introducing Astronomy to the classroom in the context of the curriculum. You learn from us and we learn from you. Don’t forget that! We all are surely grateful for this prospect.</a:t>
            </a:r>
            <a:endParaRPr lang="el-G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behalf of the Institute of Astrophysics of FORTH, I would like to welcome you all and inform you that the summer school will completely enlighten you pertaining to the introduction of Astronomy to the classroom. All the vital aspects regarding the topic will be conveyed to you all. You shall wrap up the week with zero doubts as our educators will ensure that they answer all your queries. </a:t>
            </a:r>
            <a:endParaRPr lang="el-GR" sz="1200" kern="1200" dirty="0">
              <a:solidFill>
                <a:schemeClr val="tx1"/>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5"/>
          </p:nvPr>
        </p:nvSpPr>
        <p:spPr/>
        <p:txBody>
          <a:bodyPr/>
          <a:lstStyle/>
          <a:p>
            <a:fld id="{71F49049-A45D-DC4B-A0C1-CC20C999D9BC}" type="slidenum">
              <a:rPr lang="el-GR" smtClean="0"/>
              <a:t>1</a:t>
            </a:fld>
            <a:endParaRPr lang="el-GR"/>
          </a:p>
        </p:txBody>
      </p:sp>
    </p:spTree>
    <p:extLst>
      <p:ext uri="{BB962C8B-B14F-4D97-AF65-F5344CB8AC3E}">
        <p14:creationId xmlns:p14="http://schemas.microsoft.com/office/powerpoint/2010/main" val="237974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1F49049-A45D-DC4B-A0C1-CC20C999D9BC}" type="slidenum">
              <a:rPr lang="el-GR" smtClean="0"/>
              <a:t>8</a:t>
            </a:fld>
            <a:endParaRPr lang="el-GR"/>
          </a:p>
        </p:txBody>
      </p:sp>
    </p:spTree>
    <p:extLst>
      <p:ext uri="{BB962C8B-B14F-4D97-AF65-F5344CB8AC3E}">
        <p14:creationId xmlns:p14="http://schemas.microsoft.com/office/powerpoint/2010/main" val="367751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1F49049-A45D-DC4B-A0C1-CC20C999D9BC}" type="slidenum">
              <a:rPr lang="el-GR" smtClean="0"/>
              <a:t>20</a:t>
            </a:fld>
            <a:endParaRPr lang="el-GR"/>
          </a:p>
        </p:txBody>
      </p:sp>
    </p:spTree>
    <p:extLst>
      <p:ext uri="{BB962C8B-B14F-4D97-AF65-F5344CB8AC3E}">
        <p14:creationId xmlns:p14="http://schemas.microsoft.com/office/powerpoint/2010/main" val="339140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771765-036D-DD8E-39E3-BF67F27F6194}"/>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BEBAD30-2898-4D63-CB8A-1555F058D9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3C8EA97-01B3-2722-93EB-AE835EC2538F}"/>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5" name="Θέση υποσέλιδου 4">
            <a:extLst>
              <a:ext uri="{FF2B5EF4-FFF2-40B4-BE49-F238E27FC236}">
                <a16:creationId xmlns:a16="http://schemas.microsoft.com/office/drawing/2014/main" id="{11C499E1-0270-2810-E876-BA4361F6E6E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C82142B-BC10-7836-C59E-33B31D84CC2F}"/>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2741404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D132A7-0135-7001-197E-7D8CAD2030B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F25318E-4291-6371-93FD-9FFEE310008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8F6C260-5ABC-7AED-8987-92B118E1A397}"/>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5" name="Θέση υποσέλιδου 4">
            <a:extLst>
              <a:ext uri="{FF2B5EF4-FFF2-40B4-BE49-F238E27FC236}">
                <a16:creationId xmlns:a16="http://schemas.microsoft.com/office/drawing/2014/main" id="{BAB0991A-5DD9-4453-283F-6D23DC4EA06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7FB3783-8A89-0117-2525-105646A66731}"/>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44052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CA47787-CBB4-BE63-9FD4-6B0F714936F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D2A71A5-158B-972B-AA8A-5638E286DB6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8C7C313-54CC-3A5E-3E0B-B2EBE7114260}"/>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5" name="Θέση υποσέλιδου 4">
            <a:extLst>
              <a:ext uri="{FF2B5EF4-FFF2-40B4-BE49-F238E27FC236}">
                <a16:creationId xmlns:a16="http://schemas.microsoft.com/office/drawing/2014/main" id="{A90EA45C-6C70-548F-F077-87480F07642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309165D-AD14-0439-1D34-2DBC0832E07C}"/>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359727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E9EB4-AAFA-1D25-941B-54F00B28EA6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88AAC4D-7EF8-CB9F-F9BB-53D2BA65ECD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8E548B-8C2A-E8C7-801D-5D66C591DF43}"/>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5" name="Θέση υποσέλιδου 4">
            <a:extLst>
              <a:ext uri="{FF2B5EF4-FFF2-40B4-BE49-F238E27FC236}">
                <a16:creationId xmlns:a16="http://schemas.microsoft.com/office/drawing/2014/main" id="{7EA4342D-013F-5395-8558-E910ED74DFA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36C5EA2-9D12-036C-76E1-904DA1FDD4AD}"/>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331387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1FF25F-B690-8574-EF18-53E685CDDF0C}"/>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8DF5278-8CA5-2644-2829-6DDE8A3CF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2488AD1-AA1B-0FB4-BEA0-D1C98A35DF24}"/>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5" name="Θέση υποσέλιδου 4">
            <a:extLst>
              <a:ext uri="{FF2B5EF4-FFF2-40B4-BE49-F238E27FC236}">
                <a16:creationId xmlns:a16="http://schemas.microsoft.com/office/drawing/2014/main" id="{F83B3A98-6661-2DAA-CC91-22AD8789894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DA77F17-10BF-DC75-361C-182FA2C8363C}"/>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115670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3A72E1-64E1-2C39-1EF0-8460983F7AB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12E0771-6392-B0EC-90D8-CA21DEBD45C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FFE2C3D9-88A6-24E6-271E-8D236519788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E697D761-5B5A-3E49-AF93-8CF8032D352B}"/>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6" name="Θέση υποσέλιδου 5">
            <a:extLst>
              <a:ext uri="{FF2B5EF4-FFF2-40B4-BE49-F238E27FC236}">
                <a16:creationId xmlns:a16="http://schemas.microsoft.com/office/drawing/2014/main" id="{DE01D32C-9F4C-4928-1A05-DDBFAD333FC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DE13C82-E1A3-5855-A077-3AA7864F6401}"/>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185374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99677F-8BBA-CB70-2942-D7782B78DC4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0DC2572-9709-8158-5946-A52E4D56C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961DE0C-89B5-9763-8815-29875CA057D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08A6B4C-D349-DE73-145E-6696FBE7EF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8457D83-7421-1E50-F32C-BBC65F2CF7E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E366C3B-12B6-9D52-E46C-5CEF092D4275}"/>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8" name="Θέση υποσέλιδου 7">
            <a:extLst>
              <a:ext uri="{FF2B5EF4-FFF2-40B4-BE49-F238E27FC236}">
                <a16:creationId xmlns:a16="http://schemas.microsoft.com/office/drawing/2014/main" id="{70FB6923-0B15-997F-BC64-CFF409DEA77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FA0A0A0-5C1E-9A47-4708-AFB6705DCE4E}"/>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1108935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571C71-70C8-E393-976F-4C72B4C95AE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0DFDDC5-A153-B770-2702-EF7B6EFFFA7B}"/>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4" name="Θέση υποσέλιδου 3">
            <a:extLst>
              <a:ext uri="{FF2B5EF4-FFF2-40B4-BE49-F238E27FC236}">
                <a16:creationId xmlns:a16="http://schemas.microsoft.com/office/drawing/2014/main" id="{393D01B7-4587-0E4A-4B10-86B88FC86E7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4BA45D6-F06D-D23F-2A2F-CB3FBFDFE2B1}"/>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159706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CA6669F-415A-CFF0-4E75-E52B4749BC26}"/>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3" name="Θέση υποσέλιδου 2">
            <a:extLst>
              <a:ext uri="{FF2B5EF4-FFF2-40B4-BE49-F238E27FC236}">
                <a16:creationId xmlns:a16="http://schemas.microsoft.com/office/drawing/2014/main" id="{E92275D7-D157-1630-3F85-3B7529ECB77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D9E45F9-D257-5B3F-1147-538863EBA9CF}"/>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139521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547C71-46C9-1F26-D386-47EE96C8C1A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CFCE2F9-C64C-E662-FDE7-31D6BD6C5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3C345D1-BD82-68A8-1416-6907021E8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5EEE2D4-822F-40AD-5208-811FA9F83F9D}"/>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6" name="Θέση υποσέλιδου 5">
            <a:extLst>
              <a:ext uri="{FF2B5EF4-FFF2-40B4-BE49-F238E27FC236}">
                <a16:creationId xmlns:a16="http://schemas.microsoft.com/office/drawing/2014/main" id="{C5223CBF-13E4-0894-9F73-E459DED5EA8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BA81E5D-566D-EB0F-4BE4-1E45A4369B8F}"/>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344999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5AD44F-47AC-46C2-741A-3DADD9B6C9B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D167F06-AAB0-20D9-5364-7C1641D56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9ED5F30-FC32-C858-7071-F9D255C65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DD8AAEE-7CA0-B062-39E9-51B0EF4E0A9F}"/>
              </a:ext>
            </a:extLst>
          </p:cNvPr>
          <p:cNvSpPr>
            <a:spLocks noGrp="1"/>
          </p:cNvSpPr>
          <p:nvPr>
            <p:ph type="dt" sz="half" idx="10"/>
          </p:nvPr>
        </p:nvSpPr>
        <p:spPr/>
        <p:txBody>
          <a:bodyPr/>
          <a:lstStyle/>
          <a:p>
            <a:fld id="{2B26AA9A-9FDD-2948-8E7C-3B04E997B2E1}" type="datetimeFigureOut">
              <a:rPr lang="el-GR" smtClean="0"/>
              <a:t>3/7/22</a:t>
            </a:fld>
            <a:endParaRPr lang="el-GR"/>
          </a:p>
        </p:txBody>
      </p:sp>
      <p:sp>
        <p:nvSpPr>
          <p:cNvPr id="6" name="Θέση υποσέλιδου 5">
            <a:extLst>
              <a:ext uri="{FF2B5EF4-FFF2-40B4-BE49-F238E27FC236}">
                <a16:creationId xmlns:a16="http://schemas.microsoft.com/office/drawing/2014/main" id="{8CA011A0-6343-3E31-ADAF-75B65285CCB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C37AA4F-B54E-8E7A-521C-B97E868C9ADD}"/>
              </a:ext>
            </a:extLst>
          </p:cNvPr>
          <p:cNvSpPr>
            <a:spLocks noGrp="1"/>
          </p:cNvSpPr>
          <p:nvPr>
            <p:ph type="sldNum" sz="quarter" idx="12"/>
          </p:nvPr>
        </p:nvSpPr>
        <p:spPr/>
        <p:txBody>
          <a:bodyPr/>
          <a:lstStyle/>
          <a:p>
            <a:fld id="{7322072C-D749-D84F-881D-D7DD8ACB5BC6}" type="slidenum">
              <a:rPr lang="el-GR" smtClean="0"/>
              <a:t>‹#›</a:t>
            </a:fld>
            <a:endParaRPr lang="el-GR"/>
          </a:p>
        </p:txBody>
      </p:sp>
    </p:spTree>
    <p:extLst>
      <p:ext uri="{BB962C8B-B14F-4D97-AF65-F5344CB8AC3E}">
        <p14:creationId xmlns:p14="http://schemas.microsoft.com/office/powerpoint/2010/main" val="1633000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B941F5F-E44F-D8DC-F148-574FF5956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936AB2A-59DE-4ABE-187E-700D5E02C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6351631-382D-0CC5-12C5-AE8C6604A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6AA9A-9FDD-2948-8E7C-3B04E997B2E1}" type="datetimeFigureOut">
              <a:rPr lang="el-GR" smtClean="0"/>
              <a:t>3/7/22</a:t>
            </a:fld>
            <a:endParaRPr lang="el-GR"/>
          </a:p>
        </p:txBody>
      </p:sp>
      <p:sp>
        <p:nvSpPr>
          <p:cNvPr id="5" name="Θέση υποσέλιδου 4">
            <a:extLst>
              <a:ext uri="{FF2B5EF4-FFF2-40B4-BE49-F238E27FC236}">
                <a16:creationId xmlns:a16="http://schemas.microsoft.com/office/drawing/2014/main" id="{A3C16195-7EDD-54B3-8851-2E47A8BB3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F186910-8238-8C92-57A4-C55B1AE9E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2072C-D749-D84F-881D-D7DD8ACB5BC6}" type="slidenum">
              <a:rPr lang="el-GR" smtClean="0"/>
              <a:t>‹#›</a:t>
            </a:fld>
            <a:endParaRPr lang="el-GR"/>
          </a:p>
        </p:txBody>
      </p:sp>
    </p:spTree>
    <p:extLst>
      <p:ext uri="{BB962C8B-B14F-4D97-AF65-F5344CB8AC3E}">
        <p14:creationId xmlns:p14="http://schemas.microsoft.com/office/powerpoint/2010/main" val="1002156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faulkes-telescope.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info@ia.forth.gr" TargetMode="Externa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hyperlink" Target="mailto:pevangelop@ia.forth.gr" TargetMode="Externa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98526E-876F-53A8-6BF7-90C74A489127}"/>
              </a:ext>
            </a:extLst>
          </p:cNvPr>
          <p:cNvSpPr>
            <a:spLocks noGrp="1"/>
          </p:cNvSpPr>
          <p:nvPr>
            <p:ph type="ctrTitle"/>
          </p:nvPr>
        </p:nvSpPr>
        <p:spPr>
          <a:xfrm>
            <a:off x="1524000" y="550881"/>
            <a:ext cx="9144000" cy="1600199"/>
          </a:xfrm>
        </p:spPr>
        <p:txBody>
          <a:bodyPr>
            <a:normAutofit fontScale="90000"/>
          </a:bodyPr>
          <a:lstStyle/>
          <a:p>
            <a:br>
              <a:rPr lang="en" sz="4400" i="1" dirty="0"/>
            </a:br>
            <a:br>
              <a:rPr lang="en" sz="4400" i="1" dirty="0"/>
            </a:br>
            <a:br>
              <a:rPr lang="en" sz="4400" i="1" dirty="0"/>
            </a:br>
            <a:br>
              <a:rPr lang="en" sz="4400" i="1" dirty="0"/>
            </a:br>
            <a:br>
              <a:rPr lang="en" sz="4400" i="1" dirty="0"/>
            </a:br>
            <a:br>
              <a:rPr lang="en" sz="4400" i="1" dirty="0"/>
            </a:br>
            <a:br>
              <a:rPr lang="en" dirty="0"/>
            </a:br>
            <a:r>
              <a:rPr lang="en" sz="4400" b="1" i="1" dirty="0"/>
              <a:t>Welcoming and presentation of the </a:t>
            </a:r>
            <a:r>
              <a:rPr lang="en" sz="4400" b="1" i="1" dirty="0" err="1"/>
              <a:t>organisers</a:t>
            </a:r>
            <a:br>
              <a:rPr lang="en" sz="3100" dirty="0"/>
            </a:br>
            <a:endParaRPr lang="el-GR" sz="3100" dirty="0"/>
          </a:p>
        </p:txBody>
      </p:sp>
      <p:sp>
        <p:nvSpPr>
          <p:cNvPr id="3" name="Υπότιτλος 2">
            <a:extLst>
              <a:ext uri="{FF2B5EF4-FFF2-40B4-BE49-F238E27FC236}">
                <a16:creationId xmlns:a16="http://schemas.microsoft.com/office/drawing/2014/main" id="{DA2DDB72-B9E3-D8D7-CE37-91EED789B8CD}"/>
              </a:ext>
            </a:extLst>
          </p:cNvPr>
          <p:cNvSpPr>
            <a:spLocks noGrp="1"/>
          </p:cNvSpPr>
          <p:nvPr>
            <p:ph type="subTitle" idx="1"/>
          </p:nvPr>
        </p:nvSpPr>
        <p:spPr>
          <a:xfrm>
            <a:off x="1524000" y="3977276"/>
            <a:ext cx="9144000" cy="1160780"/>
          </a:xfrm>
        </p:spPr>
        <p:txBody>
          <a:bodyPr/>
          <a:lstStyle/>
          <a:p>
            <a:r>
              <a:rPr lang="en" i="1" dirty="0"/>
              <a:t>Panagiotis Evangelopoulos</a:t>
            </a:r>
          </a:p>
          <a:p>
            <a:r>
              <a:rPr lang="en" i="1" dirty="0"/>
              <a:t>Astrophysicist, Public outreach of IA - FORTH</a:t>
            </a:r>
            <a:endParaRPr lang="el-GR" dirty="0"/>
          </a:p>
        </p:txBody>
      </p:sp>
      <p:grpSp>
        <p:nvGrpSpPr>
          <p:cNvPr id="10" name="Ομάδα 9">
            <a:extLst>
              <a:ext uri="{FF2B5EF4-FFF2-40B4-BE49-F238E27FC236}">
                <a16:creationId xmlns:a16="http://schemas.microsoft.com/office/drawing/2014/main" id="{2303EE37-448B-3776-FD4F-3177C67A1B8F}"/>
              </a:ext>
            </a:extLst>
          </p:cNvPr>
          <p:cNvGrpSpPr/>
          <p:nvPr/>
        </p:nvGrpSpPr>
        <p:grpSpPr>
          <a:xfrm>
            <a:off x="280380" y="4762818"/>
            <a:ext cx="11631240" cy="1921281"/>
            <a:chOff x="280380" y="4762818"/>
            <a:chExt cx="11631240" cy="1921281"/>
          </a:xfrm>
        </p:grpSpPr>
        <p:pic>
          <p:nvPicPr>
            <p:cNvPr id="4" name="Εικόνα 3">
              <a:extLst>
                <a:ext uri="{FF2B5EF4-FFF2-40B4-BE49-F238E27FC236}">
                  <a16:creationId xmlns:a16="http://schemas.microsoft.com/office/drawing/2014/main" id="{E4C28D61-21C7-55E9-B3A0-C1E52870EB21}"/>
                </a:ext>
              </a:extLst>
            </p:cNvPr>
            <p:cNvPicPr>
              <a:picLocks noChangeAspect="1"/>
            </p:cNvPicPr>
            <p:nvPr/>
          </p:nvPicPr>
          <p:blipFill>
            <a:blip r:embed="rId3"/>
            <a:stretch>
              <a:fillRect/>
            </a:stretch>
          </p:blipFill>
          <p:spPr>
            <a:xfrm>
              <a:off x="280380" y="4762818"/>
              <a:ext cx="2487240" cy="1015200"/>
            </a:xfrm>
            <a:prstGeom prst="rect">
              <a:avLst/>
            </a:prstGeom>
          </p:spPr>
        </p:pic>
        <p:sp>
          <p:nvSpPr>
            <p:cNvPr id="5" name="Πλαίσιο κειμένου 5">
              <a:extLst>
                <a:ext uri="{FF2B5EF4-FFF2-40B4-BE49-F238E27FC236}">
                  <a16:creationId xmlns:a16="http://schemas.microsoft.com/office/drawing/2014/main" id="{B1C7537F-4478-9625-4CBE-BECFB0BE94D7}"/>
                </a:ext>
              </a:extLst>
            </p:cNvPr>
            <p:cNvSpPr txBox="1"/>
            <p:nvPr/>
          </p:nvSpPr>
          <p:spPr>
            <a:xfrm>
              <a:off x="280380" y="5778018"/>
              <a:ext cx="4817423" cy="90608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200" b="1" dirty="0">
                  <a:effectLst/>
                  <a:latin typeface="Times New Roman" panose="02020603050405020304" pitchFamily="18" charset="0"/>
                  <a:ea typeface="Times New Roman" panose="02020603050405020304" pitchFamily="18" charset="0"/>
                </a:rPr>
                <a:t>The project was supported by the Hellenic Foundation for Research and Innovation (H.F.R.I.) under the “3rd Call for Action “Science and Society” “Research, Innovation and Dissemination Hubs”” (Project Number: 02181).</a:t>
              </a:r>
              <a:endParaRPr lang="el-GR" sz="12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 </a:t>
              </a:r>
              <a:endParaRPr lang="el-GR" sz="1200" dirty="0">
                <a:effectLst/>
                <a:latin typeface="Times New Roman" panose="02020603050405020304" pitchFamily="18" charset="0"/>
                <a:ea typeface="Times New Roman" panose="02020603050405020304" pitchFamily="18" charset="0"/>
              </a:endParaRPr>
            </a:p>
          </p:txBody>
        </p:sp>
        <p:pic>
          <p:nvPicPr>
            <p:cNvPr id="7" name="Εικόνα 6">
              <a:extLst>
                <a:ext uri="{FF2B5EF4-FFF2-40B4-BE49-F238E27FC236}">
                  <a16:creationId xmlns:a16="http://schemas.microsoft.com/office/drawing/2014/main" id="{551D4C19-594D-3A68-A7E9-6726ABFCF6B1}"/>
                </a:ext>
              </a:extLst>
            </p:cNvPr>
            <p:cNvPicPr>
              <a:picLocks noChangeAspect="1"/>
            </p:cNvPicPr>
            <p:nvPr/>
          </p:nvPicPr>
          <p:blipFill>
            <a:blip r:embed="rId4"/>
            <a:stretch>
              <a:fillRect/>
            </a:stretch>
          </p:blipFill>
          <p:spPr>
            <a:xfrm>
              <a:off x="6096000" y="5104918"/>
              <a:ext cx="2616200" cy="1562100"/>
            </a:xfrm>
            <a:prstGeom prst="rect">
              <a:avLst/>
            </a:prstGeom>
          </p:spPr>
        </p:pic>
        <p:pic>
          <p:nvPicPr>
            <p:cNvPr id="9" name="Εικόνα 8">
              <a:extLst>
                <a:ext uri="{FF2B5EF4-FFF2-40B4-BE49-F238E27FC236}">
                  <a16:creationId xmlns:a16="http://schemas.microsoft.com/office/drawing/2014/main" id="{615839BD-C781-D940-B717-57B42A6D6516}"/>
                </a:ext>
              </a:extLst>
            </p:cNvPr>
            <p:cNvPicPr>
              <a:picLocks noChangeAspect="1"/>
            </p:cNvPicPr>
            <p:nvPr/>
          </p:nvPicPr>
          <p:blipFill>
            <a:blip r:embed="rId5"/>
            <a:stretch>
              <a:fillRect/>
            </a:stretch>
          </p:blipFill>
          <p:spPr>
            <a:xfrm>
              <a:off x="8883650" y="5343208"/>
              <a:ext cx="3027970" cy="1247610"/>
            </a:xfrm>
            <a:prstGeom prst="rect">
              <a:avLst/>
            </a:prstGeom>
          </p:spPr>
        </p:pic>
      </p:grpSp>
      <p:pic>
        <p:nvPicPr>
          <p:cNvPr id="1026" name="Picture 2" descr="Home | Institute of Astrophysics">
            <a:extLst>
              <a:ext uri="{FF2B5EF4-FFF2-40B4-BE49-F238E27FC236}">
                <a16:creationId xmlns:a16="http://schemas.microsoft.com/office/drawing/2014/main" id="{6FA52F9D-689B-FB90-2E07-926F1CBBF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225" y="1876336"/>
            <a:ext cx="9353550" cy="194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1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B11DBD6-F6F9-8A1C-B2FF-73029013B3DD}"/>
              </a:ext>
            </a:extLst>
          </p:cNvPr>
          <p:cNvSpPr>
            <a:spLocks noGrp="1"/>
          </p:cNvSpPr>
          <p:nvPr>
            <p:ph idx="1"/>
          </p:nvPr>
        </p:nvSpPr>
        <p:spPr>
          <a:xfrm>
            <a:off x="406400" y="2044700"/>
            <a:ext cx="11379200" cy="3549650"/>
          </a:xfrm>
        </p:spPr>
        <p:txBody>
          <a:bodyPr>
            <a:noAutofit/>
          </a:bodyPr>
          <a:lstStyle/>
          <a:p>
            <a:pPr algn="just">
              <a:lnSpc>
                <a:spcPct val="150000"/>
              </a:lnSpc>
            </a:pPr>
            <a:r>
              <a:rPr lang="en" sz="2000" dirty="0"/>
              <a:t>Parent organization -&gt; the Dill </a:t>
            </a:r>
            <a:r>
              <a:rPr lang="en" sz="2000" dirty="0" err="1"/>
              <a:t>Faulkes</a:t>
            </a:r>
            <a:r>
              <a:rPr lang="en" sz="2000" dirty="0"/>
              <a:t> Educational Trust (DFET),  </a:t>
            </a:r>
            <a:r>
              <a:rPr lang="en" sz="2000" dirty="0" err="1"/>
              <a:t>Faulkes</a:t>
            </a:r>
            <a:r>
              <a:rPr lang="en" sz="2000" dirty="0"/>
              <a:t> Telescope Project lead the EU Erasmus+ project called LaSciL</a:t>
            </a:r>
          </a:p>
          <a:p>
            <a:pPr algn="just">
              <a:lnSpc>
                <a:spcPct val="150000"/>
              </a:lnSpc>
            </a:pPr>
            <a:r>
              <a:rPr lang="en" sz="2000" b="1" dirty="0"/>
              <a:t>DFET</a:t>
            </a:r>
            <a:r>
              <a:rPr lang="en" sz="2000" dirty="0"/>
              <a:t> is a charitable company limited by guarantee, founded by Dr M C (Dill) </a:t>
            </a:r>
            <a:r>
              <a:rPr lang="en" sz="2000" dirty="0" err="1"/>
              <a:t>Faulkes</a:t>
            </a:r>
            <a:r>
              <a:rPr lang="en" sz="2000" dirty="0"/>
              <a:t> to support projects inspiring young people through science and </a:t>
            </a:r>
            <a:r>
              <a:rPr lang="en" sz="2000" dirty="0" err="1"/>
              <a:t>maths</a:t>
            </a:r>
            <a:r>
              <a:rPr lang="en" sz="2000" dirty="0"/>
              <a:t>. </a:t>
            </a:r>
            <a:r>
              <a:rPr lang="en" sz="2000" u="sng" dirty="0">
                <a:hlinkClick r:id="rId2"/>
              </a:rPr>
              <a:t>DFET</a:t>
            </a:r>
            <a:r>
              <a:rPr lang="en" sz="2000" dirty="0"/>
              <a:t> established the </a:t>
            </a:r>
            <a:r>
              <a:rPr lang="en" sz="2000" dirty="0" err="1"/>
              <a:t>Faulkes</a:t>
            </a:r>
            <a:r>
              <a:rPr lang="en" sz="2000" dirty="0"/>
              <a:t> Telescope Project (FTP) allowing schools to take part in real science through free-of-charge access to robotic telescopes. Since 2005, FTP has been an education partner of Las </a:t>
            </a:r>
            <a:r>
              <a:rPr lang="en" sz="2000" dirty="0" err="1"/>
              <a:t>Cumbres</a:t>
            </a:r>
            <a:r>
              <a:rPr lang="en" sz="2000" dirty="0"/>
              <a:t> Observatory (LCO), which operates a worldwide network of 21 telescopes, including the 2-m </a:t>
            </a:r>
            <a:r>
              <a:rPr lang="en" sz="2000" dirty="0" err="1"/>
              <a:t>Faulkes</a:t>
            </a:r>
            <a:r>
              <a:rPr lang="en" sz="2000" dirty="0"/>
              <a:t> Telescopes (in Hawaii and Australia). These research-grade facilities are available in both real-time and queue-scheduled mode. Follow-up observations are often made of new and/or interesting targets. Teachers and students participate fully in the scientific process; from target selection to observing to data analysis.</a:t>
            </a:r>
            <a:endParaRPr lang="el-GR" sz="2000" dirty="0"/>
          </a:p>
        </p:txBody>
      </p:sp>
      <p:pic>
        <p:nvPicPr>
          <p:cNvPr id="1030" name="Picture 6">
            <a:extLst>
              <a:ext uri="{FF2B5EF4-FFF2-40B4-BE49-F238E27FC236}">
                <a16:creationId xmlns:a16="http://schemas.microsoft.com/office/drawing/2014/main" id="{947A4E78-AD7B-7758-0760-1B2E8E207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751" y="0"/>
            <a:ext cx="2234498"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00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2057ABB-BB92-E3CD-2C56-0D520EDA164A}"/>
              </a:ext>
            </a:extLst>
          </p:cNvPr>
          <p:cNvSpPr>
            <a:spLocks noGrp="1"/>
          </p:cNvSpPr>
          <p:nvPr>
            <p:ph idx="1"/>
          </p:nvPr>
        </p:nvSpPr>
        <p:spPr>
          <a:xfrm>
            <a:off x="838200" y="1840373"/>
            <a:ext cx="10515600" cy="4351338"/>
          </a:xfrm>
        </p:spPr>
        <p:txBody>
          <a:bodyPr>
            <a:normAutofit lnSpcReduction="10000"/>
          </a:bodyPr>
          <a:lstStyle/>
          <a:p>
            <a:pPr algn="just">
              <a:lnSpc>
                <a:spcPct val="150000"/>
              </a:lnSpc>
            </a:pPr>
            <a:r>
              <a:rPr lang="en" sz="2400" dirty="0"/>
              <a:t>The Austrian Space Forum is one of the leading institutions conducting Mars analog missions, thus paving the way for the future human exploration of the Red Planet. Experts from a broad variety of disciplines as well as the spaceflight sector constitute the core of the </a:t>
            </a:r>
            <a:r>
              <a:rPr lang="en" sz="2400" dirty="0" err="1"/>
              <a:t>OeWF’s</a:t>
            </a:r>
            <a:r>
              <a:rPr lang="en" sz="2400" dirty="0"/>
              <a:t> continued endeavor.</a:t>
            </a:r>
          </a:p>
          <a:p>
            <a:pPr algn="just">
              <a:lnSpc>
                <a:spcPct val="150000"/>
              </a:lnSpc>
            </a:pPr>
            <a:r>
              <a:rPr lang="en" sz="2400" dirty="0"/>
              <a:t>The </a:t>
            </a:r>
            <a:r>
              <a:rPr lang="en" sz="2400" dirty="0" err="1"/>
              <a:t>OeWF</a:t>
            </a:r>
            <a:r>
              <a:rPr lang="en" sz="2400" dirty="0"/>
              <a:t> in collaboration with national and international institutions from science and industry is working at the cutting edge of scientific research. In addition the </a:t>
            </a:r>
            <a:r>
              <a:rPr lang="en" sz="2400" dirty="0" err="1"/>
              <a:t>OeWF</a:t>
            </a:r>
            <a:r>
              <a:rPr lang="en" sz="2400" dirty="0"/>
              <a:t> also contributes significantly to inspiring and educating young people in the sectors of science, technology and engineering.</a:t>
            </a:r>
          </a:p>
          <a:p>
            <a:endParaRPr lang="el-GR" dirty="0"/>
          </a:p>
        </p:txBody>
      </p:sp>
      <p:pic>
        <p:nvPicPr>
          <p:cNvPr id="5122" name="Picture 2">
            <a:extLst>
              <a:ext uri="{FF2B5EF4-FFF2-40B4-BE49-F238E27FC236}">
                <a16:creationId xmlns:a16="http://schemas.microsoft.com/office/drawing/2014/main" id="{5513BA2A-F844-AE28-2A7D-4F45C1570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318373"/>
            <a:ext cx="5283200" cy="136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36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2F738C1-B48D-D59E-F622-B220F511B0A3}"/>
              </a:ext>
            </a:extLst>
          </p:cNvPr>
          <p:cNvSpPr>
            <a:spLocks noGrp="1"/>
          </p:cNvSpPr>
          <p:nvPr>
            <p:ph idx="1"/>
          </p:nvPr>
        </p:nvSpPr>
        <p:spPr>
          <a:xfrm>
            <a:off x="838200" y="2091097"/>
            <a:ext cx="10515600" cy="4351338"/>
          </a:xfrm>
        </p:spPr>
        <p:txBody>
          <a:bodyPr>
            <a:normAutofit/>
          </a:bodyPr>
          <a:lstStyle/>
          <a:p>
            <a:pPr marL="0" indent="0" algn="just">
              <a:lnSpc>
                <a:spcPct val="160000"/>
              </a:lnSpc>
              <a:buNone/>
            </a:pPr>
            <a:r>
              <a:rPr lang="en" sz="2400" dirty="0" err="1"/>
              <a:t>Ellinogermaniki</a:t>
            </a:r>
            <a:r>
              <a:rPr lang="en" sz="2400" dirty="0"/>
              <a:t> </a:t>
            </a:r>
            <a:r>
              <a:rPr lang="en" sz="2400" dirty="0" err="1"/>
              <a:t>Agogi</a:t>
            </a:r>
            <a:r>
              <a:rPr lang="en" sz="2400" dirty="0"/>
              <a:t> is one of the most innovative schools in Europe with 2300 students (ages 5 to 18) and 250 teachers. The school continuously modernizes STEM education by promoting and creating learning environments for students and offering numerous opportunities for teachers’ professional development enabling them to thrive in the landscape of unprecedented challenges and opportunities in the 21st century.</a:t>
            </a:r>
            <a:endParaRPr lang="el-GR" sz="2400" dirty="0"/>
          </a:p>
        </p:txBody>
      </p:sp>
      <p:pic>
        <p:nvPicPr>
          <p:cNvPr id="2050" name="Picture 2">
            <a:extLst>
              <a:ext uri="{FF2B5EF4-FFF2-40B4-BE49-F238E27FC236}">
                <a16:creationId xmlns:a16="http://schemas.microsoft.com/office/drawing/2014/main" id="{EE04D157-FDBC-0F1F-E120-EB6F63C9F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526" y="808037"/>
            <a:ext cx="4580948" cy="7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6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BB9A57E-717D-F580-1AE2-FA779C3B53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740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ED65DD2-413D-DC9C-8C08-9D886024A483}"/>
              </a:ext>
            </a:extLst>
          </p:cNvPr>
          <p:cNvPicPr>
            <a:picLocks noChangeAspect="1"/>
          </p:cNvPicPr>
          <p:nvPr/>
        </p:nvPicPr>
        <p:blipFill rotWithShape="1">
          <a:blip r:embed="rId2"/>
          <a:srcRect t="2361"/>
          <a:stretch/>
        </p:blipFill>
        <p:spPr>
          <a:xfrm>
            <a:off x="0" y="0"/>
            <a:ext cx="12192000" cy="6858000"/>
          </a:xfrm>
          <a:prstGeom prst="rect">
            <a:avLst/>
          </a:prstGeom>
        </p:spPr>
      </p:pic>
    </p:spTree>
    <p:extLst>
      <p:ext uri="{BB962C8B-B14F-4D97-AF65-F5344CB8AC3E}">
        <p14:creationId xmlns:p14="http://schemas.microsoft.com/office/powerpoint/2010/main" val="389209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93FA82-F44C-1398-8FF2-0663ABE8E436}"/>
              </a:ext>
            </a:extLst>
          </p:cNvPr>
          <p:cNvSpPr>
            <a:spLocks noGrp="1"/>
          </p:cNvSpPr>
          <p:nvPr>
            <p:ph type="title"/>
          </p:nvPr>
        </p:nvSpPr>
        <p:spPr>
          <a:xfrm>
            <a:off x="838200" y="389244"/>
            <a:ext cx="10515600" cy="1325563"/>
          </a:xfrm>
        </p:spPr>
        <p:txBody>
          <a:bodyPr/>
          <a:lstStyle/>
          <a:p>
            <a:r>
              <a:rPr lang="en" dirty="0"/>
              <a:t>Junior high School of Intercultural Education of </a:t>
            </a:r>
            <a:r>
              <a:rPr lang="en" dirty="0" err="1"/>
              <a:t>Sapes</a:t>
            </a:r>
            <a:endParaRPr lang="el-GR" dirty="0"/>
          </a:p>
        </p:txBody>
      </p:sp>
      <p:sp>
        <p:nvSpPr>
          <p:cNvPr id="3" name="Θέση περιεχομένου 2">
            <a:extLst>
              <a:ext uri="{FF2B5EF4-FFF2-40B4-BE49-F238E27FC236}">
                <a16:creationId xmlns:a16="http://schemas.microsoft.com/office/drawing/2014/main" id="{60894B12-F19A-614D-A670-FCDEDFB8358E}"/>
              </a:ext>
            </a:extLst>
          </p:cNvPr>
          <p:cNvSpPr>
            <a:spLocks noGrp="1"/>
          </p:cNvSpPr>
          <p:nvPr>
            <p:ph idx="1"/>
          </p:nvPr>
        </p:nvSpPr>
        <p:spPr>
          <a:xfrm>
            <a:off x="838200" y="2412795"/>
            <a:ext cx="10515600" cy="4351338"/>
          </a:xfrm>
        </p:spPr>
        <p:txBody>
          <a:bodyPr/>
          <a:lstStyle/>
          <a:p>
            <a:pPr algn="just"/>
            <a:r>
              <a:rPr lang="en" dirty="0"/>
              <a:t>In 1996 it was classified as Intercultural</a:t>
            </a:r>
          </a:p>
          <a:p>
            <a:pPr algn="just"/>
            <a:r>
              <a:rPr lang="en" dirty="0"/>
              <a:t>Its main operating purpose is to create common student identities with rich material from the roots of the residents (linguistic, religious, cultural).</a:t>
            </a:r>
          </a:p>
          <a:p>
            <a:pPr algn="just"/>
            <a:r>
              <a:rPr lang="en" dirty="0"/>
              <a:t>It has participated in many National and European Projects. Last year many school activity projects are implemented, the 2 projects are related to astronomy. For the school year 2019-2020 they have already taken place astronomical events, for the "World Astronomy Week" Oct 2019 and the ”Transit of Mercury" Nov 2019.</a:t>
            </a:r>
            <a:endParaRPr lang="el-GR" dirty="0"/>
          </a:p>
        </p:txBody>
      </p:sp>
      <p:pic>
        <p:nvPicPr>
          <p:cNvPr id="5122" name="Picture 2">
            <a:extLst>
              <a:ext uri="{FF2B5EF4-FFF2-40B4-BE49-F238E27FC236}">
                <a16:creationId xmlns:a16="http://schemas.microsoft.com/office/drawing/2014/main" id="{567C4B0E-4FE4-00BD-8B3B-37A47AA4C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0" y="1052026"/>
            <a:ext cx="3175000" cy="1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38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F8722A-165B-5DCE-EF20-7AC11D85DAF7}"/>
              </a:ext>
            </a:extLst>
          </p:cNvPr>
          <p:cNvSpPr>
            <a:spLocks noGrp="1"/>
          </p:cNvSpPr>
          <p:nvPr>
            <p:ph type="title"/>
          </p:nvPr>
        </p:nvSpPr>
        <p:spPr>
          <a:xfrm>
            <a:off x="838200" y="377825"/>
            <a:ext cx="10515600" cy="1325563"/>
          </a:xfrm>
        </p:spPr>
        <p:txBody>
          <a:bodyPr/>
          <a:lstStyle/>
          <a:p>
            <a:r>
              <a:rPr lang="en" dirty="0"/>
              <a:t>9th Primary School of </a:t>
            </a:r>
            <a:r>
              <a:rPr lang="en" dirty="0" err="1"/>
              <a:t>Komotini</a:t>
            </a:r>
            <a:endParaRPr lang="el-GR" dirty="0"/>
          </a:p>
        </p:txBody>
      </p:sp>
      <p:sp>
        <p:nvSpPr>
          <p:cNvPr id="3" name="Θέση περιεχομένου 2">
            <a:extLst>
              <a:ext uri="{FF2B5EF4-FFF2-40B4-BE49-F238E27FC236}">
                <a16:creationId xmlns:a16="http://schemas.microsoft.com/office/drawing/2014/main" id="{C97824E5-ECFD-50F2-D33A-A2D0F0FFB8F7}"/>
              </a:ext>
            </a:extLst>
          </p:cNvPr>
          <p:cNvSpPr>
            <a:spLocks noGrp="1"/>
          </p:cNvSpPr>
          <p:nvPr>
            <p:ph idx="1"/>
          </p:nvPr>
        </p:nvSpPr>
        <p:spPr>
          <a:xfrm>
            <a:off x="838200" y="2387600"/>
            <a:ext cx="10515600" cy="4351338"/>
          </a:xfrm>
        </p:spPr>
        <p:txBody>
          <a:bodyPr/>
          <a:lstStyle/>
          <a:p>
            <a:pPr algn="just"/>
            <a:r>
              <a:rPr lang="en" dirty="0"/>
              <a:t>The 9th Primary School was founded in 1977 and is located in the eastern part of city ​​of </a:t>
            </a:r>
            <a:r>
              <a:rPr lang="en" dirty="0" err="1"/>
              <a:t>Komotini</a:t>
            </a:r>
            <a:r>
              <a:rPr lang="en" dirty="0"/>
              <a:t>.</a:t>
            </a:r>
          </a:p>
          <a:p>
            <a:pPr algn="just"/>
            <a:r>
              <a:rPr lang="en" dirty="0"/>
              <a:t>A "Planetarium" was permanently set up at the school, which made by children. In the Planetarium there are presentations for students of the school as well and to other interested schools in the Prefecture of </a:t>
            </a:r>
            <a:r>
              <a:rPr lang="en" dirty="0" err="1"/>
              <a:t>Rodopi</a:t>
            </a:r>
            <a:r>
              <a:rPr lang="en" dirty="0"/>
              <a:t>. In this school there is an Diagnosis Committee of learning difficulties. It has also participated in ROLE MODELS-Erasmus/IKY(Foundation for State scholarships) also during the present school year at </a:t>
            </a:r>
            <a:r>
              <a:rPr lang="en" dirty="0" err="1"/>
              <a:t>Erasmus+Healthy</a:t>
            </a:r>
            <a:r>
              <a:rPr lang="en" dirty="0"/>
              <a:t>.</a:t>
            </a:r>
          </a:p>
          <a:p>
            <a:pPr algn="just"/>
            <a:r>
              <a:rPr lang="en" i="1" dirty="0" err="1"/>
              <a:t>MissionX</a:t>
            </a:r>
            <a:r>
              <a:rPr lang="en" i="1" dirty="0"/>
              <a:t> Train Like an Astronaut</a:t>
            </a:r>
            <a:endParaRPr lang="en" dirty="0"/>
          </a:p>
          <a:p>
            <a:endParaRPr lang="el-GR" dirty="0"/>
          </a:p>
        </p:txBody>
      </p:sp>
      <p:pic>
        <p:nvPicPr>
          <p:cNvPr id="4098" name="Picture 2">
            <a:extLst>
              <a:ext uri="{FF2B5EF4-FFF2-40B4-BE49-F238E27FC236}">
                <a16:creationId xmlns:a16="http://schemas.microsoft.com/office/drawing/2014/main" id="{41D8FC8A-AE41-1777-C78A-99D63ADAF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0" y="0"/>
            <a:ext cx="31750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583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118D8F-8800-BE50-F520-6CAE28F6EBAB}"/>
              </a:ext>
            </a:extLst>
          </p:cNvPr>
          <p:cNvSpPr>
            <a:spLocks noGrp="1"/>
          </p:cNvSpPr>
          <p:nvPr>
            <p:ph type="title"/>
          </p:nvPr>
        </p:nvSpPr>
        <p:spPr/>
        <p:txBody>
          <a:bodyPr/>
          <a:lstStyle/>
          <a:p>
            <a:r>
              <a:rPr lang="el-GR" altLang="el-GR" dirty="0"/>
              <a:t>1st </a:t>
            </a:r>
            <a:r>
              <a:rPr lang="en-US" altLang="el-GR" dirty="0"/>
              <a:t>junior high school</a:t>
            </a:r>
            <a:r>
              <a:rPr lang="el-GR" altLang="el-GR" dirty="0"/>
              <a:t> of </a:t>
            </a:r>
            <a:r>
              <a:rPr lang="el-GR" altLang="el-GR" dirty="0" err="1"/>
              <a:t>Thermi</a:t>
            </a:r>
            <a:endParaRPr lang="el-GR" dirty="0"/>
          </a:p>
        </p:txBody>
      </p:sp>
      <p:sp>
        <p:nvSpPr>
          <p:cNvPr id="3" name="Θέση περιεχομένου 2">
            <a:extLst>
              <a:ext uri="{FF2B5EF4-FFF2-40B4-BE49-F238E27FC236}">
                <a16:creationId xmlns:a16="http://schemas.microsoft.com/office/drawing/2014/main" id="{B49789BB-580D-7C02-B2EF-6F4B67943EE4}"/>
              </a:ext>
            </a:extLst>
          </p:cNvPr>
          <p:cNvSpPr>
            <a:spLocks noGrp="1"/>
          </p:cNvSpPr>
          <p:nvPr>
            <p:ph idx="1"/>
          </p:nvPr>
        </p:nvSpPr>
        <p:spPr>
          <a:xfrm>
            <a:off x="838200" y="2150075"/>
            <a:ext cx="10515600" cy="4026887"/>
          </a:xfrm>
        </p:spPr>
        <p:txBody>
          <a:bodyPr>
            <a:normAutofit/>
          </a:bodyPr>
          <a:lstStyle/>
          <a:p>
            <a:pPr algn="just"/>
            <a:r>
              <a:rPr lang="en-US" altLang="el-GR" dirty="0"/>
              <a:t>It </a:t>
            </a:r>
            <a:r>
              <a:rPr lang="el-GR" altLang="el-GR" dirty="0" err="1"/>
              <a:t>is</a:t>
            </a:r>
            <a:r>
              <a:rPr lang="el-GR" altLang="el-GR" dirty="0"/>
              <a:t> </a:t>
            </a:r>
            <a:r>
              <a:rPr lang="el-GR" altLang="el-GR" dirty="0" err="1"/>
              <a:t>one</a:t>
            </a:r>
            <a:r>
              <a:rPr lang="el-GR" altLang="el-GR" dirty="0"/>
              <a:t> of the </a:t>
            </a:r>
            <a:r>
              <a:rPr lang="el-GR" altLang="el-GR" dirty="0" err="1"/>
              <a:t>largest</a:t>
            </a:r>
            <a:r>
              <a:rPr lang="el-GR" altLang="el-GR" dirty="0"/>
              <a:t> </a:t>
            </a:r>
            <a:r>
              <a:rPr lang="el-GR" altLang="el-GR" dirty="0" err="1"/>
              <a:t>schools</a:t>
            </a:r>
            <a:r>
              <a:rPr lang="el-GR" altLang="el-GR" dirty="0"/>
              <a:t> in </a:t>
            </a:r>
            <a:r>
              <a:rPr lang="el-GR" altLang="el-GR" dirty="0" err="1"/>
              <a:t>Secondary</a:t>
            </a:r>
            <a:r>
              <a:rPr lang="el-GR" altLang="el-GR" dirty="0"/>
              <a:t> </a:t>
            </a:r>
            <a:r>
              <a:rPr lang="el-GR" altLang="el-GR" dirty="0" err="1"/>
              <a:t>Education</a:t>
            </a:r>
            <a:r>
              <a:rPr lang="el-GR" altLang="el-GR" dirty="0"/>
              <a:t> of Eastern </a:t>
            </a:r>
            <a:r>
              <a:rPr lang="el-GR" altLang="el-GR" dirty="0" err="1"/>
              <a:t>Thessaloniki</a:t>
            </a:r>
            <a:endParaRPr lang="en-US" i="1" dirty="0"/>
          </a:p>
          <a:p>
            <a:pPr algn="just"/>
            <a:r>
              <a:rPr lang="en" dirty="0"/>
              <a:t>The school leadership and the person in charge of the Integration Departments promote and propose to the Teachers' Association a broader teaching framework, which is based on discovery-inquiry (IBSE) method and project-based learning (PBL) so that, on the one hand, promotes inclusive STEM education and, on the other hand, to 'open' our school to society, building a safe learning environment of tolerance, acceptance and creation</a:t>
            </a:r>
            <a:endParaRPr lang="el-GR" dirty="0"/>
          </a:p>
        </p:txBody>
      </p:sp>
      <p:sp>
        <p:nvSpPr>
          <p:cNvPr id="4" name="Rectangle 1">
            <a:extLst>
              <a:ext uri="{FF2B5EF4-FFF2-40B4-BE49-F238E27FC236}">
                <a16:creationId xmlns:a16="http://schemas.microsoft.com/office/drawing/2014/main" id="{6D34A770-7A7A-8E6D-E7FB-662BD03D5B32}"/>
              </a:ext>
            </a:extLst>
          </p:cNvPr>
          <p:cNvSpPr>
            <a:spLocks noChangeArrowheads="1"/>
          </p:cNvSpPr>
          <p:nvPr/>
        </p:nvSpPr>
        <p:spPr bwMode="auto">
          <a:xfrm>
            <a:off x="172995" y="1965753"/>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pic>
        <p:nvPicPr>
          <p:cNvPr id="6146" name="Picture 2">
            <a:extLst>
              <a:ext uri="{FF2B5EF4-FFF2-40B4-BE49-F238E27FC236}">
                <a16:creationId xmlns:a16="http://schemas.microsoft.com/office/drawing/2014/main" id="{DECCEF37-A592-9117-C9D1-11C5E6D5F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0" y="187753"/>
            <a:ext cx="3175000" cy="1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3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10AD9F-3C43-A62B-72A0-81A3E43AEEB1}"/>
              </a:ext>
            </a:extLst>
          </p:cNvPr>
          <p:cNvSpPr>
            <a:spLocks noGrp="1"/>
          </p:cNvSpPr>
          <p:nvPr>
            <p:ph type="title"/>
          </p:nvPr>
        </p:nvSpPr>
        <p:spPr/>
        <p:txBody>
          <a:bodyPr/>
          <a:lstStyle/>
          <a:p>
            <a:r>
              <a:rPr lang="en" dirty="0"/>
              <a:t>7th Kindergarten of Ioannina</a:t>
            </a:r>
            <a:endParaRPr lang="el-GR" dirty="0"/>
          </a:p>
        </p:txBody>
      </p:sp>
      <p:sp>
        <p:nvSpPr>
          <p:cNvPr id="3" name="Θέση περιεχομένου 2">
            <a:extLst>
              <a:ext uri="{FF2B5EF4-FFF2-40B4-BE49-F238E27FC236}">
                <a16:creationId xmlns:a16="http://schemas.microsoft.com/office/drawing/2014/main" id="{DF56BC68-15EA-24FE-9B8D-89F4B2652601}"/>
              </a:ext>
            </a:extLst>
          </p:cNvPr>
          <p:cNvSpPr>
            <a:spLocks noGrp="1"/>
          </p:cNvSpPr>
          <p:nvPr>
            <p:ph idx="1"/>
          </p:nvPr>
        </p:nvSpPr>
        <p:spPr>
          <a:xfrm>
            <a:off x="838200" y="2221706"/>
            <a:ext cx="10515600" cy="4351338"/>
          </a:xfrm>
        </p:spPr>
        <p:txBody>
          <a:bodyPr>
            <a:normAutofit fontScale="85000" lnSpcReduction="20000"/>
          </a:bodyPr>
          <a:lstStyle/>
          <a:p>
            <a:pPr marL="0" indent="0" algn="just">
              <a:lnSpc>
                <a:spcPct val="150000"/>
              </a:lnSpc>
              <a:buNone/>
            </a:pPr>
            <a:r>
              <a:rPr lang="en" dirty="0"/>
              <a:t>It has been chosen to represent Epirus several times on the Board of Representatives of </a:t>
            </a:r>
            <a:r>
              <a:rPr lang="en" dirty="0" err="1"/>
              <a:t>Helmepa</a:t>
            </a:r>
            <a:r>
              <a:rPr lang="en" dirty="0"/>
              <a:t> Junior (2015, 2017 and 2019) and also has won the Silver Panda three times from WWF for the project "Better Life at School" (2015, 2016, 2017) and twice the Silver Award at the Education Leadership Awards (2017 and 2018). In 2018 was awarded the GOLD Award in the same competition in the category "Educational robotics, STEAM Education and the digital world". It implements innovative, among many schools, educational projects of E‐Twinning and Erasmus+ partnerships, in which it has been honored many times with a European and national label quality.</a:t>
            </a:r>
            <a:endParaRPr lang="el-GR" dirty="0"/>
          </a:p>
        </p:txBody>
      </p:sp>
      <p:pic>
        <p:nvPicPr>
          <p:cNvPr id="7170" name="Picture 2">
            <a:extLst>
              <a:ext uri="{FF2B5EF4-FFF2-40B4-BE49-F238E27FC236}">
                <a16:creationId xmlns:a16="http://schemas.microsoft.com/office/drawing/2014/main" id="{4DB79642-EFB8-CCA4-7E19-C8C0739E6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561" y="0"/>
            <a:ext cx="31750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2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89ECD7E-72D0-5F7D-ADA3-3698F98E5262}"/>
              </a:ext>
            </a:extLst>
          </p:cNvPr>
          <p:cNvSpPr>
            <a:spLocks noGrp="1"/>
          </p:cNvSpPr>
          <p:nvPr>
            <p:ph idx="1"/>
          </p:nvPr>
        </p:nvSpPr>
        <p:spPr/>
        <p:txBody>
          <a:bodyPr>
            <a:normAutofit/>
          </a:bodyPr>
          <a:lstStyle/>
          <a:p>
            <a:pPr algn="just">
              <a:lnSpc>
                <a:spcPct val="160000"/>
              </a:lnSpc>
            </a:pPr>
            <a:r>
              <a:rPr lang="en" sz="2000" dirty="0"/>
              <a:t>The "PAGRETION" School was founded in 1963 in a spirit of creation and renewal. "Education must escape from conservatism and enter more into the knowledge of life and the struggle for a proper freedom of the spirit", wrote the first historical brochure of the school at the time.</a:t>
            </a:r>
          </a:p>
          <a:p>
            <a:pPr algn="just">
              <a:lnSpc>
                <a:spcPct val="160000"/>
              </a:lnSpc>
            </a:pPr>
            <a:r>
              <a:rPr lang="en" sz="2000" dirty="0"/>
              <a:t>The students of the school participate and excel in many scientific and artistic competitions</a:t>
            </a:r>
          </a:p>
          <a:p>
            <a:pPr algn="just">
              <a:lnSpc>
                <a:spcPct val="160000"/>
              </a:lnSpc>
            </a:pPr>
            <a:r>
              <a:rPr lang="en" sz="2000" dirty="0"/>
              <a:t>STEM Education</a:t>
            </a:r>
          </a:p>
          <a:p>
            <a:pPr algn="just">
              <a:lnSpc>
                <a:spcPct val="160000"/>
              </a:lnSpc>
            </a:pPr>
            <a:r>
              <a:rPr lang="en" sz="2000" dirty="0"/>
              <a:t>Participation in pioneering research programs - Regular cooperation with research institutions and leading companies in the field of new technologies for education</a:t>
            </a:r>
            <a:endParaRPr lang="el-GR" sz="2000" dirty="0"/>
          </a:p>
        </p:txBody>
      </p:sp>
      <p:pic>
        <p:nvPicPr>
          <p:cNvPr id="6146" name="Picture 2" descr="logo">
            <a:extLst>
              <a:ext uri="{FF2B5EF4-FFF2-40B4-BE49-F238E27FC236}">
                <a16:creationId xmlns:a16="http://schemas.microsoft.com/office/drawing/2014/main" id="{564ACB66-8519-C838-C978-F31D8AC67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67" y="354935"/>
            <a:ext cx="7463367" cy="10922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75B545F5-6866-E06C-888B-C2E85F353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033" y="250825"/>
            <a:ext cx="3175000"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9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9A13D0-097E-BB14-1DE8-F11DC13C5F5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8E3A779-B574-E252-0B0D-F992CE305460}"/>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AA9EAE3C-9A9D-07E7-74D2-8469BE8098CC}"/>
              </a:ext>
            </a:extLst>
          </p:cNvPr>
          <p:cNvPicPr>
            <a:picLocks noChangeAspect="1"/>
          </p:cNvPicPr>
          <p:nvPr/>
        </p:nvPicPr>
        <p:blipFill>
          <a:blip r:embed="rId2"/>
          <a:stretch>
            <a:fillRect/>
          </a:stretch>
        </p:blipFill>
        <p:spPr>
          <a:xfrm>
            <a:off x="1153778" y="0"/>
            <a:ext cx="9884444" cy="6858000"/>
          </a:xfrm>
          <a:prstGeom prst="rect">
            <a:avLst/>
          </a:prstGeom>
        </p:spPr>
      </p:pic>
    </p:spTree>
    <p:extLst>
      <p:ext uri="{BB962C8B-B14F-4D97-AF65-F5344CB8AC3E}">
        <p14:creationId xmlns:p14="http://schemas.microsoft.com/office/powerpoint/2010/main" val="421936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BC64346-9DE4-D5B5-A89F-E60EC13BCC20}"/>
              </a:ext>
            </a:extLst>
          </p:cNvPr>
          <p:cNvSpPr>
            <a:spLocks noGrp="1"/>
          </p:cNvSpPr>
          <p:nvPr>
            <p:ph idx="1"/>
          </p:nvPr>
        </p:nvSpPr>
        <p:spPr>
          <a:xfrm>
            <a:off x="838200" y="2006600"/>
            <a:ext cx="10515600" cy="4351338"/>
          </a:xfrm>
        </p:spPr>
        <p:txBody>
          <a:bodyPr>
            <a:normAutofit lnSpcReduction="10000"/>
          </a:bodyPr>
          <a:lstStyle/>
          <a:p>
            <a:pPr marL="0" indent="0" algn="just">
              <a:lnSpc>
                <a:spcPct val="150000"/>
              </a:lnSpc>
              <a:buNone/>
            </a:pPr>
            <a:r>
              <a:rPr lang="en" dirty="0"/>
              <a:t>The Institute of Astrophysics – FORTH in the island of Crete, Greece, manages </a:t>
            </a:r>
            <a:r>
              <a:rPr lang="en" dirty="0" err="1"/>
              <a:t>Skinakas</a:t>
            </a:r>
            <a:r>
              <a:rPr lang="en" dirty="0"/>
              <a:t> Observatory and its prime goals are: to perform cutting edge research in select areas of theoretical and observational astrophysics, to train students and early stage researchers in acquiring technical and analytical skills so as to address outstanding open questions in astrophysics and beyond, and to engage with the local community in educational and public outreach activities.</a:t>
            </a:r>
            <a:endParaRPr lang="el-GR" dirty="0"/>
          </a:p>
        </p:txBody>
      </p:sp>
      <p:pic>
        <p:nvPicPr>
          <p:cNvPr id="3074" name="Picture 2">
            <a:extLst>
              <a:ext uri="{FF2B5EF4-FFF2-40B4-BE49-F238E27FC236}">
                <a16:creationId xmlns:a16="http://schemas.microsoft.com/office/drawing/2014/main" id="{FFC74B36-BCFB-24D9-78AA-15774AB9A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00062"/>
            <a:ext cx="4550833" cy="1444395"/>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07E02470-9C53-A846-4160-BB67A287A4A2}"/>
              </a:ext>
            </a:extLst>
          </p:cNvPr>
          <p:cNvPicPr>
            <a:picLocks noChangeAspect="1"/>
          </p:cNvPicPr>
          <p:nvPr/>
        </p:nvPicPr>
        <p:blipFill>
          <a:blip r:embed="rId4"/>
          <a:stretch>
            <a:fillRect/>
          </a:stretch>
        </p:blipFill>
        <p:spPr>
          <a:xfrm>
            <a:off x="7260166" y="444192"/>
            <a:ext cx="4093634" cy="1362967"/>
          </a:xfrm>
          <a:prstGeom prst="rect">
            <a:avLst/>
          </a:prstGeom>
        </p:spPr>
      </p:pic>
    </p:spTree>
    <p:extLst>
      <p:ext uri="{BB962C8B-B14F-4D97-AF65-F5344CB8AC3E}">
        <p14:creationId xmlns:p14="http://schemas.microsoft.com/office/powerpoint/2010/main" val="1976387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BACBA-988F-1FAB-BFE5-99BADE0500A9}"/>
              </a:ext>
            </a:extLst>
          </p:cNvPr>
          <p:cNvSpPr txBox="1"/>
          <p:nvPr/>
        </p:nvSpPr>
        <p:spPr>
          <a:xfrm>
            <a:off x="1155290" y="2639961"/>
            <a:ext cx="9881419" cy="1697068"/>
          </a:xfrm>
          <a:prstGeom prst="rect">
            <a:avLst/>
          </a:prstGeom>
          <a:noFill/>
        </p:spPr>
        <p:txBody>
          <a:bodyPr wrap="square" rtlCol="0">
            <a:spAutoFit/>
          </a:bodyPr>
          <a:lstStyle/>
          <a:p>
            <a:pPr algn="ctr">
              <a:lnSpc>
                <a:spcPct val="150000"/>
              </a:lnSpc>
            </a:pPr>
            <a:r>
              <a:rPr lang="en" sz="2400" dirty="0"/>
              <a:t>These schools are so great thanks to the teachers who are the soul of the projects as well as the bridge between us and the most valuable cell of society, the students!</a:t>
            </a:r>
            <a:endParaRPr lang="el-GR" sz="2400" dirty="0"/>
          </a:p>
        </p:txBody>
      </p:sp>
    </p:spTree>
    <p:extLst>
      <p:ext uri="{BB962C8B-B14F-4D97-AF65-F5344CB8AC3E}">
        <p14:creationId xmlns:p14="http://schemas.microsoft.com/office/powerpoint/2010/main" val="2492669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B_IMG_1526534099618.jpg">
            <a:extLst>
              <a:ext uri="{FF2B5EF4-FFF2-40B4-BE49-F238E27FC236}">
                <a16:creationId xmlns:a16="http://schemas.microsoft.com/office/drawing/2014/main" id="{46E3745C-FC06-12A3-6D1A-265371AD6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444" y="0"/>
            <a:ext cx="8146556" cy="4646877"/>
          </a:xfrm>
          <a:prstGeom prst="rect">
            <a:avLst/>
          </a:prstGeom>
          <a:ln>
            <a:noFill/>
          </a:ln>
          <a:effectLst>
            <a:outerShdw blurRad="292100" dist="139700" dir="2700000" algn="tl" rotWithShape="0">
              <a:srgbClr val="333333">
                <a:alpha val="65000"/>
              </a:srgbClr>
            </a:outerShdw>
          </a:effectLst>
        </p:spPr>
      </p:pic>
      <p:grpSp>
        <p:nvGrpSpPr>
          <p:cNvPr id="10" name="Ομάδα 9">
            <a:extLst>
              <a:ext uri="{FF2B5EF4-FFF2-40B4-BE49-F238E27FC236}">
                <a16:creationId xmlns:a16="http://schemas.microsoft.com/office/drawing/2014/main" id="{8541EDB6-0633-F782-398C-5E30617AA7B2}"/>
              </a:ext>
            </a:extLst>
          </p:cNvPr>
          <p:cNvGrpSpPr/>
          <p:nvPr/>
        </p:nvGrpSpPr>
        <p:grpSpPr>
          <a:xfrm>
            <a:off x="280380" y="4762818"/>
            <a:ext cx="11631240" cy="1921281"/>
            <a:chOff x="280380" y="4762818"/>
            <a:chExt cx="11631240" cy="1921281"/>
          </a:xfrm>
        </p:grpSpPr>
        <p:pic>
          <p:nvPicPr>
            <p:cNvPr id="11" name="Εικόνα 10">
              <a:extLst>
                <a:ext uri="{FF2B5EF4-FFF2-40B4-BE49-F238E27FC236}">
                  <a16:creationId xmlns:a16="http://schemas.microsoft.com/office/drawing/2014/main" id="{2BB59D4B-D1D6-5D67-011F-AE62B2E55691}"/>
                </a:ext>
              </a:extLst>
            </p:cNvPr>
            <p:cNvPicPr>
              <a:picLocks noChangeAspect="1"/>
            </p:cNvPicPr>
            <p:nvPr/>
          </p:nvPicPr>
          <p:blipFill>
            <a:blip r:embed="rId3"/>
            <a:stretch>
              <a:fillRect/>
            </a:stretch>
          </p:blipFill>
          <p:spPr>
            <a:xfrm>
              <a:off x="280380" y="4762818"/>
              <a:ext cx="2487240" cy="1015200"/>
            </a:xfrm>
            <a:prstGeom prst="rect">
              <a:avLst/>
            </a:prstGeom>
          </p:spPr>
        </p:pic>
        <p:sp>
          <p:nvSpPr>
            <p:cNvPr id="12" name="Πλαίσιο κειμένου 5">
              <a:extLst>
                <a:ext uri="{FF2B5EF4-FFF2-40B4-BE49-F238E27FC236}">
                  <a16:creationId xmlns:a16="http://schemas.microsoft.com/office/drawing/2014/main" id="{B676D14D-1622-1BD0-703C-C7905FD0ACF2}"/>
                </a:ext>
              </a:extLst>
            </p:cNvPr>
            <p:cNvSpPr txBox="1"/>
            <p:nvPr/>
          </p:nvSpPr>
          <p:spPr>
            <a:xfrm>
              <a:off x="280380" y="5778018"/>
              <a:ext cx="4817423" cy="90608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200" b="1" dirty="0">
                  <a:effectLst/>
                  <a:latin typeface="Times New Roman" panose="02020603050405020304" pitchFamily="18" charset="0"/>
                  <a:ea typeface="Times New Roman" panose="02020603050405020304" pitchFamily="18" charset="0"/>
                </a:rPr>
                <a:t>The project was supported by the Hellenic Foundation for Research and Innovation (H.F.R.I.) under the “3rd Call for Action “Science and Society” “Research, Innovation and Dissemination Hubs”” (Project Number: 02181).</a:t>
              </a:r>
              <a:endParaRPr lang="el-GR" sz="12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 </a:t>
              </a:r>
              <a:endParaRPr lang="el-GR" sz="1200" dirty="0">
                <a:effectLst/>
                <a:latin typeface="Times New Roman" panose="02020603050405020304" pitchFamily="18" charset="0"/>
                <a:ea typeface="Times New Roman" panose="02020603050405020304" pitchFamily="18" charset="0"/>
              </a:endParaRPr>
            </a:p>
          </p:txBody>
        </p:sp>
        <p:pic>
          <p:nvPicPr>
            <p:cNvPr id="13" name="Εικόνα 12">
              <a:extLst>
                <a:ext uri="{FF2B5EF4-FFF2-40B4-BE49-F238E27FC236}">
                  <a16:creationId xmlns:a16="http://schemas.microsoft.com/office/drawing/2014/main" id="{71F7ADB4-8533-36BF-85B2-0A124282A706}"/>
                </a:ext>
              </a:extLst>
            </p:cNvPr>
            <p:cNvPicPr>
              <a:picLocks noChangeAspect="1"/>
            </p:cNvPicPr>
            <p:nvPr/>
          </p:nvPicPr>
          <p:blipFill>
            <a:blip r:embed="rId4"/>
            <a:stretch>
              <a:fillRect/>
            </a:stretch>
          </p:blipFill>
          <p:spPr>
            <a:xfrm>
              <a:off x="6096000" y="5104918"/>
              <a:ext cx="2616200" cy="1562100"/>
            </a:xfrm>
            <a:prstGeom prst="rect">
              <a:avLst/>
            </a:prstGeom>
          </p:spPr>
        </p:pic>
        <p:pic>
          <p:nvPicPr>
            <p:cNvPr id="14" name="Εικόνα 13">
              <a:extLst>
                <a:ext uri="{FF2B5EF4-FFF2-40B4-BE49-F238E27FC236}">
                  <a16:creationId xmlns:a16="http://schemas.microsoft.com/office/drawing/2014/main" id="{E0E5BF40-16F4-0839-D1CB-963629620C46}"/>
                </a:ext>
              </a:extLst>
            </p:cNvPr>
            <p:cNvPicPr>
              <a:picLocks noChangeAspect="1"/>
            </p:cNvPicPr>
            <p:nvPr/>
          </p:nvPicPr>
          <p:blipFill>
            <a:blip r:embed="rId5"/>
            <a:stretch>
              <a:fillRect/>
            </a:stretch>
          </p:blipFill>
          <p:spPr>
            <a:xfrm>
              <a:off x="8883650" y="5343208"/>
              <a:ext cx="3027970" cy="1247610"/>
            </a:xfrm>
            <a:prstGeom prst="rect">
              <a:avLst/>
            </a:prstGeom>
          </p:spPr>
        </p:pic>
      </p:grpSp>
      <p:sp>
        <p:nvSpPr>
          <p:cNvPr id="15" name="TextBox 14">
            <a:extLst>
              <a:ext uri="{FF2B5EF4-FFF2-40B4-BE49-F238E27FC236}">
                <a16:creationId xmlns:a16="http://schemas.microsoft.com/office/drawing/2014/main" id="{D2F2ABDE-6EB6-93F9-7078-0950F75614AF}"/>
              </a:ext>
            </a:extLst>
          </p:cNvPr>
          <p:cNvSpPr txBox="1"/>
          <p:nvPr/>
        </p:nvSpPr>
        <p:spPr>
          <a:xfrm>
            <a:off x="4544961" y="2133598"/>
            <a:ext cx="2235200" cy="461665"/>
          </a:xfrm>
          <a:prstGeom prst="rect">
            <a:avLst/>
          </a:prstGeom>
          <a:noFill/>
        </p:spPr>
        <p:txBody>
          <a:bodyPr wrap="square" rtlCol="0">
            <a:spAutoFit/>
          </a:bodyPr>
          <a:lstStyle/>
          <a:p>
            <a:pPr algn="ctr"/>
            <a:r>
              <a:rPr lang="en-US" sz="2400" b="1" dirty="0">
                <a:solidFill>
                  <a:schemeClr val="bg1"/>
                </a:solidFill>
                <a:latin typeface="Matura MT Script Capitals" panose="03020802060602070202" pitchFamily="66" charset="0"/>
              </a:rPr>
              <a:t>Thank you!</a:t>
            </a:r>
            <a:endParaRPr lang="el-GR" sz="2400" b="1" dirty="0">
              <a:solidFill>
                <a:schemeClr val="bg1"/>
              </a:solidFill>
            </a:endParaRPr>
          </a:p>
        </p:txBody>
      </p:sp>
      <p:sp>
        <p:nvSpPr>
          <p:cNvPr id="2" name="TextBox 1">
            <a:extLst>
              <a:ext uri="{FF2B5EF4-FFF2-40B4-BE49-F238E27FC236}">
                <a16:creationId xmlns:a16="http://schemas.microsoft.com/office/drawing/2014/main" id="{5A9D1D2B-4627-FE38-B263-8E955FE3E134}"/>
              </a:ext>
            </a:extLst>
          </p:cNvPr>
          <p:cNvSpPr txBox="1"/>
          <p:nvPr/>
        </p:nvSpPr>
        <p:spPr>
          <a:xfrm>
            <a:off x="280380" y="1902765"/>
            <a:ext cx="3421465" cy="923330"/>
          </a:xfrm>
          <a:prstGeom prst="rect">
            <a:avLst/>
          </a:prstGeom>
          <a:noFill/>
        </p:spPr>
        <p:txBody>
          <a:bodyPr wrap="square" rtlCol="0">
            <a:spAutoFit/>
          </a:bodyPr>
          <a:lstStyle/>
          <a:p>
            <a:r>
              <a:rPr lang="en-US" dirty="0"/>
              <a:t>Email: </a:t>
            </a:r>
            <a:r>
              <a:rPr lang="en-US" dirty="0">
                <a:hlinkClick r:id="rId6"/>
              </a:rPr>
              <a:t>pevangelop@ia.forth.gr</a:t>
            </a:r>
            <a:r>
              <a:rPr lang="en-US" dirty="0"/>
              <a:t> , </a:t>
            </a:r>
            <a:r>
              <a:rPr lang="en-US" dirty="0">
                <a:hlinkClick r:id="rId7"/>
              </a:rPr>
              <a:t>info@ia.forth.gr</a:t>
            </a:r>
            <a:endParaRPr lang="en-US" dirty="0"/>
          </a:p>
          <a:p>
            <a:endParaRPr lang="el-GR" dirty="0"/>
          </a:p>
        </p:txBody>
      </p:sp>
    </p:spTree>
    <p:extLst>
      <p:ext uri="{BB962C8B-B14F-4D97-AF65-F5344CB8AC3E}">
        <p14:creationId xmlns:p14="http://schemas.microsoft.com/office/powerpoint/2010/main" val="198969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120B43E-FB34-55AA-ACBA-1F9A227311B7}"/>
              </a:ext>
            </a:extLst>
          </p:cNvPr>
          <p:cNvPicPr>
            <a:picLocks noChangeAspect="1"/>
          </p:cNvPicPr>
          <p:nvPr/>
        </p:nvPicPr>
        <p:blipFill>
          <a:blip r:embed="rId2"/>
          <a:stretch>
            <a:fillRect/>
          </a:stretch>
        </p:blipFill>
        <p:spPr>
          <a:xfrm>
            <a:off x="2705100" y="919398"/>
            <a:ext cx="6513323" cy="5019204"/>
          </a:xfrm>
          <a:prstGeom prst="rect">
            <a:avLst/>
          </a:prstGeom>
        </p:spPr>
      </p:pic>
    </p:spTree>
    <p:extLst>
      <p:ext uri="{BB962C8B-B14F-4D97-AF65-F5344CB8AC3E}">
        <p14:creationId xmlns:p14="http://schemas.microsoft.com/office/powerpoint/2010/main" val="316507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31F3B9-7A4A-3BDD-898E-217354EA6CF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F965FA8-18F4-E5B7-ED07-20E5C9EC352B}"/>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25CCCB45-2738-F17B-0070-86573AD70AA9}"/>
              </a:ext>
            </a:extLst>
          </p:cNvPr>
          <p:cNvPicPr>
            <a:picLocks noChangeAspect="1"/>
          </p:cNvPicPr>
          <p:nvPr/>
        </p:nvPicPr>
        <p:blipFill>
          <a:blip r:embed="rId2"/>
          <a:stretch>
            <a:fillRect/>
          </a:stretch>
        </p:blipFill>
        <p:spPr>
          <a:xfrm>
            <a:off x="3855628" y="0"/>
            <a:ext cx="4480743" cy="6858000"/>
          </a:xfrm>
          <a:prstGeom prst="rect">
            <a:avLst/>
          </a:prstGeom>
        </p:spPr>
      </p:pic>
    </p:spTree>
    <p:extLst>
      <p:ext uri="{BB962C8B-B14F-4D97-AF65-F5344CB8AC3E}">
        <p14:creationId xmlns:p14="http://schemas.microsoft.com/office/powerpoint/2010/main" val="1916401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79494-89A7-7E1A-C3BD-C0A117F199E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3108348-3CC6-5514-9D0B-6CF3A14BB962}"/>
              </a:ext>
            </a:extLst>
          </p:cNvPr>
          <p:cNvSpPr>
            <a:spLocks noGrp="1"/>
          </p:cNvSpPr>
          <p:nvPr>
            <p:ph idx="1"/>
          </p:nvPr>
        </p:nvSpPr>
        <p:spPr/>
        <p:txBody>
          <a:bodyPr/>
          <a:lstStyle/>
          <a:p>
            <a:endParaRPr lang="el-GR" dirty="0"/>
          </a:p>
        </p:txBody>
      </p:sp>
      <p:pic>
        <p:nvPicPr>
          <p:cNvPr id="8194" name="Picture 2" descr="ancient Greek history meme">
            <a:extLst>
              <a:ext uri="{FF2B5EF4-FFF2-40B4-BE49-F238E27FC236}">
                <a16:creationId xmlns:a16="http://schemas.microsoft.com/office/drawing/2014/main" id="{9E7C04F2-6577-7AC9-2437-713F0F8693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823759" y="681037"/>
            <a:ext cx="10544482" cy="513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19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Ομάδα 5">
            <a:extLst>
              <a:ext uri="{FF2B5EF4-FFF2-40B4-BE49-F238E27FC236}">
                <a16:creationId xmlns:a16="http://schemas.microsoft.com/office/drawing/2014/main" id="{1C765E60-7395-5474-81D3-9593478DA7E5}"/>
              </a:ext>
            </a:extLst>
          </p:cNvPr>
          <p:cNvGrpSpPr/>
          <p:nvPr/>
        </p:nvGrpSpPr>
        <p:grpSpPr>
          <a:xfrm>
            <a:off x="571500" y="1155700"/>
            <a:ext cx="11049000" cy="4546600"/>
            <a:chOff x="1346545" y="2460626"/>
            <a:chExt cx="9498909" cy="3341686"/>
          </a:xfrm>
        </p:grpSpPr>
        <p:pic>
          <p:nvPicPr>
            <p:cNvPr id="4" name="Picture 4" descr="7 Ways to Improve Your Computer Performance">
              <a:extLst>
                <a:ext uri="{FF2B5EF4-FFF2-40B4-BE49-F238E27FC236}">
                  <a16:creationId xmlns:a16="http://schemas.microsoft.com/office/drawing/2014/main" id="{A8925AEA-F612-1BA0-8A53-819822293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545" y="2460626"/>
              <a:ext cx="9498909" cy="334168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3F80F322-0D94-4A38-0B54-342D1B394C68}"/>
                </a:ext>
              </a:extLst>
            </p:cNvPr>
            <p:cNvSpPr/>
            <p:nvPr/>
          </p:nvSpPr>
          <p:spPr>
            <a:xfrm>
              <a:off x="2605914" y="2460626"/>
              <a:ext cx="6980172" cy="584775"/>
            </a:xfrm>
            <a:prstGeom prst="rect">
              <a:avLst/>
            </a:prstGeom>
            <a:noFill/>
          </p:spPr>
          <p:txBody>
            <a:bodyPr wrap="square" lIns="91440" tIns="45720" rIns="91440" bIns="45720">
              <a:spAutoFit/>
            </a:bodyPr>
            <a:lstStyle/>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 LIVE THE MYTH IN GREECE</a:t>
              </a:r>
              <a:r>
                <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LIKE THIS</a:t>
              </a:r>
              <a:endPar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145189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9F599CB-44C7-AC9D-EE34-D47DB51C33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0689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4D3F21C-ED86-D4C6-E4B4-72AEAAEB514B}"/>
              </a:ext>
            </a:extLst>
          </p:cNvPr>
          <p:cNvPicPr>
            <a:picLocks noChangeAspect="1"/>
          </p:cNvPicPr>
          <p:nvPr/>
        </p:nvPicPr>
        <p:blipFill>
          <a:blip r:embed="rId3"/>
          <a:stretch>
            <a:fillRect/>
          </a:stretch>
        </p:blipFill>
        <p:spPr>
          <a:xfrm>
            <a:off x="0" y="0"/>
            <a:ext cx="5858178" cy="6858000"/>
          </a:xfrm>
          <a:prstGeom prst="rect">
            <a:avLst/>
          </a:prstGeom>
        </p:spPr>
      </p:pic>
      <p:pic>
        <p:nvPicPr>
          <p:cNvPr id="5" name="Εικόνα 4">
            <a:extLst>
              <a:ext uri="{FF2B5EF4-FFF2-40B4-BE49-F238E27FC236}">
                <a16:creationId xmlns:a16="http://schemas.microsoft.com/office/drawing/2014/main" id="{353CC343-DD7C-8F5B-6CD0-7CA6C8B772D8}"/>
              </a:ext>
            </a:extLst>
          </p:cNvPr>
          <p:cNvPicPr>
            <a:picLocks noChangeAspect="1"/>
          </p:cNvPicPr>
          <p:nvPr/>
        </p:nvPicPr>
        <p:blipFill>
          <a:blip r:embed="rId4"/>
          <a:stretch>
            <a:fillRect/>
          </a:stretch>
        </p:blipFill>
        <p:spPr>
          <a:xfrm>
            <a:off x="5858179" y="0"/>
            <a:ext cx="6333822" cy="6858000"/>
          </a:xfrm>
          <a:prstGeom prst="rect">
            <a:avLst/>
          </a:prstGeom>
        </p:spPr>
      </p:pic>
    </p:spTree>
    <p:extLst>
      <p:ext uri="{BB962C8B-B14F-4D97-AF65-F5344CB8AC3E}">
        <p14:creationId xmlns:p14="http://schemas.microsoft.com/office/powerpoint/2010/main" val="343774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E7D3C6F-AF3E-CD94-368E-BA2F70918997}"/>
              </a:ext>
            </a:extLst>
          </p:cNvPr>
          <p:cNvSpPr>
            <a:spLocks noGrp="1"/>
          </p:cNvSpPr>
          <p:nvPr>
            <p:ph idx="1"/>
          </p:nvPr>
        </p:nvSpPr>
        <p:spPr>
          <a:xfrm>
            <a:off x="838200" y="2120593"/>
            <a:ext cx="10515600" cy="4351338"/>
          </a:xfrm>
        </p:spPr>
        <p:txBody>
          <a:bodyPr>
            <a:normAutofit fontScale="85000" lnSpcReduction="10000"/>
          </a:bodyPr>
          <a:lstStyle/>
          <a:p>
            <a:pPr marL="0" indent="0" algn="just">
              <a:lnSpc>
                <a:spcPct val="170000"/>
              </a:lnSpc>
              <a:buNone/>
            </a:pPr>
            <a:r>
              <a:rPr lang="en" dirty="0"/>
              <a:t>NUCLIO is a non-governmental </a:t>
            </a:r>
            <a:r>
              <a:rPr lang="en" dirty="0" err="1"/>
              <a:t>organisation</a:t>
            </a:r>
            <a:r>
              <a:rPr lang="en" dirty="0"/>
              <a:t> that trains teachers in the use of new technologies, innovative methodologies, promotion of real research in the classroom where students are introduced to the scientific methods using robotic telescopes, data mining, and other advanced tools for science learning. NUCLIO is the coordinator of one of the largest astronomy education efforts in the world, the Galileo Teacher Training Program.</a:t>
            </a:r>
          </a:p>
          <a:p>
            <a:pPr marL="0" indent="0">
              <a:buNone/>
            </a:pPr>
            <a:br>
              <a:rPr lang="en" dirty="0"/>
            </a:br>
            <a:endParaRPr lang="el-GR" dirty="0"/>
          </a:p>
        </p:txBody>
      </p:sp>
      <p:pic>
        <p:nvPicPr>
          <p:cNvPr id="4098" name="Picture 2">
            <a:extLst>
              <a:ext uri="{FF2B5EF4-FFF2-40B4-BE49-F238E27FC236}">
                <a16:creationId xmlns:a16="http://schemas.microsoft.com/office/drawing/2014/main" id="{600F41A1-6A09-A731-06B9-42AC37A20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050" y="681037"/>
            <a:ext cx="42799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9940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TotalTime>
  <Words>1466</Words>
  <Application>Microsoft Macintosh PowerPoint</Application>
  <PresentationFormat>Ευρεία οθόνη</PresentationFormat>
  <Paragraphs>43</Paragraphs>
  <Slides>22</Slides>
  <Notes>3</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Arial</vt:lpstr>
      <vt:lpstr>Calibri</vt:lpstr>
      <vt:lpstr>Calibri Light</vt:lpstr>
      <vt:lpstr>Matura MT Script Capitals</vt:lpstr>
      <vt:lpstr>Times New Roman</vt:lpstr>
      <vt:lpstr>Θέμα του Office</vt:lpstr>
      <vt:lpstr>       Welcoming and presentation of the organisers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Junior high School of Intercultural Education of Sapes</vt:lpstr>
      <vt:lpstr>9th Primary School of Komotini</vt:lpstr>
      <vt:lpstr>1st junior high school of Thermi</vt:lpstr>
      <vt:lpstr>7th Kindergarten of Ioannina</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Παναγιώτης Ευαγγελόπουλος</dc:creator>
  <cp:lastModifiedBy>Παναγιώτης Ευαγγελόπουλος</cp:lastModifiedBy>
  <cp:revision>6</cp:revision>
  <dcterms:created xsi:type="dcterms:W3CDTF">2022-06-08T11:32:05Z</dcterms:created>
  <dcterms:modified xsi:type="dcterms:W3CDTF">2022-07-03T07:23:58Z</dcterms:modified>
</cp:coreProperties>
</file>