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3"/>
    <p:sldMasterId id="2147483749" r:id="rId4"/>
    <p:sldMasterId id="2147483761" r:id="rId5"/>
  </p:sldMasterIdLst>
  <p:notesMasterIdLst>
    <p:notesMasterId r:id="rId29"/>
  </p:notesMasterIdLst>
  <p:handoutMasterIdLst>
    <p:handoutMasterId r:id="rId30"/>
  </p:handoutMasterIdLst>
  <p:sldIdLst>
    <p:sldId id="359" r:id="rId6"/>
    <p:sldId id="398" r:id="rId7"/>
    <p:sldId id="422" r:id="rId8"/>
    <p:sldId id="400" r:id="rId9"/>
    <p:sldId id="429" r:id="rId10"/>
    <p:sldId id="335" r:id="rId11"/>
    <p:sldId id="431" r:id="rId12"/>
    <p:sldId id="401" r:id="rId13"/>
    <p:sldId id="384" r:id="rId14"/>
    <p:sldId id="432" r:id="rId15"/>
    <p:sldId id="385" r:id="rId16"/>
    <p:sldId id="430" r:id="rId17"/>
    <p:sldId id="386" r:id="rId18"/>
    <p:sldId id="409" r:id="rId19"/>
    <p:sldId id="410" r:id="rId20"/>
    <p:sldId id="415" r:id="rId21"/>
    <p:sldId id="416" r:id="rId22"/>
    <p:sldId id="417" r:id="rId23"/>
    <p:sldId id="435" r:id="rId24"/>
    <p:sldId id="437" r:id="rId25"/>
    <p:sldId id="438" r:id="rId26"/>
    <p:sldId id="439" r:id="rId27"/>
    <p:sldId id="440" r:id="rId28"/>
  </p:sldIdLst>
  <p:sldSz cx="9144000" cy="6858000" type="screen4x3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A72C0"/>
    <a:srgbClr val="BE2CC0"/>
    <a:srgbClr val="EA3F2E"/>
    <a:srgbClr val="011B35"/>
    <a:srgbClr val="012545"/>
    <a:srgbClr val="EFC951"/>
    <a:srgbClr val="FFC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040" autoAdjust="0"/>
  </p:normalViewPr>
  <p:slideViewPr>
    <p:cSldViewPr>
      <p:cViewPr varScale="1">
        <p:scale>
          <a:sx n="80" d="100"/>
          <a:sy n="80" d="100"/>
        </p:scale>
        <p:origin x="152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2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27E01A-5432-4E0C-8EC8-CD4F873B46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7C39A7-63C8-4B55-BCE7-CA86C0C9A7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106" charset="-128"/>
              </a:defRPr>
            </a:lvl1pPr>
          </a:lstStyle>
          <a:p>
            <a:pPr>
              <a:defRPr/>
            </a:pPr>
            <a:fld id="{26D2C24F-7A01-4F3A-9894-1D863B7FC61C}" type="datetime1">
              <a:rPr lang="en-US"/>
              <a:pPr>
                <a:defRPr/>
              </a:pPr>
              <a:t>7/20/2022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B2B84-9437-45A0-9F66-7D8B631FF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D07ED-4AAC-4EB8-B4FB-855659D148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4F6BAC1-BE90-4A4E-A841-A28F00B777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7D6D067-0FF9-4805-9B25-8DDFA86408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4B72840-CA8E-42F6-A15E-008BCE097F8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6310BB7F-EAF7-49DE-AD61-6CD287A8B2A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95B8CA9-403F-4118-B150-7F54FFCE5F9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71E94FC-D1C8-4FA8-BFFF-9C9544BA85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4DC1F06C-79F9-472F-A958-481D552ECC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4A09BB9-3E1A-4C8D-9E79-263AFB726D2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ＭＳ Ｐゴシック" pitchFamily="1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F9BF2153-5C4C-463A-A18C-B0FD3B7FF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0DF1DF0-009D-4A45-AB00-A05FCBA546B1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92163" name="Rectangle 7">
            <a:extLst>
              <a:ext uri="{FF2B5EF4-FFF2-40B4-BE49-F238E27FC236}">
                <a16:creationId xmlns:a16="http://schemas.microsoft.com/office/drawing/2014/main" id="{711ECA88-4829-4590-B1A3-202FDB80965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E2586869-0F26-45CB-955B-3EA1106E3047}" type="slidenum">
              <a:rPr lang="en-GB" altLang="en-US"/>
              <a:pPr algn="r"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92164" name="Rectangle 2">
            <a:extLst>
              <a:ext uri="{FF2B5EF4-FFF2-40B4-BE49-F238E27FC236}">
                <a16:creationId xmlns:a16="http://schemas.microsoft.com/office/drawing/2014/main" id="{A0D7D43C-7A4B-4BC8-84CB-705AEB9A35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5" name="Rectangle 3">
            <a:extLst>
              <a:ext uri="{FF2B5EF4-FFF2-40B4-BE49-F238E27FC236}">
                <a16:creationId xmlns:a16="http://schemas.microsoft.com/office/drawing/2014/main" id="{91CE06A9-BE45-4579-9E43-04A3EA60E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CEEE6CF9-7168-4614-8DD9-4050F64D4F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829A68C2-66CC-4E00-9348-5F37E932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35" tIns="45818" rIns="91635" bIns="45818"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5ECCC3C2-AF14-45B6-B42F-95DEF37B88F5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35" tIns="45818" rIns="91635" bIns="4581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065532-00A8-4BA3-A65D-D6935493931D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7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070911ED-9B67-4178-BAFD-5D10EC102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5D1ED2B5-FFFF-408A-8574-C092B3178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64ABD180-6CA6-49F5-9BF2-D3768674C8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357B4C3-374B-487A-A85A-A290C43DB0EC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>
            <a:extLst>
              <a:ext uri="{FF2B5EF4-FFF2-40B4-BE49-F238E27FC236}">
                <a16:creationId xmlns:a16="http://schemas.microsoft.com/office/drawing/2014/main" id="{EA3F5416-270C-49E9-9437-3870ACCF2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>
            <a:extLst>
              <a:ext uri="{FF2B5EF4-FFF2-40B4-BE49-F238E27FC236}">
                <a16:creationId xmlns:a16="http://schemas.microsoft.com/office/drawing/2014/main" id="{C92E5345-097D-4E3A-BAD9-5DD44D06A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1012" name="Slide Number Placeholder 3">
            <a:extLst>
              <a:ext uri="{FF2B5EF4-FFF2-40B4-BE49-F238E27FC236}">
                <a16:creationId xmlns:a16="http://schemas.microsoft.com/office/drawing/2014/main" id="{1C8D9C03-E1B0-4896-AD38-699911A7E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435841-47D2-482A-9C1A-7B254142DAC5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>
            <a:extLst>
              <a:ext uri="{FF2B5EF4-FFF2-40B4-BE49-F238E27FC236}">
                <a16:creationId xmlns:a16="http://schemas.microsoft.com/office/drawing/2014/main" id="{FA3913F6-8035-4207-B343-76E59531B7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>
            <a:extLst>
              <a:ext uri="{FF2B5EF4-FFF2-40B4-BE49-F238E27FC236}">
                <a16:creationId xmlns:a16="http://schemas.microsoft.com/office/drawing/2014/main" id="{83D8E80C-C942-4657-9CC5-FC3BE8050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3060" name="Slide Number Placeholder 3">
            <a:extLst>
              <a:ext uri="{FF2B5EF4-FFF2-40B4-BE49-F238E27FC236}">
                <a16:creationId xmlns:a16="http://schemas.microsoft.com/office/drawing/2014/main" id="{4E3C9444-A5C2-45C6-84FF-C7C65CB96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E1083D-EC5C-4EE6-A1F4-D8AE2840546F}" type="slidenum">
              <a:rPr lang="en-GB" altLang="en-US" smtClean="0"/>
              <a:pPr>
                <a:spcBef>
                  <a:spcPct val="0"/>
                </a:spcBef>
              </a:pPr>
              <a:t>15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8D9B990E-A1D1-4D0C-89B6-B5E58C2BF8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44F8D906-D9E3-4096-822D-8973F326A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l-SI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72EEF295-7F50-49DF-B0DF-02F2746565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E3799A73-015C-4A14-848D-B25075080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l-SI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576B15C9-A192-4B3D-8DE6-7C17B2227B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09C7531A-DE12-4CD7-8560-5E2C76049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l-SI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E01A89FB-9DC6-4FC8-9704-6E6ADB8D09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FE2095-61B8-4D6F-BA04-16315BB72E46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/>
          </a:p>
        </p:txBody>
      </p:sp>
      <p:sp>
        <p:nvSpPr>
          <p:cNvPr id="100355" name="Rectangle 7">
            <a:extLst>
              <a:ext uri="{FF2B5EF4-FFF2-40B4-BE49-F238E27FC236}">
                <a16:creationId xmlns:a16="http://schemas.microsoft.com/office/drawing/2014/main" id="{D11FC3D7-2F3E-46E3-97D7-294DE812D5E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0F980CE-D811-4602-A700-06DCCE8C7CAF}" type="slidenum">
              <a:rPr lang="en-GB" altLang="en-US"/>
              <a:pPr algn="r" eaLnBrk="1" hangingPunct="1">
                <a:spcBef>
                  <a:spcPct val="0"/>
                </a:spcBef>
              </a:pPr>
              <a:t>19</a:t>
            </a:fld>
            <a:endParaRPr lang="en-GB" altLang="en-US"/>
          </a:p>
        </p:txBody>
      </p:sp>
      <p:sp>
        <p:nvSpPr>
          <p:cNvPr id="100356" name="Rectangle 2">
            <a:extLst>
              <a:ext uri="{FF2B5EF4-FFF2-40B4-BE49-F238E27FC236}">
                <a16:creationId xmlns:a16="http://schemas.microsoft.com/office/drawing/2014/main" id="{344D7C98-51D8-4314-949B-5083BD97C9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7" name="Rectangle 3">
            <a:extLst>
              <a:ext uri="{FF2B5EF4-FFF2-40B4-BE49-F238E27FC236}">
                <a16:creationId xmlns:a16="http://schemas.microsoft.com/office/drawing/2014/main" id="{2A49D879-9FCE-45C3-8389-2DA0EA099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055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D8F9B5E6-85D8-4EA0-9664-7C1A3565FA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22FD3CE4-847E-4EF5-ACA8-BA5F6FEFE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D4795497-5632-4F23-BBD8-43FE27A7F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648B81-729D-4261-A3C6-31B70E76EDC4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46DB32A2-3BC4-4448-8F01-07E6ADDE5D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C695F2-3739-42C2-AD16-00A849922C3B}" type="slidenum">
              <a:rPr lang="en-GB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en-GB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6259" name="Rectangle 7">
            <a:extLst>
              <a:ext uri="{FF2B5EF4-FFF2-40B4-BE49-F238E27FC236}">
                <a16:creationId xmlns:a16="http://schemas.microsoft.com/office/drawing/2014/main" id="{B005B5C2-D321-40F9-8800-E45A4C93D4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20913438-3AD4-4CC1-9910-660FBA2DFB2B}" type="slidenum">
              <a:rPr lang="en-GB" altLang="en-US" sz="1200">
                <a:solidFill>
                  <a:srgbClr val="000000"/>
                </a:solidFill>
              </a:rPr>
              <a:pPr algn="r"/>
              <a:t>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96260" name="Rectangle 2">
            <a:extLst>
              <a:ext uri="{FF2B5EF4-FFF2-40B4-BE49-F238E27FC236}">
                <a16:creationId xmlns:a16="http://schemas.microsoft.com/office/drawing/2014/main" id="{D86D8BA1-11B3-41AD-BCE0-B13BFFAD74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96261" name="Rectangle 3">
            <a:extLst>
              <a:ext uri="{FF2B5EF4-FFF2-40B4-BE49-F238E27FC236}">
                <a16:creationId xmlns:a16="http://schemas.microsoft.com/office/drawing/2014/main" id="{E0C19372-74CF-443B-8A23-DE7EB74EAF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----- Meeting Notes (09/01/2013 14:16) -----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nnn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792271DE-95A9-4469-9A74-01E63617A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D5F8FDC-1FCF-445E-ADFB-7083C7A4B337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14E13EC0-77B9-4977-B015-8901F65517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EDF4159C-4850-4F3D-9299-8F9A9FE42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792271DE-95A9-4469-9A74-01E63617A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D5F8FDC-1FCF-445E-ADFB-7083C7A4B337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14E13EC0-77B9-4977-B015-8901F65517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EDF4159C-4850-4F3D-9299-8F9A9FE42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2740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2A31D690-A2E7-494A-B01F-5141D92C7D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52FC44-A9C4-42DB-8D52-B681E1F804B9}" type="slidenum">
              <a:rPr lang="en-GB" altLang="en-US" smtClean="0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E2403CC0-7058-48E6-B536-25F931047C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C78A499B-5995-4192-A2EC-426B6905E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F618F07E-B104-459A-8843-AB52BF9927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DA0006-DFB8-4AED-B08F-9D53D96AA5E1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5A363013-F5BF-4959-877C-D826707140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5C34DFD0-ED1F-426D-B358-67DABF942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3E6199E0-04F2-4CEB-9AD7-A9D77751B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D34AC98E-0AF5-4D89-9714-178C952D1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7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spcBef>
                <a:spcPct val="100000"/>
              </a:spcBef>
            </a:pPr>
            <a:endParaRPr lang="it-IT" altLang="en-US" sz="600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just">
              <a:spcBef>
                <a:spcPct val="100000"/>
              </a:spcBef>
            </a:pPr>
            <a:endParaRPr lang="it-IT" altLang="en-US" sz="600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just">
              <a:spcBef>
                <a:spcPct val="100000"/>
              </a:spcBef>
            </a:pPr>
            <a:r>
              <a:rPr lang="it-IT" altLang="en-US" sz="6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 the LHC the hadronic particle beams will be accellerated </a:t>
            </a:r>
          </a:p>
          <a:p>
            <a:pPr algn="just">
              <a:spcBef>
                <a:spcPct val="100000"/>
              </a:spcBef>
            </a:pPr>
            <a:r>
              <a:rPr lang="it-IT" altLang="en-US" sz="6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inside an ultra-vacuum pipe till relativistic velocity and kept in orbit thanks to superconducting magnets; </a:t>
            </a:r>
          </a:p>
          <a:p>
            <a:pPr algn="just">
              <a:spcBef>
                <a:spcPct val="100000"/>
              </a:spcBef>
            </a:pPr>
            <a:r>
              <a:rPr lang="it-IT" altLang="en-US" sz="60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collisions between particles will be studied inside the detectors (ATLAS, Alice,CMS, LHCb).</a:t>
            </a:r>
          </a:p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CEEE6CF9-7168-4614-8DD9-4050F64D4F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829A68C2-66CC-4E00-9348-5F37E932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35" tIns="45818" rIns="91635" bIns="45818"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5ECCC3C2-AF14-45B6-B42F-95DEF37B88F5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35" tIns="45818" rIns="91635" bIns="4581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065532-00A8-4BA3-A65D-D6935493931D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462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61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ue-banner">
            <a:extLst>
              <a:ext uri="{FF2B5EF4-FFF2-40B4-BE49-F238E27FC236}">
                <a16:creationId xmlns:a16="http://schemas.microsoft.com/office/drawing/2014/main" id="{6815ADCE-A15A-4163-AE17-FD346F6F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8">
            <a:extLst>
              <a:ext uri="{FF2B5EF4-FFF2-40B4-BE49-F238E27FC236}">
                <a16:creationId xmlns:a16="http://schemas.microsoft.com/office/drawing/2014/main" id="{F5FDBAEE-C1FE-4D04-B9E7-F6F5FEB6EE63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429000"/>
            <a:ext cx="4419600" cy="3276600"/>
            <a:chOff x="2880" y="2160"/>
            <a:chExt cx="2784" cy="2064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5A1A504E-A865-495E-B046-87880464F3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16" y="2160"/>
              <a:ext cx="48" cy="206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latin typeface="Helvetica" pitchFamily="-106" charset="0"/>
              </a:endParaRPr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9143D1F7-64F2-4EAD-A7D6-1EC87E9BC1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flipV="1">
              <a:off x="2880" y="4176"/>
              <a:ext cx="2784" cy="4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latin typeface="Helvetica" pitchFamily="-106" charset="0"/>
              </a:endParaRPr>
            </a:p>
          </p:txBody>
        </p: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2D3B62AE-F0F1-496F-95EB-658F96C83F9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472" y="4035"/>
              <a:ext cx="115" cy="115"/>
              <a:chOff x="5472" y="4035"/>
              <a:chExt cx="115" cy="115"/>
            </a:xfrm>
          </p:grpSpPr>
          <p:sp>
            <p:nvSpPr>
              <p:cNvPr id="9" name="Rectangle 12">
                <a:extLst>
                  <a:ext uri="{FF2B5EF4-FFF2-40B4-BE49-F238E27FC236}">
                    <a16:creationId xmlns:a16="http://schemas.microsoft.com/office/drawing/2014/main" id="{D9F1FACF-158F-43ED-83CD-F52DB18B22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5400000">
                <a:off x="5539" y="4035"/>
                <a:ext cx="48" cy="4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Helvetica" pitchFamily="-106" charset="0"/>
                </a:endParaRPr>
              </a:p>
            </p:txBody>
          </p:sp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id="{4D95A6FD-F881-4B75-AF61-D0C2BB79E45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5400000">
                <a:off x="5472" y="4102"/>
                <a:ext cx="48" cy="4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Helvetica" pitchFamily="-106" charset="0"/>
                </a:endParaRPr>
              </a:p>
            </p:txBody>
          </p:sp>
          <p:sp>
            <p:nvSpPr>
              <p:cNvPr id="11" name="Rectangle 14">
                <a:extLst>
                  <a:ext uri="{FF2B5EF4-FFF2-40B4-BE49-F238E27FC236}">
                    <a16:creationId xmlns:a16="http://schemas.microsoft.com/office/drawing/2014/main" id="{7FBCCFA5-F4D3-4801-8A42-EEA78FAC71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5400000">
                <a:off x="5539" y="4102"/>
                <a:ext cx="48" cy="4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Helvetica" pitchFamily="-106" charset="0"/>
                </a:endParaRPr>
              </a:p>
            </p:txBody>
          </p:sp>
        </p:grpSp>
      </p:grpSp>
      <p:sp>
        <p:nvSpPr>
          <p:cNvPr id="193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3C38ACB-D072-4864-A25E-33183363E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itchFamily="-106" charset="-128"/>
              </a:defRPr>
            </a:lvl1pPr>
          </a:lstStyle>
          <a:p>
            <a:pPr>
              <a:defRPr/>
            </a:pPr>
            <a:fld id="{9D9269FA-8804-49D4-9B10-CAEC2F847C45}" type="datetimeFigureOut">
              <a:rPr lang="en-US"/>
              <a:pPr>
                <a:defRPr/>
              </a:pPr>
              <a:t>7/20/2022</a:t>
            </a:fld>
            <a:endParaRPr lang="en-GB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29C7C3B-C2FA-45A5-B98A-ADB6143A2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2C926AAD-B333-4FFB-BEBE-D7CE7510B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D9EB-6B4A-455E-AEFA-377690B76F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0857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D53775-BD36-4886-A274-2F010EFAE1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477234-D0DB-4204-A466-264AB336AA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B6D5D2-E77C-458D-9007-337267407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73271-308F-482E-9299-7C9F10ABD8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757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BE0E90-E67C-4B54-831D-1800B1294F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AACD90-0BA0-4AF2-99FA-D386FA4B6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7EF66C-7258-4A84-8903-0F119DF185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1B9E6-62B0-4DE3-9722-E17B410DBF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0591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22B1E3-6E1C-40CB-BD5C-81292632E4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78EDEE-AD83-4083-A2BC-170DBC1F8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B0E77A-3950-47CE-BBA0-DADDE5FB65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BCCEE-BD6C-4121-89A3-A872603A5B1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608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F0958-F391-4E2A-93FD-D6F6411658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CF732-06BE-4B3D-BA05-A0A51EADAD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FD298-B69B-461C-AE65-FC3B129A77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CE8F1-5497-4435-85E9-E83F948FC4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885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8DF4ED-FD9E-4966-B4D9-E35D1293A0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E74FE8-E946-4DC4-9CD8-825EF162B0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3E6976-94FB-4DE0-8A2D-0D8B076582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6056C-F9C7-4CCA-B16E-FC8F2D8217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2166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D204E86-3B2F-43EF-86D6-BD0DDC07A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547BC9-9142-40C4-AFC8-F5E67D1DAC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125F75F-3648-404E-AA95-D9FB75D0D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849B1-DC58-4770-A59D-BB8202B697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7964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051814-1A38-45AF-83B2-522549EE5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E78797-542E-4B7F-A010-2C2FBA3BDB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3E97AA-44A5-4185-AFB1-D214840CDC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A197A-D3B4-41D3-B931-B5161A1D40C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3533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7E30-63C8-4D3F-A8B7-FF37C4EC15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BEDD5-1401-4FB7-8B3E-EA093CB2B8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ECC8D-1FAD-4233-8005-0F8A08F999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5B874-B4F8-425D-A863-B51217BD4E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713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9880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F9373-DBFB-4F30-9ADC-AB1D55F19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321E4-04AF-4374-9FCE-36FA5A432F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439AE-2997-48C1-9B12-2B53D152E8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EB8E0-241A-4BB6-B9B5-0E0E7F7EF0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9890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0FB74E-B1ED-4830-9491-060BF682A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DE2366-27E1-492B-999F-78A786EFF0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E80CE2-923C-438A-AC6D-A8E03DFBC4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E2E86-54B2-48EC-B759-D12AC395F5B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1794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0DCB13-340A-41FC-82CA-2D38ED0424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390D32-A2B9-4E77-A223-623E34AD21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21506D-4104-43F3-80F4-3F621AD9D2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8AE08-441F-4957-A2C5-0341ED00F1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4309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DF1CCD-15C1-45DE-83AA-4EA97AF69B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C36569-A0A4-4DEE-A6D1-465D6AA1D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496A70-E104-4209-9BA0-BBBF8DFCA3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BFFDA-E6EB-466A-8614-A78870E601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0389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895BE6-1B10-46DE-8BCE-3B86944C5E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591C52-4B7C-4467-AA27-3A8035FD8D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B9C036-DD0F-4981-8C29-6FE59EA21F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74759-3D33-404C-8315-073BDE13DA7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7201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2722A1-022A-4702-B67B-94089B118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621F09-979A-4B9A-ACEC-2AD61357A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70D36E-A844-4D58-9559-1694CBFFFC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FC95B-5E41-4236-9F55-6A4645B095C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3511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9A033-DE69-4498-94AA-6DA85BBFC9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478ED0-3C26-421D-9FA7-2699082B51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70CE8-9DAC-47E1-93EC-2B40510BE6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7A7C-8957-4FAC-9FA2-D15E248D903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6986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FE6FCF-7EE4-4670-8AC0-754E82435B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E397BDB-C728-44E5-95D9-318380F6E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CE20BF-F1B3-43E5-82A8-A84E8BEEF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BE792-DA7B-4D2F-B877-5839B071A3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6851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BA4A3C5-594F-41EA-A321-419A62D59F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9A2848-33CE-4700-ADB3-C92594634A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59D2BC-CB6A-4E5E-86D7-E093AB2201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9A241-F3D0-458C-8623-44378D6154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0197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3774E2C-7E42-4C40-989F-8F4920D5F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65E182-2372-4A5A-AECF-39407111D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BF8860-CB1D-4F10-B4BE-7FCB13F03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F2EA2-0D70-46C5-A320-7701B947129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172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782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E4ECB-280D-472B-9C79-99BD2013BB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E82830-606A-4E19-8103-E0CD53E545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928074-95DC-4670-9304-ACB1F3535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E17B0-8929-461B-BA9D-6A2913BA6DE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6828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65EBA-BA74-4172-AA26-3C67D336C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2B3FD-0321-4CFB-B740-2F8D3C2FB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DCED4-9AF1-49DC-9575-320B29BB9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6A31E-D53B-4759-A70E-19241DCF0EC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0852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A52CE1-D0C4-4DBC-A9B7-41D53AB152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206878-F715-4AC0-BFCE-16FF1A3ACE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02AD67-6FF6-42D3-9A76-F6F4074A8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49C99-20C8-45FA-84DF-73FEAF4C256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6687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4446BF-2BE2-445A-895F-73231A243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4E7CC1-1985-4611-ACAB-C8CC04FA53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D3C82F-8239-44BF-8404-125E169A92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D16F2-DCD5-416B-9364-1F5C68D076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08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783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4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99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53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12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04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>
            <a:extLst>
              <a:ext uri="{FF2B5EF4-FFF2-40B4-BE49-F238E27FC236}">
                <a16:creationId xmlns:a16="http://schemas.microsoft.com/office/drawing/2014/main" id="{B72CEE00-0597-4F20-9DE1-04AA26B2E7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66">
            <a:extLst>
              <a:ext uri="{FF2B5EF4-FFF2-40B4-BE49-F238E27FC236}">
                <a16:creationId xmlns:a16="http://schemas.microsoft.com/office/drawing/2014/main" id="{5A8634E7-8428-498A-83CC-439BF1F85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40" name="Rectangle 68">
            <a:extLst>
              <a:ext uri="{FF2B5EF4-FFF2-40B4-BE49-F238E27FC236}">
                <a16:creationId xmlns:a16="http://schemas.microsoft.com/office/drawing/2014/main" id="{FE73625F-5077-4110-B94F-8CABE33CB3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 dirty="0"/>
          </a:p>
        </p:txBody>
      </p:sp>
      <p:sp>
        <p:nvSpPr>
          <p:cNvPr id="3141" name="Rectangle 69">
            <a:extLst>
              <a:ext uri="{FF2B5EF4-FFF2-40B4-BE49-F238E27FC236}">
                <a16:creationId xmlns:a16="http://schemas.microsoft.com/office/drawing/2014/main" id="{CE4D7538-7E14-4B25-95CF-5F54988CD7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FAEE5F07-6DD4-4AE3-89A4-9D79DEE9FE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0" name="Picture 17" descr="CERNlogo-bleu">
            <a:extLst>
              <a:ext uri="{FF2B5EF4-FFF2-40B4-BE49-F238E27FC236}">
                <a16:creationId xmlns:a16="http://schemas.microsoft.com/office/drawing/2014/main" id="{57AD3B64-1D74-4A37-B6E9-7770C23E14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71">
            <a:extLst>
              <a:ext uri="{FF2B5EF4-FFF2-40B4-BE49-F238E27FC236}">
                <a16:creationId xmlns:a16="http://schemas.microsoft.com/office/drawing/2014/main" id="{7DB4D7F2-EA17-4E80-AE29-3D8F0133BF0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117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H"/>
          </a:p>
        </p:txBody>
      </p:sp>
      <p:sp>
        <p:nvSpPr>
          <p:cNvPr id="1032" name="Rectangle 74">
            <a:extLst>
              <a:ext uri="{FF2B5EF4-FFF2-40B4-BE49-F238E27FC236}">
                <a16:creationId xmlns:a16="http://schemas.microsoft.com/office/drawing/2014/main" id="{CEDBBFBB-A210-466A-A89E-028805845A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>
              <a:latin typeface="Helvetica" pitchFamily="-106" charset="0"/>
            </a:endParaRPr>
          </a:p>
        </p:txBody>
      </p:sp>
      <p:sp>
        <p:nvSpPr>
          <p:cNvPr id="9" name="Rectangle 1042">
            <a:extLst>
              <a:ext uri="{FF2B5EF4-FFF2-40B4-BE49-F238E27FC236}">
                <a16:creationId xmlns:a16="http://schemas.microsoft.com/office/drawing/2014/main" id="{49FAEB48-C4C4-41A1-8A36-AA25A4B180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7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34" name="Picture 11">
            <a:extLst>
              <a:ext uri="{FF2B5EF4-FFF2-40B4-BE49-F238E27FC236}">
                <a16:creationId xmlns:a16="http://schemas.microsoft.com/office/drawing/2014/main" id="{1AA11EB4-CC91-4F00-9A85-52C035A024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284913"/>
            <a:ext cx="4937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  <p:sldLayoutId id="2147488025" r:id="rId2"/>
    <p:sldLayoutId id="2147488026" r:id="rId3"/>
    <p:sldLayoutId id="2147488027" r:id="rId4"/>
    <p:sldLayoutId id="2147488028" r:id="rId5"/>
    <p:sldLayoutId id="2147488029" r:id="rId6"/>
    <p:sldLayoutId id="2147488030" r:id="rId7"/>
    <p:sldLayoutId id="2147488031" r:id="rId8"/>
    <p:sldLayoutId id="2147488032" r:id="rId9"/>
    <p:sldLayoutId id="2147488033" r:id="rId10"/>
    <p:sldLayoutId id="2147488034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84C48AA-A577-4CA6-BFC8-67374AB45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B7264EC-CF96-44B1-9A8A-41FE787B4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F85F249-BC12-420E-A4E1-1D607BCD4B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3D7D574-D995-451A-A20D-C1D0871328A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D2A952-CB2C-4F37-BC1A-93ADF394F5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6076ADA-D37C-464D-A9CB-1B5FBF0F79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6522EB4-510F-4336-86B8-B1724FEC035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A62AB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35" r:id="rId1"/>
    <p:sldLayoutId id="2147488036" r:id="rId2"/>
    <p:sldLayoutId id="2147488037" r:id="rId3"/>
    <p:sldLayoutId id="2147488038" r:id="rId4"/>
    <p:sldLayoutId id="2147488039" r:id="rId5"/>
    <p:sldLayoutId id="2147488040" r:id="rId6"/>
    <p:sldLayoutId id="2147488041" r:id="rId7"/>
    <p:sldLayoutId id="2147488042" r:id="rId8"/>
    <p:sldLayoutId id="2147488043" r:id="rId9"/>
    <p:sldLayoutId id="2147488044" r:id="rId10"/>
    <p:sldLayoutId id="21474880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C24FE0-D59B-427F-AC62-1AED45995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A92C57D-31F8-4CC6-8317-C25E2B2DD6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FF10EE-6595-4445-AB27-3622E931BE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pitchFamily="-2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1BFEF67-5406-434B-B52F-AC64911332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pitchFamily="-2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9FF9DC7-9B9D-4321-97B4-23042A571E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7529A51-B955-4DC6-93A0-56362C24AC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6B040AD-13A6-4767-AF92-16A6715503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A62AB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13" r:id="rId1"/>
    <p:sldLayoutId id="2147488014" r:id="rId2"/>
    <p:sldLayoutId id="2147488015" r:id="rId3"/>
    <p:sldLayoutId id="2147488016" r:id="rId4"/>
    <p:sldLayoutId id="2147488017" r:id="rId5"/>
    <p:sldLayoutId id="2147488018" r:id="rId6"/>
    <p:sldLayoutId id="2147488019" r:id="rId7"/>
    <p:sldLayoutId id="2147488020" r:id="rId8"/>
    <p:sldLayoutId id="2147488021" r:id="rId9"/>
    <p:sldLayoutId id="2147488022" r:id="rId10"/>
    <p:sldLayoutId id="21474880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5" charset="0"/>
          <a:ea typeface="ＭＳ Ｐゴシック" pitchFamily="15" charset="-128"/>
          <a:cs typeface="ＭＳ Ｐゴシック" pitchFamily="1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news/eso2012/?lan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9">
            <a:extLst>
              <a:ext uri="{FF2B5EF4-FFF2-40B4-BE49-F238E27FC236}">
                <a16:creationId xmlns:a16="http://schemas.microsoft.com/office/drawing/2014/main" id="{528CECC5-4669-43B7-A3D4-4149955C55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DCBF6826-8764-4515-A53D-B6F39398A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151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ja-JP" altLang="en-US" sz="36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-106" charset="-128"/>
            </a:endParaRPr>
          </a:p>
        </p:txBody>
      </p:sp>
      <p:sp>
        <p:nvSpPr>
          <p:cNvPr id="27659" name="TextBox 12">
            <a:extLst>
              <a:ext uri="{FF2B5EF4-FFF2-40B4-BE49-F238E27FC236}">
                <a16:creationId xmlns:a16="http://schemas.microsoft.com/office/drawing/2014/main" id="{0726080D-27C9-4B09-971D-EDE25A137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114675"/>
            <a:ext cx="864235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Designing Effective Outreach Programmes</a:t>
            </a:r>
          </a:p>
          <a:p>
            <a:pPr algn="ctr" eaLnBrk="1" hangingPunct="1">
              <a:defRPr/>
            </a:pP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-106" charset="-128"/>
            </a:endParaRPr>
          </a:p>
          <a:p>
            <a:pPr algn="ctr" eaLnBrk="1" hangingPunct="1">
              <a:defRPr/>
            </a:pPr>
            <a:r>
              <a:rPr lang="fr-CH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Mick Storr</a:t>
            </a:r>
          </a:p>
          <a:p>
            <a:pPr algn="ctr" eaLnBrk="1" hangingPunct="1">
              <a:defRPr/>
            </a:pPr>
            <a:r>
              <a:rPr lang="fr-CH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CERN and </a:t>
            </a:r>
            <a:r>
              <a:rPr lang="fr-CH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University</a:t>
            </a:r>
            <a:r>
              <a:rPr lang="fr-CH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 of Birmingham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69B41AB7-60AE-412A-A1D1-C3CA9FCEA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69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		Accelerating Science and Innovation</a:t>
            </a:r>
            <a:endParaRPr lang="en-GB" sz="2800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-106" charset="-128"/>
            </a:endParaRPr>
          </a:p>
        </p:txBody>
      </p:sp>
      <p:pic>
        <p:nvPicPr>
          <p:cNvPr id="7" name="Picture 6" descr="cern_logo_1.png">
            <a:extLst>
              <a:ext uri="{FF2B5EF4-FFF2-40B4-BE49-F238E27FC236}">
                <a16:creationId xmlns:a16="http://schemas.microsoft.com/office/drawing/2014/main" id="{116EBE1E-5E75-4801-B011-9662BA40D6D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-100000"/>
          </a:blip>
          <a:srcRect/>
          <a:stretch>
            <a:fillRect/>
          </a:stretch>
        </p:blipFill>
        <p:spPr bwMode="auto">
          <a:xfrm>
            <a:off x="971550" y="5640388"/>
            <a:ext cx="101917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90CAA4-961F-4A9D-A3DD-0017292BC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80512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8F9939-C1B0-4D42-A11D-C4DEE4CFB67C}"/>
              </a:ext>
            </a:extLst>
          </p:cNvPr>
          <p:cNvSpPr txBox="1"/>
          <p:nvPr/>
        </p:nvSpPr>
        <p:spPr>
          <a:xfrm>
            <a:off x="7992888" y="965498"/>
            <a:ext cx="1187624" cy="50405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315828-B1F8-4010-A34B-CA222B35EAED}"/>
              </a:ext>
            </a:extLst>
          </p:cNvPr>
          <p:cNvSpPr txBox="1"/>
          <p:nvPr/>
        </p:nvSpPr>
        <p:spPr>
          <a:xfrm>
            <a:off x="1817948" y="260648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Typical Particle Detector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18700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E3EC6-B45E-41F4-B6E5-1F4706FC008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0" y="404813"/>
            <a:ext cx="7696200" cy="936625"/>
          </a:xfrm>
          <a:solidFill>
            <a:srgbClr val="0070C0"/>
          </a:solidFill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marL="292100" indent="-292100">
              <a:lnSpc>
                <a:spcPct val="70000"/>
              </a:lnSpc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Searching for new particles requires selection and analysis of enormous quantity of data</a:t>
            </a:r>
            <a:r>
              <a:rPr lang="pl-PL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from LHC detectors</a:t>
            </a:r>
            <a:endParaRPr lang="pl-PL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grpSp>
        <p:nvGrpSpPr>
          <p:cNvPr id="128003" name="Group 6">
            <a:extLst>
              <a:ext uri="{FF2B5EF4-FFF2-40B4-BE49-F238E27FC236}">
                <a16:creationId xmlns:a16="http://schemas.microsoft.com/office/drawing/2014/main" id="{C093AD88-FE3C-4C90-B871-F0301F9DF46E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1325563"/>
            <a:ext cx="7791450" cy="5156200"/>
            <a:chOff x="646176" y="1789176"/>
            <a:chExt cx="7790688" cy="4736591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B08D0D6-8C25-433D-B1EC-885F36A83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23869"/>
            <a:stretch>
              <a:fillRect/>
            </a:stretch>
          </p:blipFill>
          <p:spPr bwMode="auto">
            <a:xfrm>
              <a:off x="990600" y="2133600"/>
              <a:ext cx="7086600" cy="403542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8006" name="Text Box 5">
              <a:extLst>
                <a:ext uri="{FF2B5EF4-FFF2-40B4-BE49-F238E27FC236}">
                  <a16:creationId xmlns:a16="http://schemas.microsoft.com/office/drawing/2014/main" id="{F2BF6535-B964-4FD4-8FE5-FB9EA5989C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3657640"/>
              <a:ext cx="7086600" cy="3646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latin typeface="Times New Roman" panose="02020603050405020304" pitchFamily="18" charset="0"/>
                </a:rPr>
                <a:t>New particle ???</a:t>
              </a:r>
              <a:endParaRPr lang="pl-PL" altLang="en-US" sz="20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3" name="Group 6">
            <a:extLst>
              <a:ext uri="{FF2B5EF4-FFF2-40B4-BE49-F238E27FC236}">
                <a16:creationId xmlns:a16="http://schemas.microsoft.com/office/drawing/2014/main" id="{C093AD88-FE3C-4C90-B871-F0301F9DF46E}"/>
              </a:ext>
            </a:extLst>
          </p:cNvPr>
          <p:cNvGrpSpPr>
            <a:grpSpLocks/>
          </p:cNvGrpSpPr>
          <p:nvPr/>
        </p:nvGrpSpPr>
        <p:grpSpPr bwMode="auto">
          <a:xfrm>
            <a:off x="755576" y="764704"/>
            <a:ext cx="7791450" cy="5156200"/>
            <a:chOff x="646176" y="1789176"/>
            <a:chExt cx="7790688" cy="4736591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B08D0D6-8C25-433D-B1EC-885F36A83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23869"/>
            <a:stretch>
              <a:fillRect/>
            </a:stretch>
          </p:blipFill>
          <p:spPr bwMode="auto">
            <a:xfrm>
              <a:off x="990600" y="2133600"/>
              <a:ext cx="7086600" cy="403542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8006" name="Text Box 5">
              <a:extLst>
                <a:ext uri="{FF2B5EF4-FFF2-40B4-BE49-F238E27FC236}">
                  <a16:creationId xmlns:a16="http://schemas.microsoft.com/office/drawing/2014/main" id="{F2BF6535-B964-4FD4-8FE5-FB9EA5989C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3657640"/>
              <a:ext cx="7086600" cy="3646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latin typeface="Times New Roman" panose="02020603050405020304" pitchFamily="18" charset="0"/>
                </a:rPr>
                <a:t>New particle ???</a:t>
              </a:r>
              <a:endParaRPr lang="pl-PL" altLang="en-US" sz="20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900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D6FC7D18-D411-499E-8BD6-60B77A4746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EA3F2E"/>
                </a:solidFill>
              </a:rPr>
              <a:t>LCG-LHC Computing GRID</a:t>
            </a:r>
          </a:p>
        </p:txBody>
      </p:sp>
      <p:pic>
        <p:nvPicPr>
          <p:cNvPr id="130051" name="Picture 3" descr="grid">
            <a:extLst>
              <a:ext uri="{FF2B5EF4-FFF2-40B4-BE49-F238E27FC236}">
                <a16:creationId xmlns:a16="http://schemas.microsoft.com/office/drawing/2014/main" id="{26E7188E-63C9-45F8-B485-B570421828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63613"/>
            <a:ext cx="9144000" cy="589438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>
            <a:extLst>
              <a:ext uri="{FF2B5EF4-FFF2-40B4-BE49-F238E27FC236}">
                <a16:creationId xmlns:a16="http://schemas.microsoft.com/office/drawing/2014/main" id="{25C55766-5642-443E-BE5B-81F129962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447800"/>
            <a:ext cx="7772400" cy="1362075"/>
          </a:xfrm>
        </p:spPr>
        <p:txBody>
          <a:bodyPr/>
          <a:lstStyle/>
          <a:p>
            <a:pPr algn="ctr" eaLnBrk="1" hangingPunct="1"/>
            <a:r>
              <a:rPr lang="en-US" altLang="en-US" cap="none">
                <a:solidFill>
                  <a:schemeClr val="accent1"/>
                </a:solidFill>
                <a:ea typeface="ＭＳ Ｐゴシック" panose="020B0600070205080204" pitchFamily="34" charset="-128"/>
              </a:rPr>
              <a:t>Personnel</a:t>
            </a:r>
          </a:p>
        </p:txBody>
      </p:sp>
      <p:pic>
        <p:nvPicPr>
          <p:cNvPr id="169987" name="Picture 7" descr="questions">
            <a:extLst>
              <a:ext uri="{FF2B5EF4-FFF2-40B4-BE49-F238E27FC236}">
                <a16:creationId xmlns:a16="http://schemas.microsoft.com/office/drawing/2014/main" id="{8D205B63-C475-4933-9070-C841F0DB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1" t="2" r="20827" b="288"/>
          <a:stretch>
            <a:fillRect/>
          </a:stretch>
        </p:blipFill>
        <p:spPr bwMode="auto">
          <a:xfrm>
            <a:off x="3276600" y="2667000"/>
            <a:ext cx="25019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tle 1">
            <a:extLst>
              <a:ext uri="{FF2B5EF4-FFF2-40B4-BE49-F238E27FC236}">
                <a16:creationId xmlns:a16="http://schemas.microsoft.com/office/drawing/2014/main" id="{F9EE64A5-2E57-437D-9B45-B65A73BD83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>
                <a:solidFill>
                  <a:schemeClr val="accent1"/>
                </a:solidFill>
                <a:ea typeface="ＭＳ Ｐゴシック" panose="020B0600070205080204" pitchFamily="34" charset="-128"/>
              </a:rPr>
              <a:t>Workforce</a:t>
            </a:r>
            <a:endParaRPr lang="en-GB" altLang="en-US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2035" name="TextBox 2">
            <a:extLst>
              <a:ext uri="{FF2B5EF4-FFF2-40B4-BE49-F238E27FC236}">
                <a16:creationId xmlns:a16="http://schemas.microsoft.com/office/drawing/2014/main" id="{7E8E0765-7DDC-4405-A42F-52E282558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04" y="1537303"/>
            <a:ext cx="8001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Physicists 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Experimental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Theoretical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Applied Physicists and Engineers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Technicians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Craftsmen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Administrative personnel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Fellows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Doctoral Students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Technical Students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Associates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Summer Students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Employees of CERN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Users </a:t>
            </a:r>
            <a:endParaRPr lang="en-GB" altLang="en-US" sz="20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0A05B-51E9-4889-B0D6-7757DF933096}"/>
              </a:ext>
            </a:extLst>
          </p:cNvPr>
          <p:cNvSpPr txBox="1"/>
          <p:nvPr/>
        </p:nvSpPr>
        <p:spPr>
          <a:xfrm>
            <a:off x="6158804" y="3493442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People like you !</a:t>
            </a:r>
            <a:endParaRPr lang="en-CH" dirty="0">
              <a:solidFill>
                <a:srgbClr val="FFFF0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E2BC649D-5428-46E1-8B52-320E04587765}"/>
              </a:ext>
            </a:extLst>
          </p:cNvPr>
          <p:cNvSpPr/>
          <p:nvPr/>
        </p:nvSpPr>
        <p:spPr bwMode="auto">
          <a:xfrm>
            <a:off x="4932040" y="3506746"/>
            <a:ext cx="792088" cy="461665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3">
            <a:extLst>
              <a:ext uri="{FF2B5EF4-FFF2-40B4-BE49-F238E27FC236}">
                <a16:creationId xmlns:a16="http://schemas.microsoft.com/office/drawing/2014/main" id="{EA77FDB0-25CF-4ACB-97E4-52FDFFABB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888" y="648335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6371" name="Rectangle 2">
            <a:extLst>
              <a:ext uri="{FF2B5EF4-FFF2-40B4-BE49-F238E27FC236}">
                <a16:creationId xmlns:a16="http://schemas.microsoft.com/office/drawing/2014/main" id="{0E2CD983-BEE4-4315-85F1-F45779ADAA2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765175"/>
            <a:ext cx="7807325" cy="457200"/>
          </a:xfrm>
        </p:spPr>
        <p:txBody>
          <a:bodyPr/>
          <a:lstStyle/>
          <a:p>
            <a:pPr algn="ctr"/>
            <a:r>
              <a:rPr lang="fr-FR" altLang="en-US" sz="3200">
                <a:solidFill>
                  <a:schemeClr val="accent1"/>
                </a:solidFill>
                <a:ea typeface="ＭＳ Ｐゴシック" panose="020B0600070205080204" pitchFamily="34" charset="-128"/>
              </a:rPr>
              <a:t>Higgs decay to </a:t>
            </a:r>
            <a:r>
              <a:rPr lang="fr-FR" altLang="en-US" sz="3200">
                <a:solidFill>
                  <a:schemeClr val="accent1"/>
                </a:solidFill>
                <a:latin typeface="Symbol" panose="05050102010706020507" pitchFamily="18" charset="2"/>
                <a:ea typeface="ＭＳ Ｐゴシック" panose="020B0600070205080204" pitchFamily="34" charset="-128"/>
                <a:sym typeface="Symbol" panose="05050102010706020507" pitchFamily="18" charset="2"/>
              </a:rPr>
              <a:t></a:t>
            </a:r>
            <a:r>
              <a:rPr lang="fr-FR" altLang="en-US" sz="3200">
                <a:solidFill>
                  <a:schemeClr val="accent1"/>
                </a:solidFill>
                <a:ea typeface="ＭＳ Ｐゴシック" panose="020B0600070205080204" pitchFamily="34" charset="-128"/>
              </a:rPr>
              <a:t>ATLAS and CMS, </a:t>
            </a:r>
            <a:br>
              <a:rPr lang="fr-FR" altLang="en-US" sz="320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r>
              <a:rPr lang="fr-FR" altLang="en-US" sz="3200">
                <a:solidFill>
                  <a:schemeClr val="accent1"/>
                </a:solidFill>
                <a:ea typeface="ＭＳ Ｐゴシック" panose="020B0600070205080204" pitchFamily="34" charset="-128"/>
              </a:rPr>
              <a:t>summer 2012 data</a:t>
            </a:r>
          </a:p>
        </p:txBody>
      </p:sp>
      <p:graphicFrame>
        <p:nvGraphicFramePr>
          <p:cNvPr id="186372" name="Object 2">
            <a:extLst>
              <a:ext uri="{FF2B5EF4-FFF2-40B4-BE49-F238E27FC236}">
                <a16:creationId xmlns:a16="http://schemas.microsoft.com/office/drawing/2014/main" id="{3A259468-E43D-40A5-B54C-D399F1847F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2425" y="1600200"/>
          <a:ext cx="4078288" cy="394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476409" imgH="2209719" progId="">
                  <p:embed/>
                </p:oleObj>
              </mc:Choice>
              <mc:Fallback>
                <p:oleObj r:id="rId3" imgW="2476409" imgH="22097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1600200"/>
                        <a:ext cx="4078288" cy="394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6373" name="Object 3">
            <a:extLst>
              <a:ext uri="{FF2B5EF4-FFF2-40B4-BE49-F238E27FC236}">
                <a16:creationId xmlns:a16="http://schemas.microsoft.com/office/drawing/2014/main" id="{334F6810-2036-4D3E-8357-146681EC8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1600200"/>
          <a:ext cx="4219575" cy="388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514507" imgH="2285916" progId="">
                  <p:embed/>
                </p:oleObj>
              </mc:Choice>
              <mc:Fallback>
                <p:oleObj r:id="rId5" imgW="2514507" imgH="228591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00200"/>
                        <a:ext cx="4219575" cy="3881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74" name="Line 9">
            <a:extLst>
              <a:ext uri="{FF2B5EF4-FFF2-40B4-BE49-F238E27FC236}">
                <a16:creationId xmlns:a16="http://schemas.microsoft.com/office/drawing/2014/main" id="{E5AE7D64-D2D6-4A4C-AB9C-46C4F026B5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0775" y="3810000"/>
            <a:ext cx="282575" cy="2514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H"/>
          </a:p>
        </p:txBody>
      </p:sp>
      <p:sp>
        <p:nvSpPr>
          <p:cNvPr id="186375" name="Line 9">
            <a:extLst>
              <a:ext uri="{FF2B5EF4-FFF2-40B4-BE49-F238E27FC236}">
                <a16:creationId xmlns:a16="http://schemas.microsoft.com/office/drawing/2014/main" id="{230957D8-83FB-4BC9-B824-F7504A8429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3225" y="3962400"/>
            <a:ext cx="1123950" cy="24384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H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3E581BCA-37CD-48D7-AEBF-B9AF136475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333375"/>
            <a:ext cx="7815262" cy="76200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July 4</a:t>
            </a:r>
            <a:r>
              <a:rPr lang="en-US" altLang="en-US" sz="3200" baseline="300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 sz="3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 2012 at CERN</a:t>
            </a:r>
          </a:p>
        </p:txBody>
      </p:sp>
      <p:pic>
        <p:nvPicPr>
          <p:cNvPr id="188419" name="Picture 2">
            <a:extLst>
              <a:ext uri="{FF2B5EF4-FFF2-40B4-BE49-F238E27FC236}">
                <a16:creationId xmlns:a16="http://schemas.microsoft.com/office/drawing/2014/main" id="{559A2046-586E-4CCF-977B-F0609FA23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67B41B79-AF99-42E4-95D3-61EF4641ABE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>
                <a:solidFill>
                  <a:schemeClr val="accent1"/>
                </a:solidFill>
                <a:ea typeface="ＭＳ Ｐゴシック" panose="020B0600070205080204" pitchFamily="34" charset="-128"/>
              </a:rPr>
              <a:t>Peter Higgs and Francois Englert</a:t>
            </a:r>
          </a:p>
        </p:txBody>
      </p:sp>
      <p:pic>
        <p:nvPicPr>
          <p:cNvPr id="193539" name="Picture 2">
            <a:extLst>
              <a:ext uri="{FF2B5EF4-FFF2-40B4-BE49-F238E27FC236}">
                <a16:creationId xmlns:a16="http://schemas.microsoft.com/office/drawing/2014/main" id="{14EB744A-B101-435C-9745-04605BDE3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1143000"/>
            <a:ext cx="3938587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0" name="Picture 3">
            <a:extLst>
              <a:ext uri="{FF2B5EF4-FFF2-40B4-BE49-F238E27FC236}">
                <a16:creationId xmlns:a16="http://schemas.microsoft.com/office/drawing/2014/main" id="{0C9B84D3-E556-4158-BA5B-AB385D00D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1905000"/>
            <a:ext cx="32353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>
            <a:extLst>
              <a:ext uri="{FF2B5EF4-FFF2-40B4-BE49-F238E27FC236}">
                <a16:creationId xmlns:a16="http://schemas.microsoft.com/office/drawing/2014/main" id="{BD2717E2-7B1A-414C-9F7E-BF547F6258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6705600" cy="685800"/>
          </a:xfrm>
          <a:effectLst>
            <a:outerShdw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Summary</a:t>
            </a:r>
          </a:p>
        </p:txBody>
      </p:sp>
      <p:sp>
        <p:nvSpPr>
          <p:cNvPr id="37892" name="Rectangle 1028">
            <a:extLst>
              <a:ext uri="{FF2B5EF4-FFF2-40B4-BE49-F238E27FC236}">
                <a16:creationId xmlns:a16="http://schemas.microsoft.com/office/drawing/2014/main" id="{FB4B02CE-1201-4E28-8CD2-9C6ECAFA53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61722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Understand the universe </a:t>
            </a:r>
            <a:endParaRPr lang="en-GB" sz="2400" dirty="0">
              <a:solidFill>
                <a:srgbClr val="FFFFFF"/>
              </a:solidFill>
              <a:ea typeface="ＭＳ Ｐゴシック" pitchFamily="-106" charset="-128"/>
            </a:endParaRPr>
          </a:p>
          <a:p>
            <a:pPr ea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	</a:t>
            </a:r>
            <a:r>
              <a:rPr lang="en-GB" sz="1600" dirty="0">
                <a:solidFill>
                  <a:srgbClr val="FFFFFF"/>
                </a:solidFill>
                <a:ea typeface="ＭＳ Ｐゴシック" pitchFamily="-106" charset="-128"/>
              </a:rPr>
              <a:t>Answer the 3 questions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-106" charset="-128"/>
            </a:endParaRPr>
          </a:p>
          <a:p>
            <a:pPr eaLnBrk="1" hangingPunct="1">
              <a:lnSpc>
                <a:spcPct val="9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Develop</a:t>
            </a:r>
            <a:r>
              <a:rPr lang="en-GB" sz="2400" dirty="0">
                <a:solidFill>
                  <a:srgbClr val="FFFFFF"/>
                </a:solidFill>
                <a:ea typeface="ＭＳ Ｐゴシック" pitchFamily="-106" charset="-128"/>
              </a:rPr>
              <a:t> new technologies for accelerators and detectors</a:t>
            </a:r>
          </a:p>
          <a:p>
            <a:pPr ea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	</a:t>
            </a:r>
            <a:r>
              <a:rPr lang="en-GB" sz="1600" dirty="0">
                <a:solidFill>
                  <a:srgbClr val="FFFFFF"/>
                </a:solidFill>
                <a:ea typeface="ＭＳ Ｐゴシック" pitchFamily="-106" charset="-128"/>
              </a:rPr>
              <a:t>Information technology - the World Wide Web</a:t>
            </a:r>
          </a:p>
          <a:p>
            <a:pPr ea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  <a:defRPr/>
            </a:pPr>
            <a:r>
              <a:rPr lang="en-GB" sz="1600" dirty="0">
                <a:solidFill>
                  <a:srgbClr val="FFFFFF"/>
                </a:solidFill>
                <a:ea typeface="ＭＳ Ｐゴシック" pitchFamily="-106" charset="-128"/>
              </a:rPr>
              <a:t>	Medicine – imaging and treatment</a:t>
            </a:r>
            <a:endParaRPr lang="en-GB" sz="2400" dirty="0">
              <a:solidFill>
                <a:srgbClr val="FFFFFF"/>
              </a:solidFill>
              <a:ea typeface="ＭＳ Ｐゴシック" pitchFamily="-106" charset="-128"/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-106" charset="-128"/>
            </a:endParaRPr>
          </a:p>
          <a:p>
            <a:pPr eaLnBrk="1" hangingPunct="1">
              <a:lnSpc>
                <a:spcPct val="9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Inform, inspire, encourage, train </a:t>
            </a:r>
          </a:p>
          <a:p>
            <a:pPr marL="0" indent="0" eaLnBrk="1" hangingPunct="1">
              <a:lnSpc>
                <a:spcPct val="90000"/>
              </a:lnSpc>
              <a:buClrTx/>
              <a:buNone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    </a:t>
            </a:r>
            <a:r>
              <a:rPr lang="en-GB" sz="2400" dirty="0">
                <a:solidFill>
                  <a:srgbClr val="FFFFFF"/>
                </a:solidFill>
                <a:ea typeface="ＭＳ Ｐゴシック" pitchFamily="-106" charset="-128"/>
              </a:rPr>
              <a:t>scientists and engineers of tomorrow</a:t>
            </a:r>
          </a:p>
          <a:p>
            <a:pPr marL="0" indent="0" eaLnBrk="1" hangingPunct="1">
              <a:lnSpc>
                <a:spcPct val="90000"/>
              </a:lnSpc>
              <a:buClrTx/>
              <a:buNone/>
              <a:defRPr/>
            </a:pPr>
            <a:endParaRPr lang="en-GB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-106" charset="-128"/>
            </a:endParaRPr>
          </a:p>
          <a:p>
            <a:pPr eaLnBrk="1" hangingPunct="1">
              <a:lnSpc>
                <a:spcPct val="9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Unite</a:t>
            </a:r>
            <a:r>
              <a:rPr lang="en-GB" sz="2400" dirty="0">
                <a:solidFill>
                  <a:srgbClr val="FFFFFF"/>
                </a:solidFill>
                <a:ea typeface="ＭＳ Ｐゴシック" pitchFamily="-106" charset="-128"/>
              </a:rPr>
              <a:t> people from different countries and cultures – peaceful collaboration</a:t>
            </a:r>
            <a:endParaRPr lang="en-GB" sz="2000" dirty="0">
              <a:solidFill>
                <a:srgbClr val="FFFFFF"/>
              </a:solidFill>
              <a:ea typeface="ＭＳ Ｐゴシック" pitchFamily="-106" charset="-128"/>
            </a:endParaRPr>
          </a:p>
        </p:txBody>
      </p:sp>
      <p:pic>
        <p:nvPicPr>
          <p:cNvPr id="37894" name="Picture 1030" descr="einstein-1">
            <a:extLst>
              <a:ext uri="{FF2B5EF4-FFF2-40B4-BE49-F238E27FC236}">
                <a16:creationId xmlns:a16="http://schemas.microsoft.com/office/drawing/2014/main" id="{1A0EF5DD-75E7-44AB-A7A8-78CBB478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8413" y="990600"/>
            <a:ext cx="12176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>
            <a:extLst>
              <a:ext uri="{FF2B5EF4-FFF2-40B4-BE49-F238E27FC236}">
                <a16:creationId xmlns:a16="http://schemas.microsoft.com/office/drawing/2014/main" id="{DB0B5D05-7C7E-4845-AB0B-0D218C70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9625" y="283845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>
            <a:extLst>
              <a:ext uri="{FF2B5EF4-FFF2-40B4-BE49-F238E27FC236}">
                <a16:creationId xmlns:a16="http://schemas.microsoft.com/office/drawing/2014/main" id="{DC6BB4A5-00CE-4593-9ABB-EA1B69BF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3225" y="2819400"/>
            <a:ext cx="1600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8" name="Picture 1034" descr="Picture 1">
            <a:extLst>
              <a:ext uri="{FF2B5EF4-FFF2-40B4-BE49-F238E27FC236}">
                <a16:creationId xmlns:a16="http://schemas.microsoft.com/office/drawing/2014/main" id="{4C7A5305-5BC1-4DCA-B5CA-E91343037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7831" y="4450152"/>
            <a:ext cx="14478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3" name="Picture 1039" descr="Picture 1">
            <a:extLst>
              <a:ext uri="{FF2B5EF4-FFF2-40B4-BE49-F238E27FC236}">
                <a16:creationId xmlns:a16="http://schemas.microsoft.com/office/drawing/2014/main" id="{65AA34EE-0D2D-4B5A-99CA-498DB1EA1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5638800"/>
            <a:ext cx="2057400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4" name="Picture 1040" descr="Picture 3">
            <a:extLst>
              <a:ext uri="{FF2B5EF4-FFF2-40B4-BE49-F238E27FC236}">
                <a16:creationId xmlns:a16="http://schemas.microsoft.com/office/drawing/2014/main" id="{56531600-0AAB-4407-9C9C-A40076933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3150" y="4427538"/>
            <a:ext cx="156845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5" name="Picture 1041" descr="Picture 2">
            <a:extLst>
              <a:ext uri="{FF2B5EF4-FFF2-40B4-BE49-F238E27FC236}">
                <a16:creationId xmlns:a16="http://schemas.microsoft.com/office/drawing/2014/main" id="{33C685E6-DBB5-44EA-8646-91DBBF963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8400" y="1219200"/>
            <a:ext cx="1265238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grpSp>
        <p:nvGrpSpPr>
          <p:cNvPr id="2" name="Group 15">
            <a:extLst>
              <a:ext uri="{FF2B5EF4-FFF2-40B4-BE49-F238E27FC236}">
                <a16:creationId xmlns:a16="http://schemas.microsoft.com/office/drawing/2014/main" id="{9FD6947B-EB34-48AF-925B-A579BF2CFB7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714500" cy="1304925"/>
            <a:chOff x="0" y="0"/>
            <a:chExt cx="1714500" cy="1304925"/>
          </a:xfrm>
        </p:grpSpPr>
        <p:sp>
          <p:nvSpPr>
            <p:cNvPr id="99340" name="Rectangle 3">
              <a:extLst>
                <a:ext uri="{FF2B5EF4-FFF2-40B4-BE49-F238E27FC236}">
                  <a16:creationId xmlns:a16="http://schemas.microsoft.com/office/drawing/2014/main" id="{FF28F6FC-7290-4FA1-B2F4-53E3E9326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99341" name="Picture 13" descr="Picture 21">
              <a:extLst>
                <a:ext uri="{FF2B5EF4-FFF2-40B4-BE49-F238E27FC236}">
                  <a16:creationId xmlns:a16="http://schemas.microsoft.com/office/drawing/2014/main" id="{25F09A3F-3445-4FFF-B1E7-F5A3F85DE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630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8E11DA5-6345-4F30-BAAE-2C4140F703C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404813"/>
            <a:ext cx="8569325" cy="72072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fr-FR" b="1" dirty="0">
                <a:solidFill>
                  <a:schemeClr val="tx2"/>
                </a:solidFill>
                <a:ea typeface="ＭＳ Ｐゴシック" pitchFamily="-106" charset="-128"/>
              </a:rPr>
              <a:t>1945 l’Europe après deux guerres dévastatrices </a:t>
            </a:r>
          </a:p>
          <a:p>
            <a:pPr algn="ctr" eaLnBrk="1" hangingPunct="1">
              <a:defRPr/>
            </a:pPr>
            <a:r>
              <a:rPr lang="fr-FR" b="1" dirty="0">
                <a:solidFill>
                  <a:schemeClr val="tx2"/>
                </a:solidFill>
                <a:ea typeface="ＭＳ Ｐゴシック" pitchFamily="-106" charset="-128"/>
              </a:rPr>
              <a:t>en moins de 30 ans </a:t>
            </a:r>
            <a:endParaRPr lang="en-US" b="1" dirty="0">
              <a:solidFill>
                <a:schemeClr val="tx2"/>
              </a:solidFill>
              <a:ea typeface="ＭＳ Ｐゴシック" pitchFamily="-106" charset="-128"/>
            </a:endParaRPr>
          </a:p>
        </p:txBody>
      </p:sp>
      <p:pic>
        <p:nvPicPr>
          <p:cNvPr id="93187" name="Picture 19">
            <a:extLst>
              <a:ext uri="{FF2B5EF4-FFF2-40B4-BE49-F238E27FC236}">
                <a16:creationId xmlns:a16="http://schemas.microsoft.com/office/drawing/2014/main" id="{2C313091-5970-4E5E-A40E-76713F25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7345363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21">
            <a:extLst>
              <a:ext uri="{FF2B5EF4-FFF2-40B4-BE49-F238E27FC236}">
                <a16:creationId xmlns:a16="http://schemas.microsoft.com/office/drawing/2014/main" id="{A8CB4FE8-D914-4D9A-8FE3-3171F079A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805488"/>
            <a:ext cx="70024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accent1"/>
                </a:solidFill>
                <a:latin typeface="Arial" panose="020B0604020202020204" pitchFamily="34" charset="0"/>
              </a:rPr>
              <a:t>Les chercheurs quittent l’Europe pour USA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556" y="332656"/>
            <a:ext cx="8150931" cy="762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Outreach/</a:t>
            </a:r>
            <a:r>
              <a:rPr lang="en-US" dirty="0">
                <a:solidFill>
                  <a:srgbClr val="FFFF00"/>
                </a:solidFill>
              </a:rPr>
              <a:t>Reach Out </a:t>
            </a:r>
            <a:r>
              <a:rPr lang="en-US" dirty="0" err="1">
                <a:solidFill>
                  <a:schemeClr val="accent5">
                    <a:lumMod val="95000"/>
                  </a:schemeClr>
                </a:solidFill>
              </a:rPr>
              <a:t>Programmes</a:t>
            </a:r>
            <a:endParaRPr lang="en-GB" dirty="0">
              <a:solidFill>
                <a:schemeClr val="accent5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869" y="1196752"/>
            <a:ext cx="81509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In the beginning – little/nothing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Gradual awareness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Motivation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Responsibility to transfer knowledge, inspire, educate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Support – political, financial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What 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Encourage/welcome/</a:t>
            </a:r>
            <a:r>
              <a:rPr lang="en-US" dirty="0" err="1">
                <a:solidFill>
                  <a:schemeClr val="accent5">
                    <a:lumMod val="95000"/>
                  </a:schemeClr>
                </a:solidFill>
              </a:rPr>
              <a:t>organise</a:t>
            </a: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 visits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Colleagues, collaborators, friends, locals, public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Support, organize, workshops, </a:t>
            </a:r>
            <a:r>
              <a:rPr lang="en-US" dirty="0" err="1">
                <a:solidFill>
                  <a:schemeClr val="accent5">
                    <a:lumMod val="95000"/>
                  </a:schemeClr>
                </a:solidFill>
              </a:rPr>
              <a:t>programmes</a:t>
            </a:r>
            <a:endParaRPr lang="en-US" dirty="0">
              <a:solidFill>
                <a:schemeClr val="accent5">
                  <a:lumMod val="95000"/>
                </a:schemeClr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Colleagues, students, educators,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How 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Initially ad hoc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Re-use/adapt staff training </a:t>
            </a:r>
            <a:r>
              <a:rPr lang="en-US" dirty="0" err="1">
                <a:solidFill>
                  <a:schemeClr val="accent5">
                    <a:lumMod val="95000"/>
                  </a:schemeClr>
                </a:solidFill>
              </a:rPr>
              <a:t>programmes</a:t>
            </a:r>
            <a:endParaRPr lang="en-US" dirty="0">
              <a:solidFill>
                <a:schemeClr val="accent5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5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41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Effective ?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124744"/>
            <a:ext cx="66247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Define objectives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Inform/educate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Inspire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Identify target audiences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Public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Schools (</a:t>
            </a:r>
            <a:r>
              <a:rPr lang="en-US" dirty="0">
                <a:solidFill>
                  <a:srgbClr val="FFFF00"/>
                </a:solidFill>
              </a:rPr>
              <a:t>teachers</a:t>
            </a:r>
            <a:r>
              <a:rPr lang="en-US" dirty="0">
                <a:solidFill>
                  <a:schemeClr val="accent5"/>
                </a:solidFill>
              </a:rPr>
              <a:t>, students)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Deliver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Experts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Train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Create/ Adapt/ Publish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Support 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5"/>
                </a:solidFill>
              </a:rPr>
              <a:t>Specialised</a:t>
            </a:r>
            <a:r>
              <a:rPr lang="en-US" dirty="0">
                <a:solidFill>
                  <a:schemeClr val="accent5"/>
                </a:solidFill>
              </a:rPr>
              <a:t>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Collaborate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Feedback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80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546" y="152400"/>
            <a:ext cx="7815262" cy="762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Result</a:t>
            </a:r>
            <a:endParaRPr lang="en-GB" dirty="0">
              <a:solidFill>
                <a:schemeClr val="accent5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2725" y="947192"/>
            <a:ext cx="81369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Academic Training </a:t>
            </a:r>
            <a:r>
              <a:rPr lang="en-US" dirty="0" err="1">
                <a:solidFill>
                  <a:schemeClr val="accent5">
                    <a:lumMod val="95000"/>
                  </a:schemeClr>
                </a:solidFill>
              </a:rPr>
              <a:t>Programme</a:t>
            </a: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 (scientific community)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Summer Student Training </a:t>
            </a:r>
            <a:r>
              <a:rPr lang="en-US" dirty="0" err="1">
                <a:solidFill>
                  <a:schemeClr val="accent5">
                    <a:lumMod val="95000"/>
                  </a:schemeClr>
                </a:solidFill>
              </a:rPr>
              <a:t>Programme</a:t>
            </a: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International</a:t>
            </a:r>
            <a:r>
              <a:rPr lang="en-US" dirty="0">
                <a:solidFill>
                  <a:srgbClr val="FFFF00"/>
                </a:solidFill>
              </a:rPr>
              <a:t> Teacher</a:t>
            </a: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 Training </a:t>
            </a:r>
            <a:r>
              <a:rPr lang="en-US" dirty="0" err="1">
                <a:solidFill>
                  <a:schemeClr val="accent5">
                    <a:lumMod val="95000"/>
                  </a:schemeClr>
                </a:solidFill>
              </a:rPr>
              <a:t>Programme</a:t>
            </a: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 (1000+/year, 20+ languages)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Visits Service (100000+/year, international)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Exhibitions (2 on-site, major addition in 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Involvement of ALL experimental facilities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Freely participate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Mission critical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Want all ‘visitors’ to become ambassadors</a:t>
            </a:r>
          </a:p>
          <a:p>
            <a:pPr lvl="1"/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	Science, Physics, Particle Physics, and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Exported beyond the site boundaries</a:t>
            </a:r>
          </a:p>
          <a:p>
            <a:pPr lvl="1"/>
            <a:endParaRPr lang="en-GB" dirty="0">
              <a:solidFill>
                <a:schemeClr val="accent5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58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Innovate</a:t>
            </a:r>
            <a:endParaRPr lang="en-GB" dirty="0">
              <a:solidFill>
                <a:schemeClr val="accent5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1210856"/>
            <a:ext cx="720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Listen/Learn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Collaborate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Build network/Include new partners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Invent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5"/>
                </a:solidFill>
              </a:rPr>
              <a:t>SciArtEdu</a:t>
            </a:r>
            <a:endParaRPr lang="en-US" dirty="0">
              <a:solidFill>
                <a:schemeClr val="accent5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Multiplicative factors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Teachers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Citizens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95000"/>
                  </a:schemeClr>
                </a:solidFill>
              </a:rPr>
              <a:t>(Pandemic =&gt; extensive virtual capability)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The extra (s)mile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5">
                  <a:lumMod val="95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5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5054113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It’s OK to be vague</a:t>
            </a:r>
          </a:p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But be exciting !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4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1">
            <a:extLst>
              <a:ext uri="{FF2B5EF4-FFF2-40B4-BE49-F238E27FC236}">
                <a16:creationId xmlns:a16="http://schemas.microsoft.com/office/drawing/2014/main" id="{D98CB82D-55AA-4FE7-8DC8-9A2FDC55EF0C}"/>
              </a:ext>
            </a:extLst>
          </p:cNvPr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C74AF154-CF34-4A0D-9E88-24C45AFCA3F3}" type="slidenum">
              <a:rPr lang="en-US" altLang="en-US" sz="1200" b="1">
                <a:solidFill>
                  <a:srgbClr val="898989"/>
                </a:solidFill>
                <a:latin typeface="Arial" panose="020B0604020202020204" pitchFamily="34" charset="0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2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95235" name="Picture 2" descr="flags">
            <a:extLst>
              <a:ext uri="{FF2B5EF4-FFF2-40B4-BE49-F238E27FC236}">
                <a16:creationId xmlns:a16="http://schemas.microsoft.com/office/drawing/2014/main" id="{A33507BB-4EE7-40ED-ADF7-B686AB2A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726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3AB399-CFCB-49F9-AF29-B387C6EB0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906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CERN: founded in 1954: 12 European States</a:t>
            </a:r>
          </a:p>
          <a:p>
            <a:pPr>
              <a:defRPr/>
            </a:pPr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“Science for Peace”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Today: 23 Member States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95237" name="Picture 10">
            <a:extLst>
              <a:ext uri="{FF2B5EF4-FFF2-40B4-BE49-F238E27FC236}">
                <a16:creationId xmlns:a16="http://schemas.microsoft.com/office/drawing/2014/main" id="{ABD02D6A-DDD6-4AC4-B0A3-9D6163BBEEB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284913"/>
            <a:ext cx="4937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5CE61FE4-4096-4E05-984B-15A41B095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932236"/>
            <a:ext cx="7669213" cy="2952751"/>
          </a:xfrm>
          <a:prstGeom prst="rect">
            <a:avLst/>
          </a:prstGeom>
          <a:gradFill rotWithShape="1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/>
          <a:lstStyle/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 States:</a:t>
            </a:r>
            <a:r>
              <a:rPr lang="en-GB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Austria, Belgium, Bulgaria, Czech Republic, Denmark, Finland, France, Germany, Greece, Hungary,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Israel,</a:t>
            </a: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Italy, Netherlands, Norway, Poland, Portugal, </a:t>
            </a: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Romania,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Serbia,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Slovak Republic, Spain, Sweden, Switzerland and </a:t>
            </a:r>
            <a:b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Kingdom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Member States: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Croatia,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India, Latvia,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Lithuania, Pakistan, </a:t>
            </a: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Turkey,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Ukraine</a:t>
            </a:r>
            <a:endParaRPr lang="en-US" sz="16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Associate Members in the Pre-Stage to Membership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Cyprus, Estonia, Slovenia</a:t>
            </a:r>
            <a:endParaRPr lang="en-US" sz="16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Non-Member States with co-operation agreements: </a:t>
            </a:r>
            <a:r>
              <a:rPr lang="en-US" sz="1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</a:t>
            </a:r>
            <a:endParaRPr lang="en-GB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Observers to Council:</a:t>
            </a:r>
            <a:r>
              <a:rPr lang="en-GB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Japan, Russian Federation, United States of America;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Union, JINR and UNESCO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362FD27-6C2E-4123-B105-EF6E159CD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133600"/>
            <a:ext cx="3810000" cy="1371600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/>
          <a:lstStyle/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2’500 staff</a:t>
            </a: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1’800 </a:t>
            </a: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+mn-ea"/>
              </a:rPr>
              <a:t>other paid personnel</a:t>
            </a:r>
            <a:endParaRPr lang="en-GB" sz="2000" dirty="0">
              <a:solidFill>
                <a:srgbClr val="EAEAEA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13’000 scientific users</a:t>
            </a:r>
          </a:p>
          <a:p>
            <a:pPr marL="171450" indent="-171450"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Budget (2019) ~ 1’300 MCHF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Gauguin">
            <a:extLst>
              <a:ext uri="{FF2B5EF4-FFF2-40B4-BE49-F238E27FC236}">
                <a16:creationId xmlns:a16="http://schemas.microsoft.com/office/drawing/2014/main" id="{CCF37CDD-A349-40CF-B859-784E16F1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006461-333F-4989-9FF3-82BAE6A64A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9EBAD6-EEFD-49E8-9E46-175D4CE4A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>
            <a:extLst>
              <a:ext uri="{FF2B5EF4-FFF2-40B4-BE49-F238E27FC236}">
                <a16:creationId xmlns:a16="http://schemas.microsoft.com/office/drawing/2014/main" id="{D164DA50-88CD-4894-BAD5-661D7EFA42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" y="5562600"/>
            <a:ext cx="8991600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aim of particle physics, CERN &amp; the LHC:</a:t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is the Universe made of?</a:t>
            </a:r>
            <a:endParaRPr lang="en-US" altLang="en-US" sz="32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37923" name="Rectangle 3">
            <a:extLst>
              <a:ext uri="{FF2B5EF4-FFF2-40B4-BE49-F238E27FC236}">
                <a16:creationId xmlns:a16="http://schemas.microsoft.com/office/drawing/2014/main" id="{B44571F0-CF2A-499D-A54E-37924DA2C71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76200"/>
            <a:ext cx="6400800" cy="17526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solidFill>
                  <a:srgbClr val="0070C0"/>
                </a:solidFill>
                <a:latin typeface="Times New Roman" pitchFamily="18" charset="0"/>
              </a:rPr>
              <a:t>“</a:t>
            </a:r>
            <a:r>
              <a:rPr lang="en-US" altLang="ja-JP" dirty="0">
                <a:solidFill>
                  <a:srgbClr val="0070C0"/>
                </a:solidFill>
                <a:latin typeface="Times New Roman" pitchFamily="18" charset="0"/>
              </a:rPr>
              <a:t>Where do we come from?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</a:rPr>
              <a:t>What are we?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</a:rPr>
              <a:t>Where are we going?</a:t>
            </a:r>
            <a:r>
              <a:rPr lang="ja-JP" altLang="en-US" dirty="0">
                <a:solidFill>
                  <a:srgbClr val="0070C0"/>
                </a:solidFill>
                <a:latin typeface="Times New Roman" pitchFamily="18" charset="0"/>
              </a:rPr>
              <a:t>”</a:t>
            </a:r>
            <a:endParaRPr lang="en-US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05476" name="Picture 4" descr="Gauguin">
            <a:extLst>
              <a:ext uri="{FF2B5EF4-FFF2-40B4-BE49-F238E27FC236}">
                <a16:creationId xmlns:a16="http://schemas.microsoft.com/office/drawing/2014/main" id="{CCF37CDD-A349-40CF-B859-784E16F1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083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390DD3B-7947-478F-8125-D8803903F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1379" name="Picture 3" descr="CMB_Timeline150nt">
            <a:extLst>
              <a:ext uri="{FF2B5EF4-FFF2-40B4-BE49-F238E27FC236}">
                <a16:creationId xmlns:a16="http://schemas.microsoft.com/office/drawing/2014/main" id="{8E9B18B9-8E80-4096-B489-7D479927380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4">
            <a:extLst>
              <a:ext uri="{FF2B5EF4-FFF2-40B4-BE49-F238E27FC236}">
                <a16:creationId xmlns:a16="http://schemas.microsoft.com/office/drawing/2014/main" id="{81D93FCE-4E40-4BF2-9339-9A171EAB1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3048000"/>
            <a:ext cx="14176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rPr>
              <a:t>Big Bang</a:t>
            </a:r>
            <a:endParaRPr lang="de-DE" sz="2000">
              <a:solidFill>
                <a:schemeClr val="bg1"/>
              </a:solidFill>
              <a:ea typeface="ＭＳ Ｐゴシック" pitchFamily="-106" charset="-128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5D9664AB-54D3-4CE0-A1C4-DEF028A10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63"/>
            <a:ext cx="9144000" cy="15716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Scientific Challenge: </a:t>
            </a:r>
          </a:p>
          <a:p>
            <a:pPr algn="ctr" eaLnBrk="1" hangingPunct="1">
              <a:defRPr/>
            </a:pPr>
            <a:r>
              <a:rPr lang="en-GB" sz="3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to understand the very first moments of our Universe after the Big Bang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F4F6B58F-957D-4FA1-96B2-E62DA272B321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524500"/>
            <a:ext cx="6826250" cy="974725"/>
            <a:chOff x="1152" y="3384"/>
            <a:chExt cx="4300" cy="614"/>
          </a:xfrm>
        </p:grpSpPr>
        <p:sp>
          <p:nvSpPr>
            <p:cNvPr id="101385" name="Line 7">
              <a:extLst>
                <a:ext uri="{FF2B5EF4-FFF2-40B4-BE49-F238E27FC236}">
                  <a16:creationId xmlns:a16="http://schemas.microsoft.com/office/drawing/2014/main" id="{1EFD9AE9-EEFC-4D1D-B733-8445C2F83E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3702"/>
              <a:ext cx="3648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en-CH"/>
            </a:p>
          </p:txBody>
        </p:sp>
        <p:sp>
          <p:nvSpPr>
            <p:cNvPr id="49160" name="Rectangle 8">
              <a:extLst>
                <a:ext uri="{FF2B5EF4-FFF2-40B4-BE49-F238E27FC236}">
                  <a16:creationId xmlns:a16="http://schemas.microsoft.com/office/drawing/2014/main" id="{C4908DCC-3E74-4AB4-9E75-9E0599911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4" y="3552"/>
              <a:ext cx="648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defRPr/>
              </a:pPr>
              <a:r>
                <a:rPr lang="en-GB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Today</a:t>
              </a:r>
            </a:p>
          </p:txBody>
        </p:sp>
        <p:sp>
          <p:nvSpPr>
            <p:cNvPr id="49161" name="Rectangle 9">
              <a:extLst>
                <a:ext uri="{FF2B5EF4-FFF2-40B4-BE49-F238E27FC236}">
                  <a16:creationId xmlns:a16="http://schemas.microsoft.com/office/drawing/2014/main" id="{AFB96693-7162-4147-ADB5-AF5D108A3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" y="3384"/>
              <a:ext cx="1712" cy="2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defRPr/>
              </a:pPr>
              <a:r>
                <a:rPr lang="en-GB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13.82 Billion Years</a:t>
              </a:r>
            </a:p>
          </p:txBody>
        </p:sp>
        <p:sp>
          <p:nvSpPr>
            <p:cNvPr id="49162" name="Rectangle 10">
              <a:extLst>
                <a:ext uri="{FF2B5EF4-FFF2-40B4-BE49-F238E27FC236}">
                  <a16:creationId xmlns:a16="http://schemas.microsoft.com/office/drawing/2014/main" id="{019628EF-52C5-4415-9DCF-82E47733F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3710"/>
              <a:ext cx="779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defRPr/>
              </a:pPr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itchFamily="-106" charset="-128"/>
                </a:rPr>
                <a:t>10</a:t>
              </a:r>
              <a:r>
                <a:rPr lang="de-DE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itchFamily="-106" charset="-128"/>
                </a:rPr>
                <a:t>28</a:t>
              </a:r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itchFamily="-106" charset="-128"/>
                </a:rPr>
                <a:t> cm</a:t>
              </a:r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</a:endParaRPr>
            </a:p>
          </p:txBody>
        </p:sp>
        <p:sp>
          <p:nvSpPr>
            <p:cNvPr id="101389" name="Line 11">
              <a:extLst>
                <a:ext uri="{FF2B5EF4-FFF2-40B4-BE49-F238E27FC236}">
                  <a16:creationId xmlns:a16="http://schemas.microsoft.com/office/drawing/2014/main" id="{6405EC40-60E0-4717-9F6D-82AA370665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3552"/>
              <a:ext cx="0" cy="2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CH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218D7C2-1442-4E9A-BE0D-550EFB54805F}"/>
              </a:ext>
            </a:extLst>
          </p:cNvPr>
          <p:cNvSpPr txBox="1"/>
          <p:nvPr/>
        </p:nvSpPr>
        <p:spPr>
          <a:xfrm rot="17908534">
            <a:off x="7708900" y="3522663"/>
            <a:ext cx="7397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4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WMAP</a:t>
            </a:r>
          </a:p>
        </p:txBody>
      </p:sp>
      <p:pic>
        <p:nvPicPr>
          <p:cNvPr id="101384" name="Picture 14">
            <a:extLst>
              <a:ext uri="{FF2B5EF4-FFF2-40B4-BE49-F238E27FC236}">
                <a16:creationId xmlns:a16="http://schemas.microsoft.com/office/drawing/2014/main" id="{FDCE2683-827C-4D22-B9B5-0125BB3F70A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284913"/>
            <a:ext cx="4937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>
            <a:extLst>
              <a:ext uri="{FF2B5EF4-FFF2-40B4-BE49-F238E27FC236}">
                <a16:creationId xmlns:a16="http://schemas.microsoft.com/office/drawing/2014/main" id="{802E7488-FE1D-49D3-AB73-92850967E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9818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1FA1E7-55D2-475F-8AFB-D41CD1A48C2A}"/>
              </a:ext>
            </a:extLst>
          </p:cNvPr>
          <p:cNvSpPr/>
          <p:nvPr/>
        </p:nvSpPr>
        <p:spPr>
          <a:xfrm>
            <a:off x="683568" y="4162498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  <a:latin typeface="Helvetica Neue LT ESO"/>
              </a:rPr>
              <a:t>Resembling a butterfly with its symmetrical structure, beautiful colours, and intricate patterns, this striking bubble of gas — known as NGC 2899 — appears to float and flutter across the sky in this new picture from ESO’s Very Large Telescope (VLT). </a:t>
            </a:r>
          </a:p>
          <a:p>
            <a:endParaRPr lang="en-GB" sz="1600" b="1" dirty="0">
              <a:solidFill>
                <a:schemeClr val="accent1"/>
              </a:solidFill>
              <a:latin typeface="Helvetica Neue LT ESO"/>
            </a:endParaRPr>
          </a:p>
          <a:p>
            <a:r>
              <a:rPr lang="en-GB" sz="1600" b="1" dirty="0">
                <a:solidFill>
                  <a:schemeClr val="accent1"/>
                </a:solidFill>
                <a:latin typeface="Helvetica Neue LT ESO"/>
              </a:rPr>
              <a:t>This object is located between 3000 and 6500 light-years away in the Southern constellation of Vela (The Sails).</a:t>
            </a:r>
          </a:p>
          <a:p>
            <a:endParaRPr lang="en-GB" sz="1600" b="1" dirty="0">
              <a:solidFill>
                <a:schemeClr val="accent1"/>
              </a:solidFill>
              <a:highlight>
                <a:srgbClr val="FFFF00"/>
              </a:highlight>
              <a:latin typeface="Helvetica Neue LT ESO"/>
            </a:endParaRPr>
          </a:p>
          <a:p>
            <a:pPr algn="ctr"/>
            <a:r>
              <a:rPr lang="en-GB" sz="1600" dirty="0">
                <a:hlinkClick r:id="rId3"/>
              </a:rPr>
              <a:t>https://www.eso.org/public/news/eso2012/?lang</a:t>
            </a:r>
            <a:endParaRPr lang="en-CH" sz="16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14731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june050025">
            <a:extLst>
              <a:ext uri="{FF2B5EF4-FFF2-40B4-BE49-F238E27FC236}">
                <a16:creationId xmlns:a16="http://schemas.microsoft.com/office/drawing/2014/main" id="{64175555-C129-44CE-B398-C6CCD0F05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03325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3">
            <a:extLst>
              <a:ext uri="{FF2B5EF4-FFF2-40B4-BE49-F238E27FC236}">
                <a16:creationId xmlns:a16="http://schemas.microsoft.com/office/drawing/2014/main" id="{D90CF3BE-D194-41E1-937B-4D8CC4EE1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5493" y="229130"/>
            <a:ext cx="7593013" cy="74295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en-US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Large Hadron </a:t>
            </a:r>
            <a:r>
              <a:rPr lang="fr-FR" alt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Collider</a:t>
            </a:r>
            <a:r>
              <a:rPr lang="fr-FR" altLang="en-US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(LHC)</a:t>
            </a:r>
            <a:endParaRPr lang="en-GB" altLang="en-US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740D5795-434A-4D00-9889-699B2CC06F5F}"/>
              </a:ext>
            </a:extLst>
          </p:cNvPr>
          <p:cNvGrpSpPr>
            <a:grpSpLocks/>
          </p:cNvGrpSpPr>
          <p:nvPr/>
        </p:nvGrpSpPr>
        <p:grpSpPr bwMode="auto">
          <a:xfrm>
            <a:off x="-3060848" y="1489000"/>
            <a:ext cx="10434635" cy="6200776"/>
            <a:chOff x="-1271" y="-655"/>
            <a:chExt cx="6573" cy="3906"/>
          </a:xfrm>
        </p:grpSpPr>
        <p:sp>
          <p:nvSpPr>
            <p:cNvPr id="107526" name="Text Box 5">
              <a:extLst>
                <a:ext uri="{FF2B5EF4-FFF2-40B4-BE49-F238E27FC236}">
                  <a16:creationId xmlns:a16="http://schemas.microsoft.com/office/drawing/2014/main" id="{E87C638E-4B63-4462-8999-0B9E42CE20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6" y="-655"/>
              <a:ext cx="1937" cy="296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400" dirty="0">
                  <a:solidFill>
                    <a:schemeClr val="tx1"/>
                  </a:solidFill>
                  <a:latin typeface="Times" panose="02020603050405020304" pitchFamily="18" charset="0"/>
                </a:rPr>
                <a:t>Proton- Proton Collider</a:t>
              </a:r>
            </a:p>
          </p:txBody>
        </p:sp>
        <p:grpSp>
          <p:nvGrpSpPr>
            <p:cNvPr id="107527" name="Group 6">
              <a:extLst>
                <a:ext uri="{FF2B5EF4-FFF2-40B4-BE49-F238E27FC236}">
                  <a16:creationId xmlns:a16="http://schemas.microsoft.com/office/drawing/2014/main" id="{AEC49605-F7A4-4DFD-BC92-99E65E2891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6" y="546"/>
              <a:ext cx="1686" cy="634"/>
              <a:chOff x="3586" y="546"/>
              <a:chExt cx="1686" cy="634"/>
            </a:xfrm>
          </p:grpSpPr>
          <p:sp>
            <p:nvSpPr>
              <p:cNvPr id="107532" name="AutoShape 7">
                <a:extLst>
                  <a:ext uri="{FF2B5EF4-FFF2-40B4-BE49-F238E27FC236}">
                    <a16:creationId xmlns:a16="http://schemas.microsoft.com/office/drawing/2014/main" id="{166F45B4-9480-488F-9E20-0D909C187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43858">
                <a:off x="3586" y="546"/>
                <a:ext cx="615" cy="306"/>
              </a:xfrm>
              <a:prstGeom prst="rightArrow">
                <a:avLst>
                  <a:gd name="adj1" fmla="val 50000"/>
                  <a:gd name="adj2" fmla="val 50245"/>
                </a:avLst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533" name="AutoShape 8">
                <a:extLst>
                  <a:ext uri="{FF2B5EF4-FFF2-40B4-BE49-F238E27FC236}">
                    <a16:creationId xmlns:a16="http://schemas.microsoft.com/office/drawing/2014/main" id="{D4D65A52-BCD5-43B5-8370-55947DDB1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71361">
                <a:off x="4657" y="874"/>
                <a:ext cx="615" cy="306"/>
              </a:xfrm>
              <a:prstGeom prst="leftArrow">
                <a:avLst>
                  <a:gd name="adj1" fmla="val 50000"/>
                  <a:gd name="adj2" fmla="val 50245"/>
                </a:avLst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7528" name="Group 9">
              <a:extLst>
                <a:ext uri="{FF2B5EF4-FFF2-40B4-BE49-F238E27FC236}">
                  <a16:creationId xmlns:a16="http://schemas.microsoft.com/office/drawing/2014/main" id="{411307EF-6FA6-4B48-AA21-C412EB39B6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71" y="2446"/>
              <a:ext cx="888" cy="805"/>
              <a:chOff x="-1425" y="2508"/>
              <a:chExt cx="888" cy="805"/>
            </a:xfrm>
          </p:grpSpPr>
          <p:sp>
            <p:nvSpPr>
              <p:cNvPr id="107530" name="Text Box 10">
                <a:extLst>
                  <a:ext uri="{FF2B5EF4-FFF2-40B4-BE49-F238E27FC236}">
                    <a16:creationId xmlns:a16="http://schemas.microsoft.com/office/drawing/2014/main" id="{DC58EC90-63F1-41AC-B078-D2108A54BB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425" y="2508"/>
                <a:ext cx="888" cy="2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en-US" sz="2400" dirty="0">
                    <a:solidFill>
                      <a:schemeClr val="tx1"/>
                    </a:solidFill>
                    <a:latin typeface="Times" panose="02020603050405020304" pitchFamily="18" charset="0"/>
                  </a:rPr>
                  <a:t>6.5 </a:t>
                </a:r>
                <a:r>
                  <a:rPr lang="en-GB" altLang="en-US" sz="2400" dirty="0" err="1">
                    <a:solidFill>
                      <a:schemeClr val="tx1"/>
                    </a:solidFill>
                    <a:latin typeface="Times" panose="02020603050405020304" pitchFamily="18" charset="0"/>
                  </a:rPr>
                  <a:t>TeV</a:t>
                </a:r>
                <a:r>
                  <a:rPr lang="en-GB" altLang="en-US" sz="2400" dirty="0">
                    <a:solidFill>
                      <a:schemeClr val="tx1"/>
                    </a:solidFill>
                    <a:latin typeface="Times" panose="02020603050405020304" pitchFamily="18" charset="0"/>
                  </a:rPr>
                  <a:t> +</a:t>
                </a:r>
              </a:p>
            </p:txBody>
          </p:sp>
          <p:sp>
            <p:nvSpPr>
              <p:cNvPr id="107531" name="Text Box 11">
                <a:extLst>
                  <a:ext uri="{FF2B5EF4-FFF2-40B4-BE49-F238E27FC236}">
                    <a16:creationId xmlns:a16="http://schemas.microsoft.com/office/drawing/2014/main" id="{7F7ACB20-ED35-4615-B601-8AA3CCE80C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390" y="3022"/>
                <a:ext cx="734" cy="2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2"/>
                    </a:solidFill>
                    <a:latin typeface="Helvetica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en-US" sz="2400" dirty="0">
                    <a:solidFill>
                      <a:schemeClr val="tx1"/>
                    </a:solidFill>
                    <a:latin typeface="Times" panose="02020603050405020304" pitchFamily="18" charset="0"/>
                  </a:rPr>
                  <a:t>6.5 </a:t>
                </a:r>
                <a:r>
                  <a:rPr lang="en-GB" altLang="en-US" sz="2400" dirty="0" err="1">
                    <a:solidFill>
                      <a:schemeClr val="tx1"/>
                    </a:solidFill>
                    <a:latin typeface="Times" panose="02020603050405020304" pitchFamily="18" charset="0"/>
                  </a:rPr>
                  <a:t>TeV</a:t>
                </a:r>
                <a:endParaRPr lang="en-GB" altLang="en-US" sz="2400" dirty="0">
                  <a:solidFill>
                    <a:schemeClr val="tx1"/>
                  </a:solidFill>
                  <a:latin typeface="Times" panose="02020603050405020304" pitchFamily="18" charset="0"/>
                </a:endParaRPr>
              </a:p>
            </p:txBody>
          </p:sp>
        </p:grpSp>
        <p:sp>
          <p:nvSpPr>
            <p:cNvPr id="107529" name="Text Box 12">
              <a:extLst>
                <a:ext uri="{FF2B5EF4-FFF2-40B4-BE49-F238E27FC236}">
                  <a16:creationId xmlns:a16="http://schemas.microsoft.com/office/drawing/2014/main" id="{97F56F29-9C8B-422A-99F4-8AAB82101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1" y="2019"/>
              <a:ext cx="3011" cy="335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imes" panose="02020603050405020304" pitchFamily="18" charset="0"/>
                </a:rPr>
                <a:t>1,000,000,000 collisions/second</a:t>
              </a:r>
              <a:endParaRPr lang="en-GB" altLang="en-US" sz="2400" baseline="30000" dirty="0">
                <a:solidFill>
                  <a:schemeClr val="tx1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134157" name="Rectangle 13">
            <a:extLst>
              <a:ext uri="{FF2B5EF4-FFF2-40B4-BE49-F238E27FC236}">
                <a16:creationId xmlns:a16="http://schemas.microsoft.com/office/drawing/2014/main" id="{FE6787C8-7B60-4C66-ADE2-466B05B01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82" y="3741018"/>
            <a:ext cx="3036887" cy="19304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rgbClr val="FFFF00"/>
                </a:solidFill>
                <a:latin typeface="Times" panose="02020603050405020304" pitchFamily="18" charset="0"/>
              </a:rPr>
              <a:t>Primary targets: 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GB" altLang="en-US" sz="2400" dirty="0">
                <a:solidFill>
                  <a:srgbClr val="FFFF00"/>
                </a:solidFill>
                <a:latin typeface="Times" panose="02020603050405020304" pitchFamily="18" charset="0"/>
              </a:rPr>
              <a:t>Origin of mass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GB" altLang="en-US" sz="2400" dirty="0">
                <a:solidFill>
                  <a:srgbClr val="FFFF00"/>
                </a:solidFill>
                <a:latin typeface="Times" panose="02020603050405020304" pitchFamily="18" charset="0"/>
              </a:rPr>
              <a:t>Nature of Dark Matter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GB" altLang="en-US" sz="2400" dirty="0">
                <a:solidFill>
                  <a:srgbClr val="FFFF00"/>
                </a:solidFill>
                <a:latin typeface="Times" panose="02020603050405020304" pitchFamily="18" charset="0"/>
              </a:rPr>
              <a:t>Primordial Plasma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GB" altLang="en-US" sz="2400" dirty="0">
                <a:solidFill>
                  <a:srgbClr val="FFFF00"/>
                </a:solidFill>
                <a:latin typeface="Times" panose="02020603050405020304" pitchFamily="18" charset="0"/>
              </a:rPr>
              <a:t>Matter vs Antimatter</a:t>
            </a:r>
          </a:p>
        </p:txBody>
      </p:sp>
    </p:spTree>
  </p:cSld>
  <p:clrMapOvr>
    <a:masterClrMapping/>
  </p:clrMapOvr>
  <p:transition>
    <p:strips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>
            <a:extLst>
              <a:ext uri="{FF2B5EF4-FFF2-40B4-BE49-F238E27FC236}">
                <a16:creationId xmlns:a16="http://schemas.microsoft.com/office/drawing/2014/main" id="{6277FCD3-AAF7-4084-9E7A-2C175F23A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684213"/>
            <a:ext cx="8262937" cy="4064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7757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FBDF53"/>
              </a:solidFill>
              <a:latin typeface="Tahoma" panose="020B0604030504040204" pitchFamily="34" charset="0"/>
            </a:endParaRPr>
          </a:p>
        </p:txBody>
      </p:sp>
      <p:sp>
        <p:nvSpPr>
          <p:cNvPr id="123907" name="Text Box 3">
            <a:extLst>
              <a:ext uri="{FF2B5EF4-FFF2-40B4-BE49-F238E27FC236}">
                <a16:creationId xmlns:a16="http://schemas.microsoft.com/office/drawing/2014/main" id="{CAC24DEC-441E-44EF-8054-04941B60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673894"/>
            <a:ext cx="3024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BDF53"/>
                </a:solidFill>
                <a:latin typeface="Tahoma" panose="020B0604030504040204" pitchFamily="34" charset="0"/>
              </a:rPr>
              <a:t>Collision of proton beams…</a:t>
            </a:r>
          </a:p>
        </p:txBody>
      </p:sp>
      <p:pic>
        <p:nvPicPr>
          <p:cNvPr id="123908" name="Picture 4">
            <a:extLst>
              <a:ext uri="{FF2B5EF4-FFF2-40B4-BE49-F238E27FC236}">
                <a16:creationId xmlns:a16="http://schemas.microsoft.com/office/drawing/2014/main" id="{7626BF3E-9D27-4787-B702-0121E53C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43" y="1746944"/>
            <a:ext cx="71374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Oval 5">
            <a:extLst>
              <a:ext uri="{FF2B5EF4-FFF2-40B4-BE49-F238E27FC236}">
                <a16:creationId xmlns:a16="http://schemas.microsoft.com/office/drawing/2014/main" id="{692502AA-4002-49EB-BE81-7D0C3EAFF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5043488"/>
            <a:ext cx="104775" cy="1047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3734" name="Oval 6">
            <a:extLst>
              <a:ext uri="{FF2B5EF4-FFF2-40B4-BE49-F238E27FC236}">
                <a16:creationId xmlns:a16="http://schemas.microsoft.com/office/drawing/2014/main" id="{CE86DD53-8AB4-4A45-A0BE-665DE6448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863" y="5040313"/>
            <a:ext cx="104775" cy="10477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3735" name="Oval 7">
            <a:extLst>
              <a:ext uri="{FF2B5EF4-FFF2-40B4-BE49-F238E27FC236}">
                <a16:creationId xmlns:a16="http://schemas.microsoft.com/office/drawing/2014/main" id="{458E8C63-1F29-4CBA-BFE4-8E0E0B3C1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288" y="3081338"/>
            <a:ext cx="104775" cy="1047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3736" name="Oval 8">
            <a:extLst>
              <a:ext uri="{FF2B5EF4-FFF2-40B4-BE49-F238E27FC236}">
                <a16:creationId xmlns:a16="http://schemas.microsoft.com/office/drawing/2014/main" id="{66BB44CE-A205-4BD6-BB9B-EE2D09450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588" y="3862388"/>
            <a:ext cx="104775" cy="104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3737" name="Oval 9">
            <a:extLst>
              <a:ext uri="{FF2B5EF4-FFF2-40B4-BE49-F238E27FC236}">
                <a16:creationId xmlns:a16="http://schemas.microsoft.com/office/drawing/2014/main" id="{3F7E9A15-851F-41A3-B37E-91226148B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0" y="1957388"/>
            <a:ext cx="115888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73738" name="Picture 10" descr="MCDD00942_0000[1]">
            <a:extLst>
              <a:ext uri="{FF2B5EF4-FFF2-40B4-BE49-F238E27FC236}">
                <a16:creationId xmlns:a16="http://schemas.microsoft.com/office/drawing/2014/main" id="{255DE111-0A6C-4FFA-8AAC-AB76351F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733550"/>
            <a:ext cx="7889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1">
            <a:extLst>
              <a:ext uri="{FF2B5EF4-FFF2-40B4-BE49-F238E27FC236}">
                <a16:creationId xmlns:a16="http://schemas.microsoft.com/office/drawing/2014/main" id="{4DF19DBE-3C67-456D-ADA1-C498685A8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556000"/>
            <a:ext cx="150177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Picture 12">
            <a:extLst>
              <a:ext uri="{FF2B5EF4-FFF2-40B4-BE49-F238E27FC236}">
                <a16:creationId xmlns:a16="http://schemas.microsoft.com/office/drawing/2014/main" id="{F5AA6DAD-FE45-4AB8-8F94-41C736EA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69" y="1125589"/>
            <a:ext cx="151923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13">
            <a:extLst>
              <a:ext uri="{FF2B5EF4-FFF2-40B4-BE49-F238E27FC236}">
                <a16:creationId xmlns:a16="http://schemas.microsoft.com/office/drawing/2014/main" id="{DCBF25AB-AF60-4996-B469-762AB467A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08" y="2744788"/>
            <a:ext cx="164306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2" name="Rectangle 14">
            <a:extLst>
              <a:ext uri="{FF2B5EF4-FFF2-40B4-BE49-F238E27FC236}">
                <a16:creationId xmlns:a16="http://schemas.microsoft.com/office/drawing/2014/main" id="{A4F98080-8EBF-4B01-9208-671A1ADED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654846"/>
            <a:ext cx="371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BDF53"/>
                </a:solidFill>
                <a:latin typeface="Tahoma" panose="020B0604030504040204" pitchFamily="34" charset="0"/>
              </a:rPr>
              <a:t> …observed in giant detectors</a:t>
            </a:r>
          </a:p>
        </p:txBody>
      </p:sp>
      <p:pic>
        <p:nvPicPr>
          <p:cNvPr id="73743" name="Picture 15" descr="detector-3d-small">
            <a:extLst>
              <a:ext uri="{FF2B5EF4-FFF2-40B4-BE49-F238E27FC236}">
                <a16:creationId xmlns:a16="http://schemas.microsoft.com/office/drawing/2014/main" id="{D2530E79-7BDC-4BFD-9363-3E5D582FD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967" y="2942927"/>
            <a:ext cx="15017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4" name="Oval 16">
            <a:extLst>
              <a:ext uri="{FF2B5EF4-FFF2-40B4-BE49-F238E27FC236}">
                <a16:creationId xmlns:a16="http://schemas.microsoft.com/office/drawing/2014/main" id="{CC4C271F-AABA-4156-9EC4-85C5A6D7E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25" y="1998663"/>
            <a:ext cx="66675" cy="666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3745" name="Oval 17">
            <a:extLst>
              <a:ext uri="{FF2B5EF4-FFF2-40B4-BE49-F238E27FC236}">
                <a16:creationId xmlns:a16="http://schemas.microsoft.com/office/drawing/2014/main" id="{D776DA25-9C00-4263-A5C9-262CA2AA1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2046288"/>
            <a:ext cx="66675" cy="6667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3746" name="Oval 18">
            <a:extLst>
              <a:ext uri="{FF2B5EF4-FFF2-40B4-BE49-F238E27FC236}">
                <a16:creationId xmlns:a16="http://schemas.microsoft.com/office/drawing/2014/main" id="{DECD05F2-0A19-4112-96E0-66B62E8FD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1989138"/>
            <a:ext cx="66675" cy="6667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3747" name="Oval 19">
            <a:extLst>
              <a:ext uri="{FF2B5EF4-FFF2-40B4-BE49-F238E27FC236}">
                <a16:creationId xmlns:a16="http://schemas.microsoft.com/office/drawing/2014/main" id="{7860EF1A-EA85-4AA4-B26E-0CF06824A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0" y="2008188"/>
            <a:ext cx="66675" cy="666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8868" name="Rectangle 20">
            <a:extLst>
              <a:ext uri="{FF2B5EF4-FFF2-40B4-BE49-F238E27FC236}">
                <a16:creationId xmlns:a16="http://schemas.microsoft.com/office/drawing/2014/main" id="{9F55D039-DC81-42E1-B07C-B21624DC8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3338" y="76200"/>
            <a:ext cx="7759700" cy="679450"/>
          </a:xfrm>
        </p:spPr>
        <p:txBody>
          <a:bodyPr/>
          <a:lstStyle/>
          <a:p>
            <a:pPr>
              <a:defRPr/>
            </a:pPr>
            <a:r>
              <a:rPr lang="en-GB" sz="3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GB" sz="3900" dirty="0"/>
              <a:t>arge </a:t>
            </a:r>
            <a:r>
              <a:rPr lang="en-GB" sz="39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GB" sz="3900" dirty="0" err="1"/>
              <a:t>adron</a:t>
            </a:r>
            <a:r>
              <a:rPr lang="en-GB" sz="3900" dirty="0"/>
              <a:t> </a:t>
            </a:r>
            <a:r>
              <a:rPr lang="en-GB" sz="3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3900" dirty="0"/>
              <a:t>ollider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F395DF-BF75-4A00-89A2-0A11C0F57005}"/>
              </a:ext>
            </a:extLst>
          </p:cNvPr>
          <p:cNvSpPr txBox="1"/>
          <p:nvPr/>
        </p:nvSpPr>
        <p:spPr>
          <a:xfrm>
            <a:off x="7684604" y="3813274"/>
            <a:ext cx="734294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 err="1"/>
              <a:t>LHCb</a:t>
            </a:r>
            <a:endParaRPr lang="en-CH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482A73-019F-43BD-BD35-B3DA0AAAB777}"/>
              </a:ext>
            </a:extLst>
          </p:cNvPr>
          <p:cNvSpPr txBox="1"/>
          <p:nvPr/>
        </p:nvSpPr>
        <p:spPr>
          <a:xfrm>
            <a:off x="5730441" y="1439167"/>
            <a:ext cx="734294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CMS</a:t>
            </a:r>
            <a:endParaRPr lang="en-CH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4273A8-87D2-47CD-A6CC-BF732515B021}"/>
              </a:ext>
            </a:extLst>
          </p:cNvPr>
          <p:cNvSpPr txBox="1"/>
          <p:nvPr/>
        </p:nvSpPr>
        <p:spPr>
          <a:xfrm>
            <a:off x="5652294" y="4073425"/>
            <a:ext cx="734294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ATLAS</a:t>
            </a:r>
            <a:endParaRPr lang="en-CH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CADD78-597B-43F2-BF5E-3D7FE1AF7AD0}"/>
              </a:ext>
            </a:extLst>
          </p:cNvPr>
          <p:cNvSpPr txBox="1"/>
          <p:nvPr/>
        </p:nvSpPr>
        <p:spPr>
          <a:xfrm>
            <a:off x="541846" y="3032224"/>
            <a:ext cx="734294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ALICE</a:t>
            </a:r>
            <a:endParaRPr lang="en-CH" sz="1400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5" charset="0"/>
            <a:ea typeface="ＭＳ Ｐゴシック" pitchFamily="15" charset="-128"/>
            <a:cs typeface="ＭＳ Ｐゴシック" pitchFamily="1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5" charset="0"/>
            <a:ea typeface="ＭＳ Ｐゴシック" pitchFamily="15" charset="-128"/>
            <a:cs typeface="ＭＳ Ｐゴシック" pitchFamily="1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5" charset="0"/>
            <a:ea typeface="ＭＳ Ｐゴシック" pitchFamily="15" charset="-128"/>
            <a:cs typeface="ＭＳ Ｐゴシック" pitchFamily="1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5" charset="0"/>
            <a:ea typeface="ＭＳ Ｐゴシック" pitchFamily="15" charset="-128"/>
            <a:cs typeface="ＭＳ Ｐゴシック" pitchFamily="1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Url xmlns="http://schemas.microsoft.com/sharepoint/v3" xsi:nil="true"/>
    <_DCDateModified xmlns="http://schemas.microsoft.com/sharepoint/v3/fields">2009-09-21T22:00:00+00:00</_DCDateModified>
    <EmailTo xmlns="http://schemas.microsoft.com/sharepoint/v3" xsi:nil="true"/>
    <ShowRepairView xmlns="http://schemas.microsoft.com/sharepoint/v3" xsi:nil="true"/>
    <EmailSender xmlns="http://schemas.microsoft.com/sharepoint/v3" xsi:nil="true"/>
    <EmailFrom xmlns="http://schemas.microsoft.com/sharepoint/v3" xsi:nil="true"/>
    <EmailSubject xmlns="http://schemas.microsoft.com/sharepoint/v3" xsi:nil="true"/>
    <Country xmlns="9d6bd219-ebbf-484d-aa26-3d98f6a666ba">UK</Country>
    <xd_ProgID xmlns="http://schemas.microsoft.com/sharepoint/v3" xsi:nil="true"/>
    <EmailCc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orm" ma:contentTypeID="0x010101009A768AF0BF125148AC37FE31C8D7ADE1" ma:contentTypeVersion="9" ma:contentTypeDescription="Fill out this form." ma:contentTypeScope="" ma:versionID="197f2317e5810d14bb4f7240e95a6118">
  <xsd:schema xmlns:xsd="http://www.w3.org/2001/XMLSchema" xmlns:p="http://schemas.microsoft.com/office/2006/metadata/properties" xmlns:ns1="9d6bd219-ebbf-484d-aa26-3d98f6a666ba" xmlns:ns2="http://schemas.microsoft.com/sharepoint/v3" xmlns:ns3="http://schemas.microsoft.com/sharepoint/v3/fields" targetNamespace="http://schemas.microsoft.com/office/2006/metadata/properties" ma:root="true" ma:fieldsID="b4592234b301f5c14a6f6c0d3e6a9ef9" ns1:_="" ns2:_="" ns3:_="">
    <xsd:import namespace="9d6bd219-ebbf-484d-aa26-3d98f6a666ba"/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untry"/>
                <xsd:element ref="ns3:_DCDateModified" minOccurs="0"/>
                <xsd:element ref="ns2:EmailSender" minOccurs="0"/>
                <xsd:element ref="ns2:EmailTo" minOccurs="0"/>
                <xsd:element ref="ns2:EmailCc" minOccurs="0"/>
                <xsd:element ref="ns2:EmailFrom" minOccurs="0"/>
                <xsd:element ref="ns2:EmailSubject" minOccurs="0"/>
                <xsd:element ref="ns2:TemplateUrl" minOccurs="0"/>
                <xsd:element ref="ns2:xd_ProgID" minOccurs="0"/>
                <xsd:element ref="ns2:ShowRepairView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9d6bd219-ebbf-484d-aa26-3d98f6a666ba" elementFormDefault="qualified">
    <xsd:import namespace="http://schemas.microsoft.com/office/2006/documentManagement/types"/>
    <xsd:element name="Country" ma:index="0" ma:displayName="Country" ma:default="" ma:internalName="Country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EmailSender" ma:index="4" nillable="true" ma:displayName="E-Mail Sender" ma:hidden="true" ma:internalName="EmailSender">
      <xsd:simpleType>
        <xsd:restriction base="dms:Note"/>
      </xsd:simpleType>
    </xsd:element>
    <xsd:element name="EmailTo" ma:index="5" nillable="true" ma:displayName="E-Mail To" ma:hidden="true" ma:internalName="EmailTo">
      <xsd:simpleType>
        <xsd:restriction base="dms:Note"/>
      </xsd:simpleType>
    </xsd:element>
    <xsd:element name="EmailCc" ma:index="6" nillable="true" ma:displayName="E-Mail Cc" ma:hidden="true" ma:internalName="EmailCc">
      <xsd:simpleType>
        <xsd:restriction base="dms:Note"/>
      </xsd:simpleType>
    </xsd:element>
    <xsd:element name="EmailFrom" ma:index="7" nillable="true" ma:displayName="E-Mail From" ma:hidden="true" ma:internalName="EmailFrom">
      <xsd:simpleType>
        <xsd:restriction base="dms:Text"/>
      </xsd:simpleType>
    </xsd:element>
    <xsd:element name="EmailSubject" ma:index="8" nillable="true" ma:displayName="E-Mail Subject" ma:hidden="true" ma:internalName="EmailSubject">
      <xsd:simpleType>
        <xsd:restriction base="dms:Text"/>
      </xsd:simpleType>
    </xsd:element>
    <xsd:element name="TemplateUrl" ma:index="11" nillable="true" ma:displayName="Template Link" ma:hidden="true" ma:internalName="TemplateUrl">
      <xsd:simpleType>
        <xsd:restriction base="dms:Text"/>
      </xsd:simpleType>
    </xsd:element>
    <xsd:element name="xd_ProgID" ma:index="12" nillable="true" ma:displayName="Html File Link" ma:hidden="true" ma:internalName="xd_ProgID">
      <xsd:simpleType>
        <xsd:restriction base="dms:Text"/>
      </xsd:simpleType>
    </xsd:element>
    <xsd:element name="ShowRepairView" ma:index="13" nillable="true" ma:displayName="Show Repair View" ma:hidden="true" ma:internalName="ShowRepairView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DCDateModified" ma:index="3" nillable="true" ma:displayName="Date Modified" ma:description="The date on which this resource was last modified" ma:format="DateTime" ma:internalName="_DCDateModifie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14" ma:displayName="Content Type" ma:readOnly="tru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4F5C4B34-4EDC-488D-BEDA-C52A01B5AD6E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9d6bd219-ebbf-484d-aa26-3d98f6a666ba"/>
    <ds:schemaRef ds:uri="http://schemas.openxmlformats.org/package/2006/metadata/core-properties"/>
    <ds:schemaRef ds:uri="http://purl.org/dc/terms/"/>
    <ds:schemaRef ds:uri="http://schemas.microsoft.com/sharepoint/v3/fields"/>
    <ds:schemaRef ds:uri="http://schemas.microsoft.com/sharepoint/v3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0EFABB9-AC01-4593-9784-C7021F4B5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6bd219-ebbf-484d-aa26-3d98f6a666ba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25302</TotalTime>
  <Words>814</Words>
  <Application>Microsoft Office PowerPoint</Application>
  <PresentationFormat>On-screen Show (4:3)</PresentationFormat>
  <Paragraphs>174</Paragraphs>
  <Slides>23</Slides>
  <Notes>17</Notes>
  <HiddenSlides>6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Helvetica</vt:lpstr>
      <vt:lpstr>Helvetica Neue LT ESO</vt:lpstr>
      <vt:lpstr>Symbol</vt:lpstr>
      <vt:lpstr>Tahoma</vt:lpstr>
      <vt:lpstr>Times</vt:lpstr>
      <vt:lpstr>Times New Roman</vt:lpstr>
      <vt:lpstr>Wingdings</vt:lpstr>
      <vt:lpstr>Bold Stripes</vt:lpstr>
      <vt:lpstr>1_Blank Presentation</vt:lpstr>
      <vt:lpstr>Blank Presentation</vt:lpstr>
      <vt:lpstr>PowerPoint Presentation</vt:lpstr>
      <vt:lpstr>PowerPoint Presentation</vt:lpstr>
      <vt:lpstr>PowerPoint Presentation</vt:lpstr>
      <vt:lpstr>PowerPoint Presentation</vt:lpstr>
      <vt:lpstr>The aim of particle physics, CERN &amp; the LHC: What is the Universe made of?</vt:lpstr>
      <vt:lpstr>PowerPoint Presentation</vt:lpstr>
      <vt:lpstr>PowerPoint Presentation</vt:lpstr>
      <vt:lpstr>The Large Hadron Collider (LHC)</vt:lpstr>
      <vt:lpstr>Large Hadron Collider</vt:lpstr>
      <vt:lpstr>PowerPoint Presentation</vt:lpstr>
      <vt:lpstr>PowerPoint Presentation</vt:lpstr>
      <vt:lpstr>PowerPoint Presentation</vt:lpstr>
      <vt:lpstr>LCG-LHC Computing GRID</vt:lpstr>
      <vt:lpstr>Personnel</vt:lpstr>
      <vt:lpstr>Workforce</vt:lpstr>
      <vt:lpstr>Higgs decay to ATLAS and CMS,  summer 2012 data</vt:lpstr>
      <vt:lpstr>July 4th 2012 at CERN</vt:lpstr>
      <vt:lpstr>Peter Higgs and Francois Englert</vt:lpstr>
      <vt:lpstr>Summary</vt:lpstr>
      <vt:lpstr>Outreach/Reach Out Programmes</vt:lpstr>
      <vt:lpstr>Effective ?</vt:lpstr>
      <vt:lpstr>Result</vt:lpstr>
      <vt:lpstr>Innovate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Marie-Cecile Preux</dc:creator>
  <cp:lastModifiedBy>Mick Storr</cp:lastModifiedBy>
  <cp:revision>451</cp:revision>
  <cp:lastPrinted>2012-04-13T11:04:29Z</cp:lastPrinted>
  <dcterms:created xsi:type="dcterms:W3CDTF">2012-01-25T12:11:40Z</dcterms:created>
  <dcterms:modified xsi:type="dcterms:W3CDTF">2022-07-20T08:50:53Z</dcterms:modified>
</cp:coreProperties>
</file>