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797675" cy="9928225"/>
  <p:embeddedFontLst>
    <p:embeddedFont>
      <p:font typeface="Overlock"/>
      <p:regular r:id="rId28"/>
      <p:bold r:id="rId29"/>
      <p:italic r:id="rId30"/>
      <p:boldItalic r:id="rId31"/>
    </p:embeddedFont>
    <p:embeddedFont>
      <p:font typeface="Quattrocento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iEeuxvheT7BEbot0XWcLrgkoh8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Overlock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verlock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verlock-boldItalic.fntdata"/><Relationship Id="rId30" Type="http://schemas.openxmlformats.org/officeDocument/2006/relationships/font" Target="fonts/Overlock-italic.fntdata"/><Relationship Id="rId11" Type="http://schemas.openxmlformats.org/officeDocument/2006/relationships/slide" Target="slides/slide7.xml"/><Relationship Id="rId33" Type="http://schemas.openxmlformats.org/officeDocument/2006/relationships/font" Target="fonts/QuattrocentoSans-bold.fntdata"/><Relationship Id="rId10" Type="http://schemas.openxmlformats.org/officeDocument/2006/relationships/slide" Target="slides/slide6.xml"/><Relationship Id="rId32" Type="http://schemas.openxmlformats.org/officeDocument/2006/relationships/font" Target="fonts/QuattrocentoSans-regular.fntdata"/><Relationship Id="rId13" Type="http://schemas.openxmlformats.org/officeDocument/2006/relationships/slide" Target="slides/slide9.xml"/><Relationship Id="rId35" Type="http://schemas.openxmlformats.org/officeDocument/2006/relationships/font" Target="fonts/QuattrocentoSans-boldItalic.fntdata"/><Relationship Id="rId12" Type="http://schemas.openxmlformats.org/officeDocument/2006/relationships/slide" Target="slides/slide8.xml"/><Relationship Id="rId34" Type="http://schemas.openxmlformats.org/officeDocument/2006/relationships/font" Target="fonts/QuattrocentoSans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cbafcb11d_0_18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cbafcb11d_0_18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3cbafcb11d_0_18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cbafcb11d_0_24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cbafcb11d_0_24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3cbafcb11d_0_24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cbafcb11d_0_3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3cbafcb11d_0_30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3cbafcb11d_0_30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cbafcb11d_0_36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3cbafcb11d_0_36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3cbafcb11d_0_36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245658" y="687584"/>
            <a:ext cx="11655188" cy="1196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" type="body"/>
          </p:nvPr>
        </p:nvSpPr>
        <p:spPr>
          <a:xfrm rot="5400000">
            <a:off x="3995288" y="-1728595"/>
            <a:ext cx="4155929" cy="1165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1" type="ftr"/>
          </p:nvPr>
        </p:nvSpPr>
        <p:spPr>
          <a:xfrm>
            <a:off x="0" y="64109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0"/>
          <p:cNvSpPr txBox="1"/>
          <p:nvPr>
            <p:ph idx="12" type="sldNum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Friday, July 15, 2022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1" type="ftr"/>
          </p:nvPr>
        </p:nvSpPr>
        <p:spPr>
          <a:xfrm>
            <a:off x="0" y="64109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1"/>
          <p:cNvSpPr txBox="1"/>
          <p:nvPr>
            <p:ph idx="12" type="sldNum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Friday, July 15, 2022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title"/>
          </p:nvPr>
        </p:nvSpPr>
        <p:spPr>
          <a:xfrm>
            <a:off x="268406" y="681037"/>
            <a:ext cx="11655188" cy="1196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" type="body"/>
          </p:nvPr>
        </p:nvSpPr>
        <p:spPr>
          <a:xfrm>
            <a:off x="245659" y="2040835"/>
            <a:ext cx="11655187" cy="413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0" y="64109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Friday, July 15, 2022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0" y="64109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Friday, July 15, 2022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245658" y="687584"/>
            <a:ext cx="11655188" cy="1196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1" type="ftr"/>
          </p:nvPr>
        </p:nvSpPr>
        <p:spPr>
          <a:xfrm>
            <a:off x="0" y="64109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Friday, July 15, 2022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1" type="ftr"/>
          </p:nvPr>
        </p:nvSpPr>
        <p:spPr>
          <a:xfrm>
            <a:off x="0" y="64109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6"/>
          <p:cNvSpPr txBox="1"/>
          <p:nvPr>
            <p:ph idx="12" type="sldNum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Friday, July 15, 2022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/>
          <p:nvPr>
            <p:ph type="title"/>
          </p:nvPr>
        </p:nvSpPr>
        <p:spPr>
          <a:xfrm>
            <a:off x="245658" y="687584"/>
            <a:ext cx="11655188" cy="1196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3" name="Google Shape;53;p28"/>
          <p:cNvSpPr txBox="1"/>
          <p:nvPr>
            <p:ph idx="11" type="ftr"/>
          </p:nvPr>
        </p:nvSpPr>
        <p:spPr>
          <a:xfrm>
            <a:off x="0" y="64109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8"/>
          <p:cNvSpPr txBox="1"/>
          <p:nvPr>
            <p:ph idx="12" type="sldNum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Friday, July 15, 2022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0" y="64109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Friday, July 15, 2022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0.jpg"/><Relationship Id="rId2" Type="http://schemas.openxmlformats.org/officeDocument/2006/relationships/image" Target="../media/image2.pn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0" y="684976"/>
            <a:ext cx="12192000" cy="564707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0"/>
          <p:cNvSpPr txBox="1"/>
          <p:nvPr>
            <p:ph type="title"/>
          </p:nvPr>
        </p:nvSpPr>
        <p:spPr>
          <a:xfrm>
            <a:off x="245658" y="687584"/>
            <a:ext cx="11655188" cy="1196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003C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245659" y="2021034"/>
            <a:ext cx="11655187" cy="4155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/>
        </p:nvSpPr>
        <p:spPr>
          <a:xfrm>
            <a:off x="6810438" y="6331537"/>
            <a:ext cx="53815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Innovative learning approaches and contemporary science </a:t>
            </a:r>
            <a:b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POLAR STAR/PLATON Summer School 2022</a:t>
            </a:r>
            <a:endParaRPr/>
          </a:p>
        </p:txBody>
      </p:sp>
      <p:sp>
        <p:nvSpPr>
          <p:cNvPr id="14" name="Google Shape;14;p20"/>
          <p:cNvSpPr txBox="1"/>
          <p:nvPr/>
        </p:nvSpPr>
        <p:spPr>
          <a:xfrm>
            <a:off x="4958591" y="6468864"/>
            <a:ext cx="22837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Tuesday, July 12, 2022</a:t>
            </a:r>
            <a:endParaRPr/>
          </a:p>
        </p:txBody>
      </p:sp>
      <p:grpSp>
        <p:nvGrpSpPr>
          <p:cNvPr id="15" name="Google Shape;15;p20"/>
          <p:cNvGrpSpPr/>
          <p:nvPr/>
        </p:nvGrpSpPr>
        <p:grpSpPr>
          <a:xfrm>
            <a:off x="10247085" y="44565"/>
            <a:ext cx="1872127" cy="569907"/>
            <a:chOff x="10137902" y="-27813"/>
            <a:chExt cx="1872127" cy="669581"/>
          </a:xfrm>
        </p:grpSpPr>
        <p:sp>
          <p:nvSpPr>
            <p:cNvPr id="16" name="Google Shape;16;p20"/>
            <p:cNvSpPr/>
            <p:nvPr/>
          </p:nvSpPr>
          <p:spPr>
            <a:xfrm>
              <a:off x="10137902" y="0"/>
              <a:ext cx="1872127" cy="641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text, sign&#10;&#10;Description automatically generated" id="17" name="Google Shape;17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178846" y="-27813"/>
              <a:ext cx="1744748" cy="6417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text, clipart&#10;&#10;Description automatically generated" id="18" name="Google Shape;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23" y="6379706"/>
            <a:ext cx="1568862" cy="4471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Relationship Id="rId4" Type="http://schemas.openxmlformats.org/officeDocument/2006/relationships/hyperlink" Target="http://polar-star.ea.gr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ctrTitle"/>
          </p:nvPr>
        </p:nvSpPr>
        <p:spPr>
          <a:xfrm>
            <a:off x="814317" y="2245845"/>
            <a:ext cx="10563366" cy="190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5400"/>
              <a:buFont typeface="Calibri"/>
              <a:buNone/>
            </a:pPr>
            <a:r>
              <a:rPr lang="en-US" sz="5400"/>
              <a:t>The importance of student’s assessment</a:t>
            </a:r>
            <a:endParaRPr/>
          </a:p>
        </p:txBody>
      </p:sp>
      <p:grpSp>
        <p:nvGrpSpPr>
          <p:cNvPr id="76" name="Google Shape;76;p1"/>
          <p:cNvGrpSpPr/>
          <p:nvPr/>
        </p:nvGrpSpPr>
        <p:grpSpPr>
          <a:xfrm>
            <a:off x="4289178" y="4596818"/>
            <a:ext cx="4080734" cy="816709"/>
            <a:chOff x="4615921" y="5211552"/>
            <a:chExt cx="4080734" cy="816709"/>
          </a:xfrm>
        </p:grpSpPr>
        <p:sp>
          <p:nvSpPr>
            <p:cNvPr id="77" name="Google Shape;77;p1"/>
            <p:cNvSpPr txBox="1"/>
            <p:nvPr/>
          </p:nvSpPr>
          <p:spPr>
            <a:xfrm>
              <a:off x="5529385" y="5249130"/>
              <a:ext cx="3167270" cy="779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 lnSpcReduction="10000"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353"/>
                </a:buClr>
                <a:buSzPct val="1000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535353"/>
                  </a:solidFill>
                  <a:latin typeface="Calibri"/>
                  <a:ea typeface="Calibri"/>
                  <a:cs typeface="Calibri"/>
                  <a:sym typeface="Calibri"/>
                </a:rPr>
                <a:t>Isabela Nardi da Silva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35353"/>
                </a:buClr>
                <a:buSzPct val="1000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535353"/>
                  </a:solidFill>
                  <a:latin typeface="Calibri"/>
                  <a:ea typeface="Calibri"/>
                  <a:cs typeface="Calibri"/>
                  <a:sym typeface="Calibri"/>
                </a:rPr>
                <a:t>University of Deusto</a:t>
              </a:r>
              <a:endParaRPr b="0" i="0" sz="2400" u="none" cap="none" strike="noStrik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drawing&#10;&#10;Description automatically generated" id="78" name="Google Shape;7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15921" y="5211552"/>
              <a:ext cx="913464" cy="7791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text, sign&#10;&#10;Description automatically generated" id="79" name="Google Shape;7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0462" y="829740"/>
            <a:ext cx="5833287" cy="17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 rotWithShape="1">
          <a:blip r:embed="rId5">
            <a:alphaModFix/>
          </a:blip>
          <a:srcRect b="0" l="0" r="18395" t="0"/>
          <a:stretch/>
        </p:blipFill>
        <p:spPr>
          <a:xfrm>
            <a:off x="1121391" y="5854739"/>
            <a:ext cx="9949218" cy="482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dad de Deusto | Tirant Formación España" id="81" name="Google Shape;81;p1"/>
          <p:cNvPicPr preferRelativeResize="0"/>
          <p:nvPr/>
        </p:nvPicPr>
        <p:blipFill rotWithShape="1">
          <a:blip r:embed="rId6">
            <a:alphaModFix/>
          </a:blip>
          <a:srcRect b="30236" l="17009" r="25719" t="27320"/>
          <a:stretch/>
        </p:blipFill>
        <p:spPr>
          <a:xfrm>
            <a:off x="3644725" y="4596818"/>
            <a:ext cx="1557917" cy="77913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/>
          <p:nvPr/>
        </p:nvSpPr>
        <p:spPr>
          <a:xfrm>
            <a:off x="5052567" y="6495264"/>
            <a:ext cx="2086865" cy="282804"/>
          </a:xfrm>
          <a:prstGeom prst="rect">
            <a:avLst/>
          </a:prstGeom>
          <a:solidFill>
            <a:srgbClr val="254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Friday, July 15,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2157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idx="1" type="body"/>
          </p:nvPr>
        </p:nvSpPr>
        <p:spPr>
          <a:xfrm>
            <a:off x="245659" y="2040835"/>
            <a:ext cx="11655187" cy="413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Activates attention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Facilitates understanding of concepts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Trains the extraction of key ideas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Contributes to improving motivation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Develops the capacity for synthesis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Cultivate artistic emotion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Enhances creativity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Helps structure content</a:t>
            </a: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5052567" y="6495264"/>
            <a:ext cx="2086865" cy="282804"/>
          </a:xfrm>
          <a:prstGeom prst="rect">
            <a:avLst/>
          </a:prstGeom>
          <a:solidFill>
            <a:srgbClr val="254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Friday, July 15, 2022</a:t>
            </a:r>
            <a:endParaRPr/>
          </a:p>
        </p:txBody>
      </p:sp>
      <p:pic>
        <p:nvPicPr>
          <p:cNvPr descr="https://lh5.googleusercontent.com/RkRFhev6H8iFm7DV_7la3YNYpdHkbrBfVoaFzKk2JmsiP44vg0FK35pc0vTvgAP46rQ-Nyp0epChpwGUda-aDPHwNIgsavHczBiRJdJBovo1BqA7Q0MYLgq4i8lQ7XqZWc1_4uYRwXKfF8MuGQ" id="154" name="Google Shape;1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659" y="982435"/>
            <a:ext cx="26098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 txBox="1"/>
          <p:nvPr/>
        </p:nvSpPr>
        <p:spPr>
          <a:xfrm>
            <a:off x="845038" y="1335515"/>
            <a:ext cx="12570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5689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2786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90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83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90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cbafcb11d_0_18"/>
          <p:cNvSpPr/>
          <p:nvPr/>
        </p:nvSpPr>
        <p:spPr>
          <a:xfrm>
            <a:off x="5052567" y="6495264"/>
            <a:ext cx="2086800" cy="282900"/>
          </a:xfrm>
          <a:prstGeom prst="rect">
            <a:avLst/>
          </a:prstGeom>
          <a:solidFill>
            <a:srgbClr val="254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Friday, July 15, 2022</a:t>
            </a:r>
            <a:endParaRPr/>
          </a:p>
        </p:txBody>
      </p:sp>
      <p:sp>
        <p:nvSpPr>
          <p:cNvPr id="187" name="Google Shape;187;g13cbafcb11d_0_18"/>
          <p:cNvSpPr txBox="1"/>
          <p:nvPr/>
        </p:nvSpPr>
        <p:spPr>
          <a:xfrm>
            <a:off x="309650" y="967625"/>
            <a:ext cx="107211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7E3269"/>
                </a:solidFill>
                <a:latin typeface="Calibri"/>
                <a:ea typeface="Calibri"/>
                <a:cs typeface="Calibri"/>
                <a:sym typeface="Calibri"/>
              </a:rPr>
              <a:t>ACTIVITY: VISUAL THINKING!</a:t>
            </a:r>
            <a:endParaRPr b="1" sz="4200">
              <a:solidFill>
                <a:srgbClr val="7E32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7E32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rgbClr val="7E3269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rgbClr val="7E3269"/>
                </a:solidFill>
                <a:latin typeface="Calibri"/>
                <a:ea typeface="Calibri"/>
                <a:cs typeface="Calibri"/>
                <a:sym typeface="Calibri"/>
              </a:rPr>
              <a:t>3 groups: </a:t>
            </a:r>
            <a:endParaRPr sz="3400">
              <a:solidFill>
                <a:srgbClr val="7E32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1" marL="914400" rtl="0" algn="l">
              <a:spcBef>
                <a:spcPts val="0"/>
              </a:spcBef>
              <a:spcAft>
                <a:spcPts val="0"/>
              </a:spcAft>
              <a:buClr>
                <a:srgbClr val="7E3269"/>
              </a:buClr>
              <a:buSzPts val="3400"/>
              <a:buFont typeface="Calibri"/>
              <a:buChar char="○"/>
            </a:pPr>
            <a:r>
              <a:rPr lang="en-US" sz="3400">
                <a:solidFill>
                  <a:srgbClr val="7E3269"/>
                </a:solidFill>
                <a:latin typeface="Calibri"/>
                <a:ea typeface="Calibri"/>
                <a:cs typeface="Calibri"/>
                <a:sym typeface="Calibri"/>
              </a:rPr>
              <a:t>1 for personal geography</a:t>
            </a:r>
            <a:endParaRPr sz="3400">
              <a:solidFill>
                <a:srgbClr val="7E32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1" marL="914400" rtl="0" algn="l">
              <a:spcBef>
                <a:spcPts val="0"/>
              </a:spcBef>
              <a:spcAft>
                <a:spcPts val="0"/>
              </a:spcAft>
              <a:buClr>
                <a:srgbClr val="7E3269"/>
              </a:buClr>
              <a:buSzPts val="3400"/>
              <a:buFont typeface="Calibri"/>
              <a:buChar char="○"/>
            </a:pPr>
            <a:r>
              <a:rPr lang="en-US" sz="3400">
                <a:solidFill>
                  <a:srgbClr val="7E3269"/>
                </a:solidFill>
                <a:latin typeface="Calibri"/>
                <a:ea typeface="Calibri"/>
                <a:cs typeface="Calibri"/>
                <a:sym typeface="Calibri"/>
              </a:rPr>
              <a:t>1 for free expression</a:t>
            </a:r>
            <a:endParaRPr sz="3400">
              <a:solidFill>
                <a:srgbClr val="7E32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1" marL="914400" rtl="0" algn="l">
              <a:spcBef>
                <a:spcPts val="0"/>
              </a:spcBef>
              <a:spcAft>
                <a:spcPts val="0"/>
              </a:spcAft>
              <a:buClr>
                <a:srgbClr val="7E3269"/>
              </a:buClr>
              <a:buSzPts val="3400"/>
              <a:buFont typeface="Calibri"/>
              <a:buChar char="○"/>
            </a:pPr>
            <a:r>
              <a:rPr lang="en-US" sz="3400">
                <a:solidFill>
                  <a:srgbClr val="7E3269"/>
                </a:solidFill>
                <a:latin typeface="Calibri"/>
                <a:ea typeface="Calibri"/>
                <a:cs typeface="Calibri"/>
                <a:sym typeface="Calibri"/>
              </a:rPr>
              <a:t>1 for storytelling</a:t>
            </a:r>
            <a:endParaRPr sz="3400">
              <a:solidFill>
                <a:srgbClr val="7E32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rgbClr val="7E3269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rgbClr val="7E3269"/>
                </a:solidFill>
                <a:latin typeface="Calibri"/>
                <a:ea typeface="Calibri"/>
                <a:cs typeface="Calibri"/>
                <a:sym typeface="Calibri"/>
              </a:rPr>
              <a:t>1  theme: your impressions on the summer school</a:t>
            </a:r>
            <a:endParaRPr sz="3400">
              <a:solidFill>
                <a:srgbClr val="7E32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cbafcb11d_0_24"/>
          <p:cNvSpPr/>
          <p:nvPr/>
        </p:nvSpPr>
        <p:spPr>
          <a:xfrm>
            <a:off x="5052567" y="6495264"/>
            <a:ext cx="2086800" cy="282900"/>
          </a:xfrm>
          <a:prstGeom prst="rect">
            <a:avLst/>
          </a:prstGeom>
          <a:solidFill>
            <a:srgbClr val="254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Friday, July 15, 2022</a:t>
            </a:r>
            <a:endParaRPr/>
          </a:p>
        </p:txBody>
      </p:sp>
      <p:sp>
        <p:nvSpPr>
          <p:cNvPr id="194" name="Google Shape;194;g13cbafcb11d_0_24"/>
          <p:cNvSpPr txBox="1"/>
          <p:nvPr/>
        </p:nvSpPr>
        <p:spPr>
          <a:xfrm>
            <a:off x="735425" y="2797950"/>
            <a:ext cx="10721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7E3269"/>
                </a:solidFill>
                <a:latin typeface="Calibri"/>
                <a:ea typeface="Calibri"/>
                <a:cs typeface="Calibri"/>
                <a:sym typeface="Calibri"/>
              </a:rPr>
              <a:t>LET’S PRESENT!</a:t>
            </a:r>
            <a:endParaRPr sz="6200">
              <a:solidFill>
                <a:srgbClr val="7E32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>
            <p:ph idx="1" type="body"/>
          </p:nvPr>
        </p:nvSpPr>
        <p:spPr>
          <a:xfrm>
            <a:off x="245659" y="2040835"/>
            <a:ext cx="11655187" cy="413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Rubrics are scoring guides that describe the specific characteristics of a behavior, at various levels of performance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Rubrics are useful in formative assessment processes to improve student motivation to achieve better results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Fits perfectly with the approach that understands assessment as a process of self-regulation</a:t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5052567" y="6495264"/>
            <a:ext cx="2086865" cy="282804"/>
          </a:xfrm>
          <a:prstGeom prst="rect">
            <a:avLst/>
          </a:prstGeom>
          <a:solidFill>
            <a:srgbClr val="254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Friday, July 15, 2022</a:t>
            </a:r>
            <a:endParaRPr/>
          </a:p>
        </p:txBody>
      </p:sp>
      <p:pic>
        <p:nvPicPr>
          <p:cNvPr descr="https://lh5.googleusercontent.com/RkRFhev6H8iFm7DV_7la3YNYpdHkbrBfVoaFzKk2JmsiP44vg0FK35pc0vTvgAP46rQ-Nyp0epChpwGUda-aDPHwNIgsavHczBiRJdJBovo1BqA7Q0MYLgq4i8lQ7XqZWc1_4uYRwXKfF8MuGQ" id="201" name="Google Shape;2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659" y="982435"/>
            <a:ext cx="26098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845038" y="1335515"/>
            <a:ext cx="13706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title"/>
          </p:nvPr>
        </p:nvSpPr>
        <p:spPr>
          <a:xfrm>
            <a:off x="268406" y="681037"/>
            <a:ext cx="11655188" cy="1196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Calibri"/>
              <a:buNone/>
            </a:pPr>
            <a:r>
              <a:rPr lang="en-US"/>
              <a:t>What should we be assessing?</a:t>
            </a:r>
            <a:endParaRPr/>
          </a:p>
        </p:txBody>
      </p:sp>
      <p:sp>
        <p:nvSpPr>
          <p:cNvPr id="88" name="Google Shape;88;p2"/>
          <p:cNvSpPr txBox="1"/>
          <p:nvPr>
            <p:ph idx="1" type="body"/>
          </p:nvPr>
        </p:nvSpPr>
        <p:spPr>
          <a:xfrm>
            <a:off x="245659" y="2040835"/>
            <a:ext cx="11655187" cy="413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Guide students on </a:t>
            </a:r>
            <a:r>
              <a:rPr b="1" lang="en-US"/>
              <a:t>how to improve their learning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Focus on </a:t>
            </a:r>
            <a:r>
              <a:rPr b="1" lang="en-US"/>
              <a:t>higher-order-thinking </a:t>
            </a:r>
            <a:r>
              <a:rPr lang="en-US"/>
              <a:t>aspects of science activities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Improvement in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Conducting tasks creatively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Building on past knowledge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Understanding different aspects of scientific inquiry</a:t>
            </a: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8245928" y="4163908"/>
            <a:ext cx="3347357" cy="1649186"/>
          </a:xfrm>
          <a:prstGeom prst="rect">
            <a:avLst/>
          </a:prstGeom>
          <a:solidFill>
            <a:srgbClr val="560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MEANINGFUL AND DEEPER LEARNING</a:t>
            </a: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5052567" y="6495264"/>
            <a:ext cx="2086865" cy="282804"/>
          </a:xfrm>
          <a:prstGeom prst="rect">
            <a:avLst/>
          </a:prstGeom>
          <a:solidFill>
            <a:srgbClr val="254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Friday, July 15, 2022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581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cbafcb11d_0_30"/>
          <p:cNvSpPr/>
          <p:nvPr/>
        </p:nvSpPr>
        <p:spPr>
          <a:xfrm>
            <a:off x="5052567" y="6495264"/>
            <a:ext cx="2086800" cy="282900"/>
          </a:xfrm>
          <a:prstGeom prst="rect">
            <a:avLst/>
          </a:prstGeom>
          <a:solidFill>
            <a:srgbClr val="254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Friday, July 15, 2022</a:t>
            </a:r>
            <a:endParaRPr/>
          </a:p>
        </p:txBody>
      </p:sp>
      <p:sp>
        <p:nvSpPr>
          <p:cNvPr id="214" name="Google Shape;214;g13cbafcb11d_0_30"/>
          <p:cNvSpPr txBox="1"/>
          <p:nvPr/>
        </p:nvSpPr>
        <p:spPr>
          <a:xfrm>
            <a:off x="735425" y="2488300"/>
            <a:ext cx="10721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7E3269"/>
                </a:solidFill>
                <a:latin typeface="Calibri"/>
                <a:ea typeface="Calibri"/>
                <a:cs typeface="Calibri"/>
                <a:sym typeface="Calibri"/>
              </a:rPr>
              <a:t>LET’S CHECK OUT</a:t>
            </a:r>
            <a:endParaRPr b="1" sz="7000">
              <a:solidFill>
                <a:srgbClr val="7E32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7E3269"/>
                </a:solidFill>
                <a:latin typeface="Calibri"/>
                <a:ea typeface="Calibri"/>
                <a:cs typeface="Calibri"/>
                <a:sym typeface="Calibri"/>
              </a:rPr>
              <a:t>ALL THE RESOURCES!</a:t>
            </a:r>
            <a:endParaRPr b="1" sz="7000">
              <a:solidFill>
                <a:srgbClr val="7E32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cbafcb11d_0_36"/>
          <p:cNvSpPr/>
          <p:nvPr/>
        </p:nvSpPr>
        <p:spPr>
          <a:xfrm>
            <a:off x="5052567" y="6495264"/>
            <a:ext cx="2086800" cy="282900"/>
          </a:xfrm>
          <a:prstGeom prst="rect">
            <a:avLst/>
          </a:prstGeom>
          <a:solidFill>
            <a:srgbClr val="254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Friday, July 15, 2022</a:t>
            </a:r>
            <a:endParaRPr/>
          </a:p>
        </p:txBody>
      </p:sp>
      <p:sp>
        <p:nvSpPr>
          <p:cNvPr id="221" name="Google Shape;221;g13cbafcb11d_0_36"/>
          <p:cNvSpPr txBox="1"/>
          <p:nvPr/>
        </p:nvSpPr>
        <p:spPr>
          <a:xfrm>
            <a:off x="735425" y="2488300"/>
            <a:ext cx="10721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7E3269"/>
                </a:solidFill>
                <a:latin typeface="Calibri"/>
                <a:ea typeface="Calibri"/>
                <a:cs typeface="Calibri"/>
                <a:sym typeface="Calibri"/>
              </a:rPr>
              <a:t>LET’S WATCH</a:t>
            </a:r>
            <a:endParaRPr b="1" sz="7000">
              <a:solidFill>
                <a:srgbClr val="7E32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7E3269"/>
                </a:solidFill>
                <a:latin typeface="Calibri"/>
                <a:ea typeface="Calibri"/>
                <a:cs typeface="Calibri"/>
                <a:sym typeface="Calibri"/>
              </a:rPr>
              <a:t>SOME VIDEOS!</a:t>
            </a:r>
            <a:endParaRPr b="1" sz="7000">
              <a:solidFill>
                <a:srgbClr val="7E32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4327" y="719253"/>
            <a:ext cx="5785009" cy="5419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9"/>
          <p:cNvSpPr txBox="1"/>
          <p:nvPr/>
        </p:nvSpPr>
        <p:spPr>
          <a:xfrm>
            <a:off x="328539" y="1264355"/>
            <a:ext cx="7968794" cy="476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D317"/>
              </a:buClr>
              <a:buSzPct val="100000"/>
              <a:buFont typeface="Quattrocento Sans"/>
              <a:buNone/>
            </a:pPr>
            <a:r>
              <a:rPr b="1" i="0" lang="en-US" sz="3500" u="none" cap="none" strike="noStrike">
                <a:solidFill>
                  <a:srgbClr val="88D31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Thank you for your attention!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t/>
            </a:r>
            <a:endParaRPr b="1" i="0" sz="3500">
              <a:solidFill>
                <a:srgbClr val="88D31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t/>
            </a:r>
            <a:endParaRPr b="1" i="0" sz="3500">
              <a:solidFill>
                <a:srgbClr val="88D31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t/>
            </a:r>
            <a:endParaRPr b="1" i="0" sz="3500">
              <a:solidFill>
                <a:srgbClr val="88D31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t/>
            </a:r>
            <a:endParaRPr b="1" i="0" sz="3500">
              <a:solidFill>
                <a:srgbClr val="88D31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t/>
            </a:r>
            <a:endParaRPr b="1" i="0" sz="3500">
              <a:solidFill>
                <a:srgbClr val="88D31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D317"/>
              </a:buClr>
              <a:buSzPct val="100000"/>
              <a:buFont typeface="Quattrocento Sans"/>
              <a:buNone/>
            </a:pPr>
            <a:r>
              <a:rPr b="1" i="0" lang="en-US" sz="3500" u="none" cap="none" strike="noStrike">
                <a:solidFill>
                  <a:srgbClr val="88D31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More information: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3269"/>
              </a:buClr>
              <a:buSzPct val="100000"/>
              <a:buFont typeface="Quattrocento Sans"/>
              <a:buNone/>
            </a:pPr>
            <a:r>
              <a:rPr b="1" i="0" lang="en-US" sz="3500" u="sng">
                <a:solidFill>
                  <a:srgbClr val="7E3269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http://polar-star.ea.gr/</a:t>
            </a:r>
            <a:endParaRPr b="1" i="0" sz="3500" u="none" cap="none" strike="noStrike">
              <a:solidFill>
                <a:srgbClr val="7E326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t/>
            </a:r>
            <a:endParaRPr b="1" i="0" sz="35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268406" y="681037"/>
            <a:ext cx="11655188" cy="1196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Calibri"/>
              <a:buNone/>
            </a:pPr>
            <a:r>
              <a:rPr lang="en-US"/>
              <a:t>Assessment in POLAR STAR</a:t>
            </a:r>
            <a:endParaRPr/>
          </a:p>
        </p:txBody>
      </p:sp>
      <p:sp>
        <p:nvSpPr>
          <p:cNvPr id="96" name="Google Shape;96;p3"/>
          <p:cNvSpPr txBox="1"/>
          <p:nvPr>
            <p:ph idx="1" type="body"/>
          </p:nvPr>
        </p:nvSpPr>
        <p:spPr>
          <a:xfrm>
            <a:off x="245659" y="2040835"/>
            <a:ext cx="4963155" cy="413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Increase knowledge retention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Make connections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Recall existing knowledge in order to understand and explain phenomena</a:t>
            </a: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5052567" y="6495264"/>
            <a:ext cx="2086865" cy="282804"/>
          </a:xfrm>
          <a:prstGeom prst="rect">
            <a:avLst/>
          </a:prstGeom>
          <a:solidFill>
            <a:srgbClr val="254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Friday, July 15, 2022</a:t>
            </a: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8278586" y="1279354"/>
            <a:ext cx="1175657" cy="1196635"/>
          </a:xfrm>
          <a:prstGeom prst="ellipse">
            <a:avLst/>
          </a:prstGeom>
          <a:solidFill>
            <a:srgbClr val="88D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STORIES</a:t>
            </a: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9657878" y="2040834"/>
            <a:ext cx="1175657" cy="1196635"/>
          </a:xfrm>
          <a:prstGeom prst="ellipse">
            <a:avLst/>
          </a:prstGeom>
          <a:solidFill>
            <a:srgbClr val="88D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endParaRPr/>
          </a:p>
        </p:txBody>
      </p:sp>
      <p:sp>
        <p:nvSpPr>
          <p:cNvPr id="100" name="Google Shape;100;p3"/>
          <p:cNvSpPr/>
          <p:nvPr/>
        </p:nvSpPr>
        <p:spPr>
          <a:xfrm rot="-836775">
            <a:off x="6827264" y="2164870"/>
            <a:ext cx="1175657" cy="1196635"/>
          </a:xfrm>
          <a:prstGeom prst="ellipse">
            <a:avLst/>
          </a:prstGeom>
          <a:solidFill>
            <a:srgbClr val="88D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8278585" y="4382011"/>
            <a:ext cx="1175657" cy="1196635"/>
          </a:xfrm>
          <a:prstGeom prst="ellipse">
            <a:avLst/>
          </a:prstGeom>
          <a:solidFill>
            <a:srgbClr val="88D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EXPERIENCES</a:t>
            </a: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9657878" y="3400632"/>
            <a:ext cx="1175657" cy="1196635"/>
          </a:xfrm>
          <a:prstGeom prst="ellipse">
            <a:avLst/>
          </a:prstGeom>
          <a:solidFill>
            <a:srgbClr val="88D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IDEAS</a:t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 rot="-836775">
            <a:off x="6863768" y="3524667"/>
            <a:ext cx="1175657" cy="1196635"/>
          </a:xfrm>
          <a:prstGeom prst="ellipse">
            <a:avLst/>
          </a:prstGeom>
          <a:solidFill>
            <a:srgbClr val="88D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KNOWLEDGE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8129795" y="3077464"/>
            <a:ext cx="14294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56021E"/>
                </a:solidFill>
                <a:latin typeface="Overlock"/>
                <a:ea typeface="Overlock"/>
                <a:cs typeface="Overlock"/>
                <a:sym typeface="Overlock"/>
              </a:rPr>
              <a:t>DEEPER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56021E"/>
                </a:solidFill>
                <a:latin typeface="Overlock"/>
                <a:ea typeface="Overlock"/>
                <a:cs typeface="Overlock"/>
                <a:sym typeface="Overlock"/>
              </a:rPr>
              <a:t>LEARNING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rd5R13ojKerSmMYO3SLXNmfHtgpiqHLxAdRCr1Xxo9lwsBIyrOsu_Www2vfi9CtHwt0Evy5XNAg12TokeZGam0Akp2i5zCqF_gLG-lVwVII03WVAkcGMik_kON-Uilcioiz51qphJ0w4tWreSw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212271" y="195942"/>
            <a:ext cx="735906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6021E"/>
                </a:solidFill>
                <a:latin typeface="Calibri"/>
                <a:ea typeface="Calibri"/>
                <a:cs typeface="Calibri"/>
                <a:sym typeface="Calibri"/>
              </a:rPr>
              <a:t>YOUR GUIDING POLAR STAR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212271" y="1141702"/>
            <a:ext cx="8285602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rgbClr val="56021E"/>
                </a:solidFill>
                <a:latin typeface="Calibri"/>
                <a:ea typeface="Calibri"/>
                <a:cs typeface="Calibri"/>
                <a:sym typeface="Calibri"/>
              </a:rPr>
              <a:t>POLAR STAR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rgbClr val="56021E"/>
                </a:solidFill>
                <a:latin typeface="Calibri"/>
                <a:ea typeface="Calibri"/>
                <a:cs typeface="Calibri"/>
                <a:sym typeface="Calibri"/>
              </a:rPr>
              <a:t>Assessment tools</a:t>
            </a:r>
            <a:endParaRPr b="1" sz="8800">
              <a:solidFill>
                <a:srgbClr val="5602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245659" y="2040835"/>
            <a:ext cx="11655187" cy="413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Canvas for teachers: self-assessment and reflection on the teaching style and the design of the learning structure.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Canvas for students: students relate ideas, experiences, previous concepts, results, sensations, and put order to their learning structure.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assessment methodology: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Encourages creative thinking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Helps learners to think further and to improve the depth of reflection</a:t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5052567" y="6495264"/>
            <a:ext cx="2086865" cy="282804"/>
          </a:xfrm>
          <a:prstGeom prst="rect">
            <a:avLst/>
          </a:prstGeom>
          <a:solidFill>
            <a:srgbClr val="254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Friday, July 15, 2022</a:t>
            </a:r>
            <a:endParaRPr/>
          </a:p>
        </p:txBody>
      </p:sp>
      <p:pic>
        <p:nvPicPr>
          <p:cNvPr descr="https://lh5.googleusercontent.com/RkRFhev6H8iFm7DV_7la3YNYpdHkbrBfVoaFzKk2JmsiP44vg0FK35pc0vTvgAP46rQ-Nyp0epChpwGUda-aDPHwNIgsavHczBiRJdJBovo1BqA7Q0MYLgq4i8lQ7XqZWc1_4uYRwXKfF8MuGQ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659" y="982435"/>
            <a:ext cx="26098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845038" y="1335515"/>
            <a:ext cx="14110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CANVAS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688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245659" y="2040835"/>
            <a:ext cx="11655187" cy="413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Helps learners to systematically collect data on their learning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Students may write about their learning goals and reflections on their learning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Reactions from the teacher are necessary because they help learners to think further and to improve the depth of reflection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POLAR STAR promotes the combination of science learning and artistic expression</a:t>
            </a: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5052567" y="6495264"/>
            <a:ext cx="2086865" cy="282804"/>
          </a:xfrm>
          <a:prstGeom prst="rect">
            <a:avLst/>
          </a:prstGeom>
          <a:solidFill>
            <a:srgbClr val="254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Friday, July 15, 2022</a:t>
            </a:r>
            <a:endParaRPr/>
          </a:p>
        </p:txBody>
      </p:sp>
      <p:pic>
        <p:nvPicPr>
          <p:cNvPr descr="https://lh5.googleusercontent.com/RkRFhev6H8iFm7DV_7la3YNYpdHkbrBfVoaFzKk2JmsiP44vg0FK35pc0vTvgAP46rQ-Nyp0epChpwGUda-aDPHwNIgsavHczBiRJdJBovo1BqA7Q0MYLgq4i8lQ7XqZWc1_4uYRwXKfF8MuGQ" id="136" name="Google Shape;1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659" y="982435"/>
            <a:ext cx="26098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 txBox="1"/>
          <p:nvPr/>
        </p:nvSpPr>
        <p:spPr>
          <a:xfrm>
            <a:off x="845038" y="1335515"/>
            <a:ext cx="15888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JOURNAL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113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2022-06-10T07:03:50Z</dcterms:created>
  <dc:creator>Eleftheria Tsourlidaki</dc:creator>
</cp:coreProperties>
</file>