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1394" r:id="rId3"/>
    <p:sldId id="317" r:id="rId4"/>
    <p:sldId id="319" r:id="rId5"/>
    <p:sldId id="318" r:id="rId6"/>
    <p:sldId id="1396" r:id="rId7"/>
    <p:sldId id="1397" r:id="rId8"/>
    <p:sldId id="1398" r:id="rId9"/>
    <p:sldId id="326" r:id="rId10"/>
    <p:sldId id="330" r:id="rId11"/>
    <p:sldId id="1395" r:id="rId12"/>
    <p:sldId id="1400" r:id="rId13"/>
    <p:sldId id="13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D5DBD-9126-4213-955C-E268308E7AC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C74803-1547-4566-A5C6-0F9A010FB1FC}">
      <dgm:prSet/>
      <dgm:spPr/>
      <dgm:t>
        <a:bodyPr/>
        <a:lstStyle/>
        <a:p>
          <a:r>
            <a:rPr lang="en-US" dirty="0"/>
            <a:t>The Digital Game main objective is to increase children’s AI Literacy and consequently eradicate the misconceptions around AI and create an all-inclusive ecosystem where all members of the community are equipped with the basic skills needed to pursue further learning to better adapt to a changing world where AI will be prevalent. </a:t>
          </a:r>
        </a:p>
      </dgm:t>
    </dgm:pt>
    <dgm:pt modelId="{53C5942B-B5A6-4042-AA2B-58E9BF748198}" type="parTrans" cxnId="{6F630CCE-ADF1-497B-A367-3D5E3BC402CE}">
      <dgm:prSet/>
      <dgm:spPr/>
      <dgm:t>
        <a:bodyPr/>
        <a:lstStyle/>
        <a:p>
          <a:endParaRPr lang="en-US"/>
        </a:p>
      </dgm:t>
    </dgm:pt>
    <dgm:pt modelId="{33D68305-7428-4011-B5D1-DEED8675AEBA}" type="sibTrans" cxnId="{6F630CCE-ADF1-497B-A367-3D5E3BC402CE}">
      <dgm:prSet/>
      <dgm:spPr/>
      <dgm:t>
        <a:bodyPr/>
        <a:lstStyle/>
        <a:p>
          <a:endParaRPr lang="en-US"/>
        </a:p>
      </dgm:t>
    </dgm:pt>
    <dgm:pt modelId="{1FE1DD20-9941-4756-BD66-18210F12F182}">
      <dgm:prSet/>
      <dgm:spPr/>
      <dgm:t>
        <a:bodyPr/>
        <a:lstStyle/>
        <a:p>
          <a:r>
            <a:rPr lang="en-US"/>
            <a:t>Thus, the Game should promote a basic understanding of what AI is, the language surrounding the technological and social aspects of AI, how AI works and how it is currently playing a role in our daily lives (and children’s lives in particular), the risks and opportunities AI bares and AI’s potential impact in jobs and other areas of society.</a:t>
          </a:r>
        </a:p>
      </dgm:t>
    </dgm:pt>
    <dgm:pt modelId="{5268067F-7344-4A90-9FC3-C607DA1FD62D}" type="parTrans" cxnId="{9C552BEF-869D-4957-8290-C2EEEF2A8138}">
      <dgm:prSet/>
      <dgm:spPr/>
      <dgm:t>
        <a:bodyPr/>
        <a:lstStyle/>
        <a:p>
          <a:endParaRPr lang="en-US"/>
        </a:p>
      </dgm:t>
    </dgm:pt>
    <dgm:pt modelId="{DB44944C-8989-4F8A-A591-D504D13B9379}" type="sibTrans" cxnId="{9C552BEF-869D-4957-8290-C2EEEF2A8138}">
      <dgm:prSet/>
      <dgm:spPr/>
      <dgm:t>
        <a:bodyPr/>
        <a:lstStyle/>
        <a:p>
          <a:endParaRPr lang="en-US"/>
        </a:p>
      </dgm:t>
    </dgm:pt>
    <dgm:pt modelId="{513D598F-B71A-4F77-A0F5-5E567813932D}" type="pres">
      <dgm:prSet presAssocID="{36DD5DBD-9126-4213-955C-E268308E7AC4}" presName="linear" presStyleCnt="0">
        <dgm:presLayoutVars>
          <dgm:animLvl val="lvl"/>
          <dgm:resizeHandles val="exact"/>
        </dgm:presLayoutVars>
      </dgm:prSet>
      <dgm:spPr/>
    </dgm:pt>
    <dgm:pt modelId="{74939D43-944F-4DEF-852C-3FE43898F697}" type="pres">
      <dgm:prSet presAssocID="{24C74803-1547-4566-A5C6-0F9A010FB1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DB8C82-13BA-460A-8868-BB60038C9465}" type="pres">
      <dgm:prSet presAssocID="{33D68305-7428-4011-B5D1-DEED8675AEBA}" presName="spacer" presStyleCnt="0"/>
      <dgm:spPr/>
    </dgm:pt>
    <dgm:pt modelId="{FC3D7253-4FA5-4458-B1A8-B0EA5744A5F3}" type="pres">
      <dgm:prSet presAssocID="{1FE1DD20-9941-4756-BD66-18210F12F18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32DAD0D-7D9E-4E53-93D9-2A03A9DE2DC1}" type="presOf" srcId="{24C74803-1547-4566-A5C6-0F9A010FB1FC}" destId="{74939D43-944F-4DEF-852C-3FE43898F697}" srcOrd="0" destOrd="0" presId="urn:microsoft.com/office/officeart/2005/8/layout/vList2"/>
    <dgm:cxn modelId="{6F630CCE-ADF1-497B-A367-3D5E3BC402CE}" srcId="{36DD5DBD-9126-4213-955C-E268308E7AC4}" destId="{24C74803-1547-4566-A5C6-0F9A010FB1FC}" srcOrd="0" destOrd="0" parTransId="{53C5942B-B5A6-4042-AA2B-58E9BF748198}" sibTransId="{33D68305-7428-4011-B5D1-DEED8675AEBA}"/>
    <dgm:cxn modelId="{18D38FDD-C678-4845-BEDE-B2C3C20BE4CD}" type="presOf" srcId="{36DD5DBD-9126-4213-955C-E268308E7AC4}" destId="{513D598F-B71A-4F77-A0F5-5E567813932D}" srcOrd="0" destOrd="0" presId="urn:microsoft.com/office/officeart/2005/8/layout/vList2"/>
    <dgm:cxn modelId="{9C552BEF-869D-4957-8290-C2EEEF2A8138}" srcId="{36DD5DBD-9126-4213-955C-E268308E7AC4}" destId="{1FE1DD20-9941-4756-BD66-18210F12F182}" srcOrd="1" destOrd="0" parTransId="{5268067F-7344-4A90-9FC3-C607DA1FD62D}" sibTransId="{DB44944C-8989-4F8A-A591-D504D13B9379}"/>
    <dgm:cxn modelId="{10107DF8-06FF-4439-8CE3-7DD5FC2FFF03}" type="presOf" srcId="{1FE1DD20-9941-4756-BD66-18210F12F182}" destId="{FC3D7253-4FA5-4458-B1A8-B0EA5744A5F3}" srcOrd="0" destOrd="0" presId="urn:microsoft.com/office/officeart/2005/8/layout/vList2"/>
    <dgm:cxn modelId="{644E4138-81FC-4560-9AED-E411BE51EBFB}" type="presParOf" srcId="{513D598F-B71A-4F77-A0F5-5E567813932D}" destId="{74939D43-944F-4DEF-852C-3FE43898F697}" srcOrd="0" destOrd="0" presId="urn:microsoft.com/office/officeart/2005/8/layout/vList2"/>
    <dgm:cxn modelId="{2AFF9C05-39C5-4069-8999-96AF32915929}" type="presParOf" srcId="{513D598F-B71A-4F77-A0F5-5E567813932D}" destId="{FFDB8C82-13BA-460A-8868-BB60038C9465}" srcOrd="1" destOrd="0" presId="urn:microsoft.com/office/officeart/2005/8/layout/vList2"/>
    <dgm:cxn modelId="{3D478971-3948-4E01-B9B5-58799BAE313B}" type="presParOf" srcId="{513D598F-B71A-4F77-A0F5-5E567813932D}" destId="{FC3D7253-4FA5-4458-B1A8-B0EA5744A5F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39D43-944F-4DEF-852C-3FE43898F697}">
      <dsp:nvSpPr>
        <dsp:cNvPr id="0" name=""/>
        <dsp:cNvSpPr/>
      </dsp:nvSpPr>
      <dsp:spPr>
        <a:xfrm>
          <a:off x="0" y="136394"/>
          <a:ext cx="6692813" cy="2246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Digital Game main objective is to increase children’s AI Literacy and consequently eradicate the misconceptions around AI and create an all-inclusive ecosystem where all members of the community are equipped with the basic skills needed to pursue further learning to better adapt to a changing world where AI will be prevalent. </a:t>
          </a:r>
        </a:p>
      </dsp:txBody>
      <dsp:txXfrm>
        <a:off x="109660" y="246054"/>
        <a:ext cx="6473493" cy="2027080"/>
      </dsp:txXfrm>
    </dsp:sp>
    <dsp:sp modelId="{FC3D7253-4FA5-4458-B1A8-B0EA5744A5F3}">
      <dsp:nvSpPr>
        <dsp:cNvPr id="0" name=""/>
        <dsp:cNvSpPr/>
      </dsp:nvSpPr>
      <dsp:spPr>
        <a:xfrm>
          <a:off x="0" y="2440394"/>
          <a:ext cx="6692813" cy="2246400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Thus, the Game should promote a basic understanding of what AI is, the language surrounding the technological and social aspects of AI, how AI works and how it is currently playing a role in our daily lives (and children’s lives in particular), the risks and opportunities AI bares and AI’s potential impact in jobs and other areas of society.</a:t>
          </a:r>
        </a:p>
      </dsp:txBody>
      <dsp:txXfrm>
        <a:off x="109660" y="2550054"/>
        <a:ext cx="6473493" cy="202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luo.io/instant-builds/1c3a2f80-a832-4f2a-978d-a0cfe1cda13c" TargetMode="External"/><Relationship Id="rId2" Type="http://schemas.openxmlformats.org/officeDocument/2006/relationships/hyperlink" Target="https://www.youtube.com/watch?v=5SfLMNw-Cv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i-adventure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e/1FAIpQLSdV8BJuW2dQ5ngjhmkzvD1jtlEpcRuSYbZ9XPjoLERcdn4HlA/viewfor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i.org/10.1145/3078072.308433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maththrills.com/products/the-complete-guide-to-artificial-intelligence-for-kid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org/ocean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akinator.com/theme-selec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semiconductor.with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94E48020-28BA-96A6-DBD8-4505228C3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77" r="7227" b="-1"/>
          <a:stretch/>
        </p:blipFill>
        <p:spPr>
          <a:xfrm>
            <a:off x="4288904" y="-3810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B5FC294-6CBF-F20B-8831-3B967C941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8666"/>
            <a:ext cx="5019869" cy="236909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“Adventure </a:t>
            </a:r>
            <a:br>
              <a:rPr lang="en-US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in Artificial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</a:rPr>
              <a:t>Intellingence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</a:rPr>
              <a:t>”</a:t>
            </a:r>
            <a:endParaRPr lang="el-GR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26F1761-72D6-9C4D-6DA1-2B550B42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Dimitra Dimitrakopoulou</a:t>
            </a:r>
            <a:endParaRPr lang="el-GR" sz="1600" dirty="0"/>
          </a:p>
          <a:p>
            <a:pPr algn="ctr"/>
            <a:r>
              <a:rPr lang="el-GR" sz="1600" b="1" dirty="0"/>
              <a:t>13</a:t>
            </a:r>
            <a:r>
              <a:rPr lang="en-US" sz="1600" b="1" dirty="0"/>
              <a:t>.07.2022 </a:t>
            </a:r>
          </a:p>
          <a:p>
            <a:pPr algn="ctr"/>
            <a:r>
              <a:rPr lang="en-US" sz="1600" b="1" dirty="0"/>
              <a:t>Athens</a:t>
            </a:r>
          </a:p>
          <a:p>
            <a:endParaRPr lang="el-GR" sz="1600" dirty="0"/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1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40D8-876A-4B06-9072-9BA41834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Children. Quick Draw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EC7F-687D-4570-9462-E371B0D9C5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Start doodling, and let the system recognise what you are going to doodle</a:t>
            </a:r>
          </a:p>
          <a:p>
            <a:r>
              <a:rPr lang="en-GB" dirty="0"/>
              <a:t>A neural network learns to recognize doodling (Machine Learning) </a:t>
            </a:r>
          </a:p>
          <a:p>
            <a:r>
              <a:rPr lang="en-GB" dirty="0"/>
              <a:t>Using drawings of previous users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6F005-4361-4395-8825-2988FFB7B55F}"/>
              </a:ext>
            </a:extLst>
          </p:cNvPr>
          <p:cNvSpPr txBox="1"/>
          <p:nvPr/>
        </p:nvSpPr>
        <p:spPr>
          <a:xfrm>
            <a:off x="7042349" y="4917758"/>
            <a:ext cx="3732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Quick Draw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https://quickdraw.withgoogle.com/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F28095-D94F-4917-B1FD-006B1D368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838" y="1690688"/>
            <a:ext cx="5263735" cy="3227070"/>
          </a:xfrm>
          <a:prstGeom prst="rect">
            <a:avLst/>
          </a:prstGeom>
        </p:spPr>
      </p:pic>
      <p:pic>
        <p:nvPicPr>
          <p:cNvPr id="7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CD8693D-6B92-E31C-31DA-F8065C79D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54" y="79298"/>
            <a:ext cx="2019096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52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85D0119-CDC9-7226-52FB-B5D07632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02" y="392491"/>
            <a:ext cx="4203045" cy="113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GAME IDEA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2AB8B-44AF-4E0F-2C6A-B026E212298F}"/>
              </a:ext>
            </a:extLst>
          </p:cNvPr>
          <p:cNvSpPr txBox="1"/>
          <p:nvPr/>
        </p:nvSpPr>
        <p:spPr>
          <a:xfrm>
            <a:off x="543431" y="1768098"/>
            <a:ext cx="3973943" cy="4418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The game takes place somewhere in the future. A space adventurer (character played by the player) gets stranded on an uncharted planet.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The player’s objective is to fix the space ship and get the correct coordinates for his/her safe return home.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planet has 2 regions – one that is pro-AI and one AI free zone – enabling to explore and make clearer the advantages and implications of using AI (e.g. how more efficient the production processes are, opposed to some security risks) 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334CF-C8F2-5906-2A9B-E6D82316E99C}"/>
              </a:ext>
            </a:extLst>
          </p:cNvPr>
          <p:cNvSpPr txBox="1"/>
          <p:nvPr/>
        </p:nvSpPr>
        <p:spPr>
          <a:xfrm>
            <a:off x="5899785" y="2530192"/>
            <a:ext cx="5437025" cy="27699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Introductory video</a:t>
            </a:r>
            <a:r>
              <a:rPr lang="el-GR" dirty="0"/>
              <a:t>:</a:t>
            </a:r>
          </a:p>
          <a:p>
            <a:pPr>
              <a:spcAft>
                <a:spcPts val="600"/>
              </a:spcAft>
            </a:pPr>
            <a:r>
              <a:rPr lang="en-US" b="0" i="0" dirty="0">
                <a:effectLst/>
                <a:latin typeface="Segoe UI Web (Greek)"/>
                <a:hlinkClick r:id="rId2"/>
              </a:rPr>
              <a:t>https://www.youtube.com/watch?v=5SfLMNw-Cvo</a:t>
            </a:r>
            <a:endParaRPr lang="el-GR" b="0" i="0" dirty="0">
              <a:effectLst/>
              <a:latin typeface="Segoe UI Web (Greek)"/>
            </a:endParaRPr>
          </a:p>
          <a:p>
            <a:pPr>
              <a:spcAft>
                <a:spcPts val="600"/>
              </a:spcAft>
            </a:pPr>
            <a:endParaRPr lang="el-GR" dirty="0">
              <a:latin typeface="Segoe UI Web (Greek)"/>
            </a:endParaRPr>
          </a:p>
          <a:p>
            <a:pPr>
              <a:spcAft>
                <a:spcPts val="600"/>
              </a:spcAft>
            </a:pPr>
            <a:r>
              <a:rPr lang="en-US" b="0" i="0" dirty="0">
                <a:effectLst/>
                <a:latin typeface="Segoe UI Web (Greek)"/>
              </a:rPr>
              <a:t>Link of the Game</a:t>
            </a:r>
            <a:r>
              <a:rPr lang="el-GR" dirty="0">
                <a:latin typeface="Segoe UI Web (Greek)"/>
              </a:rPr>
              <a:t>:</a:t>
            </a:r>
            <a:r>
              <a:rPr lang="en-US" b="0" i="0" dirty="0">
                <a:effectLst/>
                <a:latin typeface="Calibri" panose="020F0502020204030204" pitchFamily="34" charset="0"/>
                <a:hlinkClick r:id="rId3"/>
              </a:rPr>
              <a:t>https://liluo.io/instant-builds/1c3a2f80-a832-4f2a-978d-a0cfe1cda13c</a:t>
            </a:r>
            <a:endParaRPr lang="el-GR" dirty="0">
              <a:latin typeface="Segoe UI Web (Greek)"/>
            </a:endParaRPr>
          </a:p>
          <a:p>
            <a:pPr>
              <a:spcAft>
                <a:spcPts val="600"/>
              </a:spcAft>
            </a:pPr>
            <a:endParaRPr lang="el-GR" b="0" i="0" dirty="0">
              <a:effectLst/>
              <a:latin typeface="Segoe UI Web (Greek)"/>
            </a:endParaRPr>
          </a:p>
          <a:p>
            <a:pPr>
              <a:spcAft>
                <a:spcPts val="600"/>
              </a:spcAft>
            </a:pPr>
            <a:endParaRPr lang="el-GR" b="0" i="0" dirty="0">
              <a:effectLst/>
              <a:latin typeface="Segoe UI Web (Greek)"/>
            </a:endParaRPr>
          </a:p>
          <a:p>
            <a:pPr>
              <a:spcAft>
                <a:spcPts val="600"/>
              </a:spcAft>
            </a:pPr>
            <a:endParaRPr lang="el-GR" dirty="0"/>
          </a:p>
        </p:txBody>
      </p:sp>
      <p:pic>
        <p:nvPicPr>
          <p:cNvPr id="1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CBC1EE5-CC18-B0CA-2847-F6A5728B5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833" y="111911"/>
            <a:ext cx="1315381" cy="8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852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C5744FD2-A62C-813F-0BD9-F90B4D975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GAME OBJECTIVES</a:t>
            </a:r>
            <a:endParaRPr lang="el-GR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8D1D6686-624F-1FF7-A627-CE9E46A219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827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B462367-2ADB-C939-1E8F-0D4DBB9B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" y="0"/>
            <a:ext cx="1800206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951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CCD6B0-8EA0-B95F-5318-4AB50F4D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248" y="2160589"/>
            <a:ext cx="602175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THANK YOU </a:t>
            </a:r>
            <a:endParaRPr lang="el-GR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C5334-6EA0-E382-7A44-AC37E7C933AB}"/>
              </a:ext>
            </a:extLst>
          </p:cNvPr>
          <p:cNvSpPr txBox="1"/>
          <p:nvPr/>
        </p:nvSpPr>
        <p:spPr>
          <a:xfrm>
            <a:off x="2598478" y="4517867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        Website  </a:t>
            </a:r>
            <a:r>
              <a:rPr lang="el-GR" dirty="0">
                <a:hlinkClick r:id="rId2"/>
              </a:rPr>
              <a:t>http://www.ai-adventure.eu/</a:t>
            </a:r>
            <a:endParaRPr lang="en-US" dirty="0"/>
          </a:p>
          <a:p>
            <a:endParaRPr lang="el-GR" dirty="0"/>
          </a:p>
        </p:txBody>
      </p:sp>
      <p:pic>
        <p:nvPicPr>
          <p:cNvPr id="6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E235CE5-9E54-DC5C-73B0-5B4FB50F9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35" y="467369"/>
            <a:ext cx="3928009" cy="25695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884693-7061-300D-6484-A9E1246335D1}"/>
              </a:ext>
            </a:extLst>
          </p:cNvPr>
          <p:cNvSpPr txBox="1"/>
          <p:nvPr/>
        </p:nvSpPr>
        <p:spPr>
          <a:xfrm>
            <a:off x="485191" y="5790466"/>
            <a:ext cx="802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Questionnaire</a:t>
            </a:r>
          </a:p>
          <a:p>
            <a:r>
              <a:rPr lang="en-US" dirty="0">
                <a:solidFill>
                  <a:srgbClr val="3FCDE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https://docs.google.com/forms/d/e/1FAIpQLSdV8BJuW2dQ5ngjhmkzvD1jtlEpcRuSYbZ9XPjoLERcdn4HlA/viewform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00537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5032-2C52-44E1-9CC0-4DD2E80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205"/>
          </a:xfrm>
        </p:spPr>
        <p:txBody>
          <a:bodyPr/>
          <a:lstStyle/>
          <a:p>
            <a:r>
              <a:rPr lang="en-US" dirty="0"/>
              <a:t>AI Literacy. Why? </a:t>
            </a:r>
            <a:endParaRPr lang="el-G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316C4-7EC2-42C1-A164-DFFFC74AB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564" y="1476543"/>
            <a:ext cx="4184035" cy="38807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Children interact with AI systems even before preschool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Netflix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Search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 recognition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Toys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Smart Homes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Self-driving cars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Recommendation systems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Systems that collect information (e.g., voice, images, actions) and respond accordingly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4A95DC-9B54-4316-A895-758DBBA0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376" y="1813055"/>
            <a:ext cx="5454681" cy="181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20A0E5E-57C2-4D6A-BCD8-5F004B93C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5055" y="3735658"/>
            <a:ext cx="1918463" cy="162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oogle Shape;1460;p36">
            <a:extLst>
              <a:ext uri="{FF2B5EF4-FFF2-40B4-BE49-F238E27FC236}">
                <a16:creationId xmlns:a16="http://schemas.microsoft.com/office/drawing/2014/main" id="{8B0BF118-B2F9-4976-A3FB-8826F9EB9B4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268716" y="3674719"/>
            <a:ext cx="2214720" cy="978720"/>
          </a:xfrm>
          <a:prstGeom prst="rect">
            <a:avLst/>
          </a:prstGeom>
          <a:ln>
            <a:noFill/>
          </a:ln>
        </p:spPr>
      </p:pic>
      <p:sp>
        <p:nvSpPr>
          <p:cNvPr id="9" name="CustomShape 88">
            <a:extLst>
              <a:ext uri="{FF2B5EF4-FFF2-40B4-BE49-F238E27FC236}">
                <a16:creationId xmlns:a16="http://schemas.microsoft.com/office/drawing/2014/main" id="{F0A4374F-1F9F-42D5-B7AC-FBA99FB24328}"/>
              </a:ext>
            </a:extLst>
          </p:cNvPr>
          <p:cNvSpPr/>
          <p:nvPr/>
        </p:nvSpPr>
        <p:spPr>
          <a:xfrm>
            <a:off x="10483116" y="5176643"/>
            <a:ext cx="1000320" cy="100032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" name="Google Shape;1456;p36">
            <a:extLst>
              <a:ext uri="{FF2B5EF4-FFF2-40B4-BE49-F238E27FC236}">
                <a16:creationId xmlns:a16="http://schemas.microsoft.com/office/drawing/2014/main" id="{B9CEF66C-F81A-4A86-B44F-A59BFF79A18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9093525" y="5003456"/>
            <a:ext cx="598426" cy="1346694"/>
          </a:xfrm>
          <a:prstGeom prst="rect">
            <a:avLst/>
          </a:prstGeom>
          <a:ln>
            <a:noFill/>
          </a:ln>
        </p:spPr>
      </p:pic>
      <p:pic>
        <p:nvPicPr>
          <p:cNvPr id="11" name="Google Shape;1457;p36">
            <a:extLst>
              <a:ext uri="{FF2B5EF4-FFF2-40B4-BE49-F238E27FC236}">
                <a16:creationId xmlns:a16="http://schemas.microsoft.com/office/drawing/2014/main" id="{20820C65-F56F-45D9-9959-48944BB654A7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814314" y="5102458"/>
            <a:ext cx="516034" cy="1101806"/>
          </a:xfrm>
          <a:prstGeom prst="rect">
            <a:avLst/>
          </a:prstGeom>
          <a:ln>
            <a:noFill/>
          </a:ln>
        </p:spPr>
      </p:pic>
      <p:pic>
        <p:nvPicPr>
          <p:cNvPr id="12" name="Google Shape;1455;p36">
            <a:extLst>
              <a:ext uri="{FF2B5EF4-FFF2-40B4-BE49-F238E27FC236}">
                <a16:creationId xmlns:a16="http://schemas.microsoft.com/office/drawing/2014/main" id="{BDCC8ECF-C383-4D05-BCE9-708830C45E1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779028" y="4871217"/>
            <a:ext cx="885671" cy="1621658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F82A6B-ADE8-BE65-EC77-75F081DC77E4}"/>
              </a:ext>
            </a:extLst>
          </p:cNvPr>
          <p:cNvCxnSpPr/>
          <p:nvPr/>
        </p:nvCxnSpPr>
        <p:spPr>
          <a:xfrm flipV="1">
            <a:off x="347608" y="1077385"/>
            <a:ext cx="11844392" cy="34945"/>
          </a:xfrm>
          <a:prstGeom prst="line">
            <a:avLst/>
          </a:prstGeom>
          <a:ln w="38100"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A6B2EB-2A7B-E010-319C-68D2C03F7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6076" y="143123"/>
            <a:ext cx="1646146" cy="107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12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518B3-459E-42AC-9F4C-8B4785C50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1477455"/>
            <a:ext cx="4765949" cy="42977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“Machines” (computer systems) behave more like “social beings” than before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communicate through voice or non-verbal cues (e.g., face expressions)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recognise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 faces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learn our preferences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develop new skills, they learn to solve problems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have a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relation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technology than before (differences according to country and technology literacy)</a:t>
            </a:r>
          </a:p>
          <a:p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perceptions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children about AI? What do they think about “smart” systems? 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of privacy and security. 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children aware? (e.g., when interacting with smart toys)</a:t>
            </a:r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EF9CD5F5-781F-46B2-B1BD-39B38F77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94" y="1700784"/>
            <a:ext cx="3974828" cy="43799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526068-8446-121D-DAAD-CA1681CF51F8}"/>
              </a:ext>
            </a:extLst>
          </p:cNvPr>
          <p:cNvCxnSpPr/>
          <p:nvPr/>
        </p:nvCxnSpPr>
        <p:spPr>
          <a:xfrm flipV="1">
            <a:off x="347608" y="1077385"/>
            <a:ext cx="11844392" cy="34945"/>
          </a:xfrm>
          <a:prstGeom prst="line">
            <a:avLst/>
          </a:prstGeom>
          <a:ln w="38100">
            <a:solidFill>
              <a:srgbClr val="00AEE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BF73D74-6A0C-E666-9438-615AD0A9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205"/>
          </a:xfrm>
        </p:spPr>
        <p:txBody>
          <a:bodyPr/>
          <a:lstStyle/>
          <a:p>
            <a:r>
              <a:rPr lang="en-US" dirty="0"/>
              <a:t>AI Literacy. Why? </a:t>
            </a: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D7A9918-549A-4773-513A-8C965484A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10" y="119884"/>
            <a:ext cx="1688842" cy="11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8971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C34E-21C0-48E9-9D66-1D9C9D8AD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7" y="329155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/>
              <a:t>What do children think about AI systems?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6D946-1CDD-4BEB-A743-432048D6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387105"/>
            <a:ext cx="9543405" cy="3953020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robot is smarter than me..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like a human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not an object or a computer. It is something else..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like a human, but not as smart as me…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have feelings (e.g., social robots) 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They have intentions (e.g., it wants to go right) (psychological interpretation of robot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behaviour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instead of mechanical interpretation e.g., it is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going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forward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turning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left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See also this study: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Druga, S., Williams, R., Breazeal, C., &amp; Resnick, M. (2017). ‘Hey Google is It OK if I Eat You?’: Initial Explorations in Child-Agent Interaction. Proceedings of the 2017 Conference on Interaction Design and Children, 595–600.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https://doi.org/10.1145/3078072.3084330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  <p:pic>
        <p:nvPicPr>
          <p:cNvPr id="4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4BE697D-8847-01C6-0DE7-6BA47987C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992" y="119823"/>
            <a:ext cx="211513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3156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DF60-8F13-4E5C-B7E3-FFDA8C1E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14" y="1736514"/>
            <a:ext cx="3855720" cy="338497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Children become (informed? active?) citizens</a:t>
            </a:r>
            <a:endParaRPr lang="el-GR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16C8-6AC9-459B-B441-9F912662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575" y="813816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Children are not “digital natives” </a:t>
            </a:r>
          </a:p>
          <a:p>
            <a:r>
              <a:rPr lang="en-GB" dirty="0">
                <a:solidFill>
                  <a:schemeClr val="tx2"/>
                </a:solidFill>
              </a:rPr>
              <a:t>Fluent users of technology ≠ Fluent </a:t>
            </a:r>
            <a:r>
              <a:rPr lang="en-GB" b="1" dirty="0">
                <a:solidFill>
                  <a:schemeClr val="tx2"/>
                </a:solidFill>
              </a:rPr>
              <a:t>thinkers</a:t>
            </a:r>
          </a:p>
          <a:p>
            <a:r>
              <a:rPr lang="en-GB" dirty="0">
                <a:solidFill>
                  <a:schemeClr val="tx2"/>
                </a:solidFill>
              </a:rPr>
              <a:t>Technologies are not neutral means (e.g., algorithmic bias)</a:t>
            </a:r>
          </a:p>
          <a:p>
            <a:r>
              <a:rPr lang="en-GB" dirty="0">
                <a:solidFill>
                  <a:schemeClr val="tx2"/>
                </a:solidFill>
              </a:rPr>
              <a:t>We need to equip children to </a:t>
            </a:r>
            <a:r>
              <a:rPr lang="en-GB" b="1" dirty="0">
                <a:solidFill>
                  <a:schemeClr val="tx2"/>
                </a:solidFill>
              </a:rPr>
              <a:t>understand and critique </a:t>
            </a:r>
            <a:r>
              <a:rPr lang="en-GB" dirty="0">
                <a:solidFill>
                  <a:schemeClr val="tx2"/>
                </a:solidFill>
              </a:rPr>
              <a:t>them</a:t>
            </a:r>
          </a:p>
          <a:p>
            <a:endParaRPr lang="en-GB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  <a:p>
            <a:endParaRPr lang="el-GR" sz="1800" dirty="0">
              <a:solidFill>
                <a:schemeClr val="tx2"/>
              </a:solidFill>
            </a:endParaRPr>
          </a:p>
        </p:txBody>
      </p:sp>
      <p:pic>
        <p:nvPicPr>
          <p:cNvPr id="4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BD2BD03-158F-5A5C-15FB-0DC8401C4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98" y="145559"/>
            <a:ext cx="1838551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93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4E7741-8514-2F85-3F01-6A2E8C8A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52" y="172824"/>
            <a:ext cx="8596668" cy="1320800"/>
          </a:xfrm>
        </p:spPr>
        <p:txBody>
          <a:bodyPr/>
          <a:lstStyle/>
          <a:p>
            <a:r>
              <a:rPr lang="en-US" dirty="0"/>
              <a:t>AI Literacy for Preschool Children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9532E3-F96F-1982-9A4B-0A23CA06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751916" cy="3880773"/>
          </a:xfrm>
        </p:spPr>
        <p:txBody>
          <a:bodyPr/>
          <a:lstStyle/>
          <a:p>
            <a:r>
              <a:rPr lang="en-US" dirty="0"/>
              <a:t>Existing material (books, games, activities) for AI literacy for children</a:t>
            </a:r>
          </a:p>
          <a:p>
            <a:r>
              <a:rPr lang="en-US" dirty="0"/>
              <a:t>Discussions about ethics and technology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8905CDD1-38BF-1F69-E2FC-C82E67EF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t="62853"/>
          <a:stretch>
            <a:fillRect/>
          </a:stretch>
        </p:blipFill>
        <p:spPr>
          <a:xfrm>
            <a:off x="6923313" y="1149611"/>
            <a:ext cx="4684659" cy="46969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50B3E-C45A-4887-763C-CC7B94C3498F}"/>
              </a:ext>
            </a:extLst>
          </p:cNvPr>
          <p:cNvSpPr txBox="1"/>
          <p:nvPr/>
        </p:nvSpPr>
        <p:spPr>
          <a:xfrm>
            <a:off x="4366727" y="5751303"/>
            <a:ext cx="769338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Artificial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Intelligence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0" marR="0" lvl="0" indent="0" algn="ct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Microsoft YaHei" pitchFamily="2"/>
                <a:cs typeface="Arial" pitchFamily="2"/>
                <a:hlinkClick r:id="rId3"/>
              </a:rPr>
              <a:t>https://store.maththrills.com/products/the-complete-guide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itchFamily="18"/>
                <a:ea typeface="Microsoft YaHei" pitchFamily="2"/>
                <a:cs typeface="Arial" pitchFamily="2"/>
                <a:hlinkClick r:id="rId3"/>
              </a:rPr>
              <a:t>-to-artificial-intelligence-for-kids</a:t>
            </a:r>
            <a:endParaRPr lang="el-GR" dirty="0"/>
          </a:p>
        </p:txBody>
      </p:sp>
      <p:pic>
        <p:nvPicPr>
          <p:cNvPr id="7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A6C478E-5FC2-6DF1-CADC-113FD3755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07" y="52977"/>
            <a:ext cx="1468902" cy="9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9307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885D50-6185-9124-158B-30ACE5B9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Children. AI for Oceans</a:t>
            </a:r>
            <a:endParaRPr lang="el-G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854919-99F4-BC07-657A-AD74BB509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Train your robot to recognise</a:t>
            </a:r>
          </a:p>
          <a:p>
            <a:pPr lvl="1"/>
            <a:r>
              <a:rPr lang="en-GB" dirty="0"/>
              <a:t>Fish and garbage</a:t>
            </a:r>
          </a:p>
          <a:p>
            <a:pPr lvl="1"/>
            <a:r>
              <a:rPr lang="en-GB" dirty="0"/>
              <a:t>Creatures that live in the sea</a:t>
            </a:r>
          </a:p>
          <a:p>
            <a:pPr lvl="1"/>
            <a:r>
              <a:rPr lang="en-GB" dirty="0"/>
              <a:t>Different types of fish</a:t>
            </a:r>
          </a:p>
          <a:p>
            <a:pPr lvl="1"/>
            <a:r>
              <a:rPr lang="en-GB" dirty="0"/>
              <a:t>Scary and not scary fish? </a:t>
            </a:r>
          </a:p>
          <a:p>
            <a:pPr lvl="1"/>
            <a:r>
              <a:rPr lang="en-GB" dirty="0"/>
              <a:t>Ugly and pretty fish? </a:t>
            </a:r>
          </a:p>
          <a:p>
            <a:r>
              <a:rPr lang="en-GB" dirty="0"/>
              <a:t>Introduction to machine learning, training data, and bias</a:t>
            </a:r>
          </a:p>
          <a:p>
            <a:r>
              <a:rPr lang="en-GB" dirty="0"/>
              <a:t>Exploration of ethical issues </a:t>
            </a:r>
          </a:p>
          <a:p>
            <a:r>
              <a:rPr lang="en-GB" dirty="0"/>
              <a:t>Understanding how AI can be used to address world problems</a:t>
            </a:r>
          </a:p>
          <a:p>
            <a:r>
              <a:rPr lang="en-GB" dirty="0"/>
              <a:t>Available in +23 languages, ages +3</a:t>
            </a:r>
          </a:p>
          <a:p>
            <a:r>
              <a:rPr lang="en-GB" dirty="0"/>
              <a:t>Includes lesson plans and activities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5F7540E-7B10-D70E-EEBC-25D6E048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27" y="1660800"/>
            <a:ext cx="4869997" cy="3028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F009D-4C36-B4C3-5FC2-F45F9C39E034}"/>
              </a:ext>
            </a:extLst>
          </p:cNvPr>
          <p:cNvSpPr txBox="1"/>
          <p:nvPr/>
        </p:nvSpPr>
        <p:spPr>
          <a:xfrm>
            <a:off x="6344816" y="5273690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 for Oceans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https://code.org/oceans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8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FE4E289-6AE6-71D5-AC9C-2B661D221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47" y="64441"/>
            <a:ext cx="1295622" cy="87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84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B0660C-03DD-699E-615A-1B0B5E97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Children. </a:t>
            </a:r>
            <a:r>
              <a:rPr lang="en-US" dirty="0" err="1"/>
              <a:t>Akinator</a:t>
            </a:r>
            <a:endParaRPr lang="el-GR" dirty="0"/>
          </a:p>
        </p:txBody>
      </p:sp>
      <p:pic>
        <p:nvPicPr>
          <p:cNvPr id="4" name="Google Shape;772;p30">
            <a:extLst>
              <a:ext uri="{FF2B5EF4-FFF2-40B4-BE49-F238E27FC236}">
                <a16:creationId xmlns:a16="http://schemas.microsoft.com/office/drawing/2014/main" id="{A788A86E-A22E-55AD-6066-E28836D0D12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152906" y="1704327"/>
            <a:ext cx="4818270" cy="3003018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6980D5-81A4-9E33-79AF-C9A0F25F67D7}"/>
              </a:ext>
            </a:extLst>
          </p:cNvPr>
          <p:cNvSpPr txBox="1"/>
          <p:nvPr/>
        </p:nvSpPr>
        <p:spPr>
          <a:xfrm>
            <a:off x="535257" y="1472164"/>
            <a:ext cx="6102220" cy="323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/>
              <a:t>The game recognises who do you have in mind (e.g. a cartoon figure, a super hero, an animal) through yes/no questions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It has been fed different data (characters, celebrities) with their attributes (how do the look, what do they do)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Then, uses Classification Algorithms to figure out the character you are thinking of.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B5CBA-1C0F-8E39-210B-6FEB73CDFB84}"/>
              </a:ext>
            </a:extLst>
          </p:cNvPr>
          <p:cNvSpPr txBox="1"/>
          <p:nvPr/>
        </p:nvSpPr>
        <p:spPr>
          <a:xfrm>
            <a:off x="5178490" y="5149008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https://en.akinator.com/theme-selection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9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AC84D3C-8622-20BE-109C-F18D97E9A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141" y="123037"/>
            <a:ext cx="1859841" cy="12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147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BB43-C1A3-479E-A2BF-79D4DACC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for Children. </a:t>
            </a:r>
            <a:r>
              <a:rPr lang="el-GR" dirty="0" err="1"/>
              <a:t>Semi</a:t>
            </a:r>
            <a:r>
              <a:rPr lang="el-GR" dirty="0"/>
              <a:t> </a:t>
            </a:r>
            <a:r>
              <a:rPr lang="el-GR" dirty="0" err="1"/>
              <a:t>Conductor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0436-95B8-42EB-8763-410934658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5114" cy="4351338"/>
          </a:xfrm>
        </p:spPr>
        <p:txBody>
          <a:bodyPr>
            <a:normAutofit/>
          </a:bodyPr>
          <a:lstStyle/>
          <a:p>
            <a:r>
              <a:rPr lang="en-US" dirty="0"/>
              <a:t>Become a maestro of your own orchestra</a:t>
            </a:r>
          </a:p>
          <a:p>
            <a:r>
              <a:rPr lang="en-US" dirty="0"/>
              <a:t>Direct the orchestra using your body</a:t>
            </a:r>
          </a:p>
          <a:p>
            <a:r>
              <a:rPr lang="en-US" dirty="0"/>
              <a:t>The system </a:t>
            </a:r>
            <a:r>
              <a:rPr lang="en-US" dirty="0" err="1"/>
              <a:t>recognises</a:t>
            </a:r>
            <a:r>
              <a:rPr lang="en-US" dirty="0"/>
              <a:t> pose and hand movement (through your camera) and the orchestra plays accordingly. </a:t>
            </a:r>
            <a:endParaRPr lang="el-GR" dirty="0"/>
          </a:p>
          <a:p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7BECA-36E0-4579-9C54-FF701CC811D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735220" y="1825625"/>
            <a:ext cx="3172266" cy="177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7F2DD6-F2E2-496A-8613-B799AA8B53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35220" y="3791033"/>
            <a:ext cx="3172266" cy="16627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01786F-9514-46E7-9F34-6A8C54640D02}"/>
              </a:ext>
            </a:extLst>
          </p:cNvPr>
          <p:cNvSpPr txBox="1"/>
          <p:nvPr/>
        </p:nvSpPr>
        <p:spPr>
          <a:xfrm>
            <a:off x="7285180" y="5592188"/>
            <a:ext cx="4072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45000"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Conductor</a:t>
            </a:r>
            <a:b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https://semiconductor.withgoogle.com/</a:t>
            </a:r>
          </a:p>
        </p:txBody>
      </p:sp>
      <p:pic>
        <p:nvPicPr>
          <p:cNvPr id="7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259BC72-D4B0-9A4B-CF2C-39435A2CE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359" y="50502"/>
            <a:ext cx="2078502" cy="13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32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</TotalTime>
  <Words>960</Words>
  <Application>Microsoft Office PowerPoint</Application>
  <PresentationFormat>Ευρεία οθόνη</PresentationFormat>
  <Paragraphs>92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20" baseType="lpstr">
      <vt:lpstr>Arial</vt:lpstr>
      <vt:lpstr>Calibri</vt:lpstr>
      <vt:lpstr>Liberation Sans</vt:lpstr>
      <vt:lpstr>Segoe UI Web (Greek)</vt:lpstr>
      <vt:lpstr>Trebuchet MS</vt:lpstr>
      <vt:lpstr>Wingdings 3</vt:lpstr>
      <vt:lpstr>Όψη</vt:lpstr>
      <vt:lpstr>“Adventure  in Artificial Intellingence”</vt:lpstr>
      <vt:lpstr>AI Literacy. Why? </vt:lpstr>
      <vt:lpstr>AI Literacy. Why? </vt:lpstr>
      <vt:lpstr>What do children think about AI systems?</vt:lpstr>
      <vt:lpstr>Children become (informed? active?) citizens</vt:lpstr>
      <vt:lpstr>AI Literacy for Preschool Children</vt:lpstr>
      <vt:lpstr>Activities for Children. AI for Oceans</vt:lpstr>
      <vt:lpstr>Activities for Children. Akinator</vt:lpstr>
      <vt:lpstr>Activities for Children. Semi Conductor</vt:lpstr>
      <vt:lpstr>Activities for Children. Quick Draw</vt:lpstr>
      <vt:lpstr>   GAME IDEA </vt:lpstr>
      <vt:lpstr>GAME OBJECTIVES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“Adventure in Artificial Intellingence”</dc:title>
  <dc:creator>Dimitra Dimitrakopoulou</dc:creator>
  <cp:lastModifiedBy>Dimitra Dimitrakopoulou</cp:lastModifiedBy>
  <cp:revision>10</cp:revision>
  <dcterms:created xsi:type="dcterms:W3CDTF">2022-07-12T07:26:26Z</dcterms:created>
  <dcterms:modified xsi:type="dcterms:W3CDTF">2022-07-12T11:43:57Z</dcterms:modified>
</cp:coreProperties>
</file>