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9" r:id="rId3"/>
    <p:sldId id="316" r:id="rId4"/>
    <p:sldId id="318" r:id="rId5"/>
    <p:sldId id="317" r:id="rId6"/>
    <p:sldId id="315" r:id="rId7"/>
    <p:sldId id="328" r:id="rId8"/>
    <p:sldId id="268" r:id="rId9"/>
    <p:sldId id="305" r:id="rId10"/>
    <p:sldId id="306" r:id="rId11"/>
    <p:sldId id="307" r:id="rId12"/>
    <p:sldId id="308" r:id="rId13"/>
    <p:sldId id="309" r:id="rId14"/>
    <p:sldId id="314" r:id="rId15"/>
    <p:sldId id="327" r:id="rId16"/>
    <p:sldId id="329" r:id="rId17"/>
    <p:sldId id="273" r:id="rId18"/>
    <p:sldId id="257" r:id="rId19"/>
    <p:sldId id="323" r:id="rId20"/>
    <p:sldId id="283" r:id="rId21"/>
    <p:sldId id="324" r:id="rId22"/>
    <p:sldId id="325" r:id="rId23"/>
    <p:sldId id="326" r:id="rId24"/>
    <p:sldId id="272" r:id="rId25"/>
    <p:sldId id="279" r:id="rId26"/>
    <p:sldId id="280" r:id="rId27"/>
    <p:sldId id="277" r:id="rId28"/>
    <p:sldId id="281" r:id="rId29"/>
    <p:sldId id="284" r:id="rId30"/>
    <p:sldId id="282" r:id="rId31"/>
    <p:sldId id="275" r:id="rId32"/>
    <p:sldId id="278" r:id="rId33"/>
    <p:sldId id="276" r:id="rId34"/>
    <p:sldId id="285"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F39297-E227-446B-B657-6E4E0465B0DB}"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DE63CF46-3F1F-4591-9300-625425FEAACE}">
      <dgm:prSet/>
      <dgm:spPr/>
      <dgm:t>
        <a:bodyPr/>
        <a:lstStyle/>
        <a:p>
          <a:r>
            <a:rPr lang="el-GR" dirty="0"/>
            <a:t>Ο</a:t>
          </a:r>
          <a:r>
            <a:rPr lang="en-US" dirty="0"/>
            <a:t>pen Learning Scenarios </a:t>
          </a:r>
        </a:p>
      </dgm:t>
    </dgm:pt>
    <dgm:pt modelId="{04F5AA45-3692-4D4C-A80F-D3569320BFD8}" type="parTrans" cxnId="{70902EF7-85FB-46C6-B746-7473A3B0EA53}">
      <dgm:prSet/>
      <dgm:spPr/>
      <dgm:t>
        <a:bodyPr/>
        <a:lstStyle/>
        <a:p>
          <a:endParaRPr lang="en-US"/>
        </a:p>
      </dgm:t>
    </dgm:pt>
    <dgm:pt modelId="{C7E6C5DF-0E4A-4906-AC24-12962A8CCB99}" type="sibTrans" cxnId="{70902EF7-85FB-46C6-B746-7473A3B0EA53}">
      <dgm:prSet/>
      <dgm:spPr/>
      <dgm:t>
        <a:bodyPr/>
        <a:lstStyle/>
        <a:p>
          <a:endParaRPr lang="en-US"/>
        </a:p>
      </dgm:t>
    </dgm:pt>
    <dgm:pt modelId="{071E5986-5BEE-4F43-AA37-43CB66FECE0D}">
      <dgm:prSet/>
      <dgm:spPr/>
      <dgm:t>
        <a:bodyPr/>
        <a:lstStyle/>
        <a:p>
          <a:r>
            <a:rPr lang="en-US"/>
            <a:t>Open Educational Resources (OER)</a:t>
          </a:r>
        </a:p>
      </dgm:t>
    </dgm:pt>
    <dgm:pt modelId="{9D593754-0551-4589-8FDB-24A151AE5BCB}" type="parTrans" cxnId="{EFA8440B-4F4D-46AB-93F5-53E808F34858}">
      <dgm:prSet/>
      <dgm:spPr/>
      <dgm:t>
        <a:bodyPr/>
        <a:lstStyle/>
        <a:p>
          <a:endParaRPr lang="en-US"/>
        </a:p>
      </dgm:t>
    </dgm:pt>
    <dgm:pt modelId="{B0997291-52F5-4738-B782-D85D4A83DD92}" type="sibTrans" cxnId="{EFA8440B-4F4D-46AB-93F5-53E808F34858}">
      <dgm:prSet/>
      <dgm:spPr/>
      <dgm:t>
        <a:bodyPr/>
        <a:lstStyle/>
        <a:p>
          <a:endParaRPr lang="en-US"/>
        </a:p>
      </dgm:t>
    </dgm:pt>
    <dgm:pt modelId="{F768B02F-37FE-4A77-ABAB-89046CA1B3AC}" type="pres">
      <dgm:prSet presAssocID="{36F39297-E227-446B-B657-6E4E0465B0DB}" presName="hierChild1" presStyleCnt="0">
        <dgm:presLayoutVars>
          <dgm:chPref val="1"/>
          <dgm:dir/>
          <dgm:animOne val="branch"/>
          <dgm:animLvl val="lvl"/>
          <dgm:resizeHandles/>
        </dgm:presLayoutVars>
      </dgm:prSet>
      <dgm:spPr/>
    </dgm:pt>
    <dgm:pt modelId="{14959961-68A8-47C7-87B0-6C49C48BBF37}" type="pres">
      <dgm:prSet presAssocID="{DE63CF46-3F1F-4591-9300-625425FEAACE}" presName="hierRoot1" presStyleCnt="0"/>
      <dgm:spPr/>
    </dgm:pt>
    <dgm:pt modelId="{3F512503-80A6-4AF6-9BDC-858E032527FC}" type="pres">
      <dgm:prSet presAssocID="{DE63CF46-3F1F-4591-9300-625425FEAACE}" presName="composite" presStyleCnt="0"/>
      <dgm:spPr/>
    </dgm:pt>
    <dgm:pt modelId="{E0E17001-D777-4B07-AF93-2F31D382FF6E}" type="pres">
      <dgm:prSet presAssocID="{DE63CF46-3F1F-4591-9300-625425FEAACE}" presName="background" presStyleLbl="node0" presStyleIdx="0" presStyleCnt="2"/>
      <dgm:spPr/>
    </dgm:pt>
    <dgm:pt modelId="{05DA3D82-18E5-4CDB-95ED-6A09A364182C}" type="pres">
      <dgm:prSet presAssocID="{DE63CF46-3F1F-4591-9300-625425FEAACE}" presName="text" presStyleLbl="fgAcc0" presStyleIdx="0" presStyleCnt="2" custScaleX="82135" custLinFactNeighborX="-23287" custLinFactNeighborY="-23321">
        <dgm:presLayoutVars>
          <dgm:chPref val="3"/>
        </dgm:presLayoutVars>
      </dgm:prSet>
      <dgm:spPr/>
    </dgm:pt>
    <dgm:pt modelId="{AF2C1C6C-6A40-4C6B-974B-FA7CF1C0399E}" type="pres">
      <dgm:prSet presAssocID="{DE63CF46-3F1F-4591-9300-625425FEAACE}" presName="hierChild2" presStyleCnt="0"/>
      <dgm:spPr/>
    </dgm:pt>
    <dgm:pt modelId="{5A477FC4-F79B-455B-A72E-60E605C48661}" type="pres">
      <dgm:prSet presAssocID="{071E5986-5BEE-4F43-AA37-43CB66FECE0D}" presName="hierRoot1" presStyleCnt="0"/>
      <dgm:spPr/>
    </dgm:pt>
    <dgm:pt modelId="{CFBFFF58-A1C7-4B7A-866C-4FD54F0E7907}" type="pres">
      <dgm:prSet presAssocID="{071E5986-5BEE-4F43-AA37-43CB66FECE0D}" presName="composite" presStyleCnt="0"/>
      <dgm:spPr/>
    </dgm:pt>
    <dgm:pt modelId="{91CC731C-AF69-415D-9B9E-591512EFB976}" type="pres">
      <dgm:prSet presAssocID="{071E5986-5BEE-4F43-AA37-43CB66FECE0D}" presName="background" presStyleLbl="node0" presStyleIdx="1" presStyleCnt="2"/>
      <dgm:spPr/>
    </dgm:pt>
    <dgm:pt modelId="{22219CBD-27F5-46C6-AB39-EFE54D4ACB3B}" type="pres">
      <dgm:prSet presAssocID="{071E5986-5BEE-4F43-AA37-43CB66FECE0D}" presName="text" presStyleLbl="fgAcc0" presStyleIdx="1" presStyleCnt="2" custLinFactNeighborX="-3089" custLinFactNeighborY="-15312">
        <dgm:presLayoutVars>
          <dgm:chPref val="3"/>
        </dgm:presLayoutVars>
      </dgm:prSet>
      <dgm:spPr/>
    </dgm:pt>
    <dgm:pt modelId="{1CC0206B-C33E-489E-AFDF-5CCCE933266F}" type="pres">
      <dgm:prSet presAssocID="{071E5986-5BEE-4F43-AA37-43CB66FECE0D}" presName="hierChild2" presStyleCnt="0"/>
      <dgm:spPr/>
    </dgm:pt>
  </dgm:ptLst>
  <dgm:cxnLst>
    <dgm:cxn modelId="{EFA8440B-4F4D-46AB-93F5-53E808F34858}" srcId="{36F39297-E227-446B-B657-6E4E0465B0DB}" destId="{071E5986-5BEE-4F43-AA37-43CB66FECE0D}" srcOrd="1" destOrd="0" parTransId="{9D593754-0551-4589-8FDB-24A151AE5BCB}" sibTransId="{B0997291-52F5-4738-B782-D85D4A83DD92}"/>
    <dgm:cxn modelId="{96982A77-E202-49EC-987F-B03CBDD182E6}" type="presOf" srcId="{DE63CF46-3F1F-4591-9300-625425FEAACE}" destId="{05DA3D82-18E5-4CDB-95ED-6A09A364182C}" srcOrd="0" destOrd="0" presId="urn:microsoft.com/office/officeart/2005/8/layout/hierarchy1"/>
    <dgm:cxn modelId="{43B96279-DF25-45CF-B416-BBD5C8043426}" type="presOf" srcId="{071E5986-5BEE-4F43-AA37-43CB66FECE0D}" destId="{22219CBD-27F5-46C6-AB39-EFE54D4ACB3B}" srcOrd="0" destOrd="0" presId="urn:microsoft.com/office/officeart/2005/8/layout/hierarchy1"/>
    <dgm:cxn modelId="{67BE57EA-1EA3-4EFD-AFF5-DAB84F9C4273}" type="presOf" srcId="{36F39297-E227-446B-B657-6E4E0465B0DB}" destId="{F768B02F-37FE-4A77-ABAB-89046CA1B3AC}" srcOrd="0" destOrd="0" presId="urn:microsoft.com/office/officeart/2005/8/layout/hierarchy1"/>
    <dgm:cxn modelId="{70902EF7-85FB-46C6-B746-7473A3B0EA53}" srcId="{36F39297-E227-446B-B657-6E4E0465B0DB}" destId="{DE63CF46-3F1F-4591-9300-625425FEAACE}" srcOrd="0" destOrd="0" parTransId="{04F5AA45-3692-4D4C-A80F-D3569320BFD8}" sibTransId="{C7E6C5DF-0E4A-4906-AC24-12962A8CCB99}"/>
    <dgm:cxn modelId="{1D51BFCA-CE5E-48CD-8314-9B513703C029}" type="presParOf" srcId="{F768B02F-37FE-4A77-ABAB-89046CA1B3AC}" destId="{14959961-68A8-47C7-87B0-6C49C48BBF37}" srcOrd="0" destOrd="0" presId="urn:microsoft.com/office/officeart/2005/8/layout/hierarchy1"/>
    <dgm:cxn modelId="{1FBF3926-84B6-450E-8590-38B5EA576591}" type="presParOf" srcId="{14959961-68A8-47C7-87B0-6C49C48BBF37}" destId="{3F512503-80A6-4AF6-9BDC-858E032527FC}" srcOrd="0" destOrd="0" presId="urn:microsoft.com/office/officeart/2005/8/layout/hierarchy1"/>
    <dgm:cxn modelId="{37D8FC52-1A9C-47F6-A93A-8FD9A26B6459}" type="presParOf" srcId="{3F512503-80A6-4AF6-9BDC-858E032527FC}" destId="{E0E17001-D777-4B07-AF93-2F31D382FF6E}" srcOrd="0" destOrd="0" presId="urn:microsoft.com/office/officeart/2005/8/layout/hierarchy1"/>
    <dgm:cxn modelId="{2355579A-B404-4399-9D4C-C60E488180AA}" type="presParOf" srcId="{3F512503-80A6-4AF6-9BDC-858E032527FC}" destId="{05DA3D82-18E5-4CDB-95ED-6A09A364182C}" srcOrd="1" destOrd="0" presId="urn:microsoft.com/office/officeart/2005/8/layout/hierarchy1"/>
    <dgm:cxn modelId="{64A3BCC5-E1CB-46A5-A359-3F12885A672C}" type="presParOf" srcId="{14959961-68A8-47C7-87B0-6C49C48BBF37}" destId="{AF2C1C6C-6A40-4C6B-974B-FA7CF1C0399E}" srcOrd="1" destOrd="0" presId="urn:microsoft.com/office/officeart/2005/8/layout/hierarchy1"/>
    <dgm:cxn modelId="{B3EDDF05-9178-44E1-8736-95F4E8A4084C}" type="presParOf" srcId="{F768B02F-37FE-4A77-ABAB-89046CA1B3AC}" destId="{5A477FC4-F79B-455B-A72E-60E605C48661}" srcOrd="1" destOrd="0" presId="urn:microsoft.com/office/officeart/2005/8/layout/hierarchy1"/>
    <dgm:cxn modelId="{8B8EA68C-B2F6-4853-98B9-7B8E228AB5DD}" type="presParOf" srcId="{5A477FC4-F79B-455B-A72E-60E605C48661}" destId="{CFBFFF58-A1C7-4B7A-866C-4FD54F0E7907}" srcOrd="0" destOrd="0" presId="urn:microsoft.com/office/officeart/2005/8/layout/hierarchy1"/>
    <dgm:cxn modelId="{5DA2B0A0-7722-4269-A6AB-0E4072650940}" type="presParOf" srcId="{CFBFFF58-A1C7-4B7A-866C-4FD54F0E7907}" destId="{91CC731C-AF69-415D-9B9E-591512EFB976}" srcOrd="0" destOrd="0" presId="urn:microsoft.com/office/officeart/2005/8/layout/hierarchy1"/>
    <dgm:cxn modelId="{A93428DE-6CCE-4981-B580-61E709BE612C}" type="presParOf" srcId="{CFBFFF58-A1C7-4B7A-866C-4FD54F0E7907}" destId="{22219CBD-27F5-46C6-AB39-EFE54D4ACB3B}" srcOrd="1" destOrd="0" presId="urn:microsoft.com/office/officeart/2005/8/layout/hierarchy1"/>
    <dgm:cxn modelId="{21B42975-02CB-40D7-A336-BB9535092C41}" type="presParOf" srcId="{5A477FC4-F79B-455B-A72E-60E605C48661}" destId="{1CC0206B-C33E-489E-AFDF-5CCCE933266F}"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FA6ABA-E43F-4A87-BCC7-89C466983F1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D997298-BA4C-4768-8E6A-E98093B2FBB0}">
      <dgm:prSet custT="1"/>
      <dgm:spPr/>
      <dgm:t>
        <a:bodyPr/>
        <a:lstStyle/>
        <a:p>
          <a:r>
            <a:rPr lang="en-US" sz="2400" dirty="0"/>
            <a:t>Robotic class (Extra- curriculum activity)</a:t>
          </a:r>
        </a:p>
      </dgm:t>
    </dgm:pt>
    <dgm:pt modelId="{24093A18-EBEE-4CFD-8C2C-9AD0B74B91C8}" type="parTrans" cxnId="{F57FD02F-A541-43A6-8B72-18962E18F286}">
      <dgm:prSet/>
      <dgm:spPr/>
      <dgm:t>
        <a:bodyPr/>
        <a:lstStyle/>
        <a:p>
          <a:endParaRPr lang="en-US"/>
        </a:p>
      </dgm:t>
    </dgm:pt>
    <dgm:pt modelId="{DB60F0F2-66EA-4DCE-B117-BDAAFDFB7511}" type="sibTrans" cxnId="{F57FD02F-A541-43A6-8B72-18962E18F286}">
      <dgm:prSet/>
      <dgm:spPr/>
      <dgm:t>
        <a:bodyPr/>
        <a:lstStyle/>
        <a:p>
          <a:endParaRPr lang="en-US"/>
        </a:p>
      </dgm:t>
    </dgm:pt>
    <dgm:pt modelId="{F93D4F92-3D3C-4C6E-B81E-DAFBF1A13F30}">
      <dgm:prSet custT="1"/>
      <dgm:spPr/>
      <dgm:t>
        <a:bodyPr/>
        <a:lstStyle/>
        <a:p>
          <a:r>
            <a:rPr lang="en-US" sz="2400" dirty="0"/>
            <a:t>1 computer science teacher and 10 students aged 9-11 years old participated</a:t>
          </a:r>
        </a:p>
      </dgm:t>
    </dgm:pt>
    <dgm:pt modelId="{7FA24312-46CE-40A9-A225-AAA2E5673999}" type="parTrans" cxnId="{33B46F49-3449-4317-A4A4-3E606C095A6C}">
      <dgm:prSet/>
      <dgm:spPr/>
      <dgm:t>
        <a:bodyPr/>
        <a:lstStyle/>
        <a:p>
          <a:endParaRPr lang="en-US"/>
        </a:p>
      </dgm:t>
    </dgm:pt>
    <dgm:pt modelId="{7D3D250B-962B-45B0-BA3C-E03B73DD4EB0}" type="sibTrans" cxnId="{33B46F49-3449-4317-A4A4-3E606C095A6C}">
      <dgm:prSet/>
      <dgm:spPr/>
      <dgm:t>
        <a:bodyPr/>
        <a:lstStyle/>
        <a:p>
          <a:endParaRPr lang="en-US"/>
        </a:p>
      </dgm:t>
    </dgm:pt>
    <dgm:pt modelId="{DFB81E3A-B28E-4B91-B80D-C36032CDBC0E}" type="pres">
      <dgm:prSet presAssocID="{29FA6ABA-E43F-4A87-BCC7-89C466983F1E}" presName="linear" presStyleCnt="0">
        <dgm:presLayoutVars>
          <dgm:animLvl val="lvl"/>
          <dgm:resizeHandles val="exact"/>
        </dgm:presLayoutVars>
      </dgm:prSet>
      <dgm:spPr/>
    </dgm:pt>
    <dgm:pt modelId="{D79A6843-AE99-473E-B06B-A0A5FD995BAC}" type="pres">
      <dgm:prSet presAssocID="{4D997298-BA4C-4768-8E6A-E98093B2FBB0}" presName="parentText" presStyleLbl="node1" presStyleIdx="0" presStyleCnt="2" custLinFactNeighborX="-558" custLinFactNeighborY="-13282">
        <dgm:presLayoutVars>
          <dgm:chMax val="0"/>
          <dgm:bulletEnabled val="1"/>
        </dgm:presLayoutVars>
      </dgm:prSet>
      <dgm:spPr/>
    </dgm:pt>
    <dgm:pt modelId="{9E976033-1B5C-4E10-A927-CB844493F7B8}" type="pres">
      <dgm:prSet presAssocID="{DB60F0F2-66EA-4DCE-B117-BDAAFDFB7511}" presName="spacer" presStyleCnt="0"/>
      <dgm:spPr/>
    </dgm:pt>
    <dgm:pt modelId="{78416ECA-CFAB-4639-85CE-3D148DB1803C}" type="pres">
      <dgm:prSet presAssocID="{F93D4F92-3D3C-4C6E-B81E-DAFBF1A13F30}" presName="parentText" presStyleLbl="node1" presStyleIdx="1" presStyleCnt="2">
        <dgm:presLayoutVars>
          <dgm:chMax val="0"/>
          <dgm:bulletEnabled val="1"/>
        </dgm:presLayoutVars>
      </dgm:prSet>
      <dgm:spPr/>
    </dgm:pt>
  </dgm:ptLst>
  <dgm:cxnLst>
    <dgm:cxn modelId="{5BF4842F-D062-44B3-8BE5-BFD3BE3A66D7}" type="presOf" srcId="{29FA6ABA-E43F-4A87-BCC7-89C466983F1E}" destId="{DFB81E3A-B28E-4B91-B80D-C36032CDBC0E}" srcOrd="0" destOrd="0" presId="urn:microsoft.com/office/officeart/2005/8/layout/vList2"/>
    <dgm:cxn modelId="{F57FD02F-A541-43A6-8B72-18962E18F286}" srcId="{29FA6ABA-E43F-4A87-BCC7-89C466983F1E}" destId="{4D997298-BA4C-4768-8E6A-E98093B2FBB0}" srcOrd="0" destOrd="0" parTransId="{24093A18-EBEE-4CFD-8C2C-9AD0B74B91C8}" sibTransId="{DB60F0F2-66EA-4DCE-B117-BDAAFDFB7511}"/>
    <dgm:cxn modelId="{33B46F49-3449-4317-A4A4-3E606C095A6C}" srcId="{29FA6ABA-E43F-4A87-BCC7-89C466983F1E}" destId="{F93D4F92-3D3C-4C6E-B81E-DAFBF1A13F30}" srcOrd="1" destOrd="0" parTransId="{7FA24312-46CE-40A9-A225-AAA2E5673999}" sibTransId="{7D3D250B-962B-45B0-BA3C-E03B73DD4EB0}"/>
    <dgm:cxn modelId="{1B761C83-5A4D-464B-A13A-0C7725AF10ED}" type="presOf" srcId="{F93D4F92-3D3C-4C6E-B81E-DAFBF1A13F30}" destId="{78416ECA-CFAB-4639-85CE-3D148DB1803C}" srcOrd="0" destOrd="0" presId="urn:microsoft.com/office/officeart/2005/8/layout/vList2"/>
    <dgm:cxn modelId="{6B490EBC-BCC7-46DA-B08A-41D9480959E1}" type="presOf" srcId="{4D997298-BA4C-4768-8E6A-E98093B2FBB0}" destId="{D79A6843-AE99-473E-B06B-A0A5FD995BAC}" srcOrd="0" destOrd="0" presId="urn:microsoft.com/office/officeart/2005/8/layout/vList2"/>
    <dgm:cxn modelId="{215713B1-8329-49EF-AEB8-17CD1DCC64DA}" type="presParOf" srcId="{DFB81E3A-B28E-4B91-B80D-C36032CDBC0E}" destId="{D79A6843-AE99-473E-B06B-A0A5FD995BAC}" srcOrd="0" destOrd="0" presId="urn:microsoft.com/office/officeart/2005/8/layout/vList2"/>
    <dgm:cxn modelId="{74FCD7A9-AEFC-4B39-9660-F4B6288D788D}" type="presParOf" srcId="{DFB81E3A-B28E-4B91-B80D-C36032CDBC0E}" destId="{9E976033-1B5C-4E10-A927-CB844493F7B8}" srcOrd="1" destOrd="0" presId="urn:microsoft.com/office/officeart/2005/8/layout/vList2"/>
    <dgm:cxn modelId="{2415F222-AA66-4EF1-96E1-40D331F7E1F0}" type="presParOf" srcId="{DFB81E3A-B28E-4B91-B80D-C36032CDBC0E}" destId="{78416ECA-CFAB-4639-85CE-3D148DB1803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99041B-9C2C-4371-BF44-B42F034C4A8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505B249-5142-4FA6-B058-C2EDAC16114A}">
      <dgm:prSet custT="1"/>
      <dgm:spPr/>
      <dgm:t>
        <a:bodyPr/>
        <a:lstStyle/>
        <a:p>
          <a:pPr>
            <a:lnSpc>
              <a:spcPct val="100000"/>
            </a:lnSpc>
          </a:pPr>
          <a:r>
            <a:rPr lang="en-US" sz="2000" dirty="0"/>
            <a:t>E</a:t>
          </a:r>
          <a:r>
            <a:rPr lang="en-US" sz="2000" b="0" i="0" baseline="0" dirty="0"/>
            <a:t>ach </a:t>
          </a:r>
          <a:r>
            <a:rPr lang="en-US" sz="2000" dirty="0"/>
            <a:t>student has</a:t>
          </a:r>
          <a:r>
            <a:rPr lang="en-US" sz="2000" b="0" i="0" baseline="0" dirty="0"/>
            <a:t> a kit with Arduino, a digital thermometer sensor, a resistance and some wires.</a:t>
          </a:r>
          <a:endParaRPr lang="en-US" sz="2000" dirty="0"/>
        </a:p>
      </dgm:t>
    </dgm:pt>
    <dgm:pt modelId="{29A3FCDE-4232-4642-82F2-8443F091C8BC}" type="parTrans" cxnId="{9DBDD5B6-9078-4D6D-9F29-A5ACD69639FF}">
      <dgm:prSet/>
      <dgm:spPr/>
      <dgm:t>
        <a:bodyPr/>
        <a:lstStyle/>
        <a:p>
          <a:endParaRPr lang="en-US"/>
        </a:p>
      </dgm:t>
    </dgm:pt>
    <dgm:pt modelId="{A1083577-A2E3-4386-B920-182263B995CE}" type="sibTrans" cxnId="{9DBDD5B6-9078-4D6D-9F29-A5ACD69639FF}">
      <dgm:prSet/>
      <dgm:spPr/>
      <dgm:t>
        <a:bodyPr/>
        <a:lstStyle/>
        <a:p>
          <a:endParaRPr lang="en-US"/>
        </a:p>
      </dgm:t>
    </dgm:pt>
    <dgm:pt modelId="{F595ADAD-5235-4553-94F8-B496D1262953}">
      <dgm:prSet custT="1"/>
      <dgm:spPr/>
      <dgm:t>
        <a:bodyPr/>
        <a:lstStyle/>
        <a:p>
          <a:pPr>
            <a:lnSpc>
              <a:spcPct val="100000"/>
            </a:lnSpc>
          </a:pPr>
          <a:r>
            <a:rPr lang="en-US" sz="2000" b="0" i="0" baseline="0" dirty="0"/>
            <a:t>Teacher</a:t>
          </a:r>
          <a:r>
            <a:rPr lang="en-US" sz="2000" dirty="0"/>
            <a:t> share to all students</a:t>
          </a:r>
          <a:r>
            <a:rPr lang="en-US" sz="2000" b="0" i="0" baseline="0" dirty="0"/>
            <a:t> worksheets </a:t>
          </a:r>
          <a:r>
            <a:rPr lang="en-US" sz="2000" dirty="0"/>
            <a:t>with view to</a:t>
          </a:r>
          <a:r>
            <a:rPr lang="en-US" sz="2000" b="0" i="0" baseline="0" dirty="0"/>
            <a:t> help them connect the sensor </a:t>
          </a:r>
          <a:r>
            <a:rPr lang="en-US" sz="2000" dirty="0"/>
            <a:t>to</a:t>
          </a:r>
          <a:r>
            <a:rPr lang="en-US" sz="2000" b="0" i="0" baseline="0" dirty="0"/>
            <a:t> Arduino.</a:t>
          </a:r>
          <a:endParaRPr lang="en-US" sz="2000" dirty="0"/>
        </a:p>
      </dgm:t>
    </dgm:pt>
    <dgm:pt modelId="{41784F86-D2DB-4EB0-9E4D-D57ECBC07A71}" type="parTrans" cxnId="{FA448C1F-2A15-45F6-A5EA-86F243DEB4BE}">
      <dgm:prSet/>
      <dgm:spPr/>
      <dgm:t>
        <a:bodyPr/>
        <a:lstStyle/>
        <a:p>
          <a:endParaRPr lang="en-US"/>
        </a:p>
      </dgm:t>
    </dgm:pt>
    <dgm:pt modelId="{CC005C42-FFE3-4D6B-BF63-7B1AAE10D83D}" type="sibTrans" cxnId="{FA448C1F-2A15-45F6-A5EA-86F243DEB4BE}">
      <dgm:prSet/>
      <dgm:spPr/>
      <dgm:t>
        <a:bodyPr/>
        <a:lstStyle/>
        <a:p>
          <a:endParaRPr lang="en-US"/>
        </a:p>
      </dgm:t>
    </dgm:pt>
    <dgm:pt modelId="{A882D1BB-4B3B-4C41-B927-FDA0BBDB1058}">
      <dgm:prSet custT="1"/>
      <dgm:spPr/>
      <dgm:t>
        <a:bodyPr/>
        <a:lstStyle/>
        <a:p>
          <a:pPr>
            <a:lnSpc>
              <a:spcPct val="100000"/>
            </a:lnSpc>
          </a:pPr>
          <a:r>
            <a:rPr lang="en-US" sz="2000" b="0" i="0" baseline="0" dirty="0"/>
            <a:t>At the end of the session students read a worksheet about the program (Arduino sketch). As an alternative we can use </a:t>
          </a:r>
          <a:r>
            <a:rPr lang="en-US" sz="2000" b="0" i="0" baseline="0" dirty="0" err="1"/>
            <a:t>Tinkercad</a:t>
          </a:r>
          <a:r>
            <a:rPr lang="en-US" sz="2000" b="0" i="0" baseline="0" dirty="0"/>
            <a:t> drag and drop online software so the </a:t>
          </a:r>
          <a:r>
            <a:rPr lang="en-US" sz="2000" dirty="0"/>
            <a:t>students</a:t>
          </a:r>
          <a:r>
            <a:rPr lang="en-US" sz="2000" b="0" i="0" baseline="0" dirty="0"/>
            <a:t> can create from scratch their Arduino program(sketch).</a:t>
          </a:r>
          <a:endParaRPr lang="en-US" sz="2000" dirty="0"/>
        </a:p>
      </dgm:t>
    </dgm:pt>
    <dgm:pt modelId="{560D3C4E-2D8D-4BBF-BC76-3823ED2751B4}" type="parTrans" cxnId="{A05AA98D-3E4F-48E4-8BDC-A6421273CB14}">
      <dgm:prSet/>
      <dgm:spPr/>
      <dgm:t>
        <a:bodyPr/>
        <a:lstStyle/>
        <a:p>
          <a:endParaRPr lang="en-US"/>
        </a:p>
      </dgm:t>
    </dgm:pt>
    <dgm:pt modelId="{19CCF468-81BF-44C5-9DDB-B232A7D4172E}" type="sibTrans" cxnId="{A05AA98D-3E4F-48E4-8BDC-A6421273CB14}">
      <dgm:prSet/>
      <dgm:spPr/>
      <dgm:t>
        <a:bodyPr/>
        <a:lstStyle/>
        <a:p>
          <a:endParaRPr lang="en-US"/>
        </a:p>
      </dgm:t>
    </dgm:pt>
    <dgm:pt modelId="{ACDE67DB-2390-4B75-AD37-E395B055A725}" type="pres">
      <dgm:prSet presAssocID="{DB99041B-9C2C-4371-BF44-B42F034C4A83}" presName="root" presStyleCnt="0">
        <dgm:presLayoutVars>
          <dgm:dir/>
          <dgm:resizeHandles val="exact"/>
        </dgm:presLayoutVars>
      </dgm:prSet>
      <dgm:spPr/>
    </dgm:pt>
    <dgm:pt modelId="{4FFFEEA2-A2EA-44D0-8487-9B9AB091C436}" type="pres">
      <dgm:prSet presAssocID="{5505B249-5142-4FA6-B058-C2EDAC16114A}" presName="compNode" presStyleCnt="0"/>
      <dgm:spPr/>
    </dgm:pt>
    <dgm:pt modelId="{2A4B2E60-20A7-4800-A30C-E0CFE425143D}" type="pres">
      <dgm:prSet presAssocID="{5505B249-5142-4FA6-B058-C2EDAC16114A}" presName="bgRect" presStyleLbl="bgShp" presStyleIdx="0" presStyleCnt="3"/>
      <dgm:spPr/>
    </dgm:pt>
    <dgm:pt modelId="{FEB27017-3D7D-45AF-91A6-E8BB7048B1B7}" type="pres">
      <dgm:prSet presAssocID="{5505B249-5142-4FA6-B058-C2EDAC16114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B"/>
        </a:ext>
      </dgm:extLst>
    </dgm:pt>
    <dgm:pt modelId="{00207F7A-FC7D-468F-AF7D-55F36D6DD9DF}" type="pres">
      <dgm:prSet presAssocID="{5505B249-5142-4FA6-B058-C2EDAC16114A}" presName="spaceRect" presStyleCnt="0"/>
      <dgm:spPr/>
    </dgm:pt>
    <dgm:pt modelId="{433D291F-C113-4381-84C3-0ADE0052F85C}" type="pres">
      <dgm:prSet presAssocID="{5505B249-5142-4FA6-B058-C2EDAC16114A}" presName="parTx" presStyleLbl="revTx" presStyleIdx="0" presStyleCnt="3" custScaleX="100000">
        <dgm:presLayoutVars>
          <dgm:chMax val="0"/>
          <dgm:chPref val="0"/>
        </dgm:presLayoutVars>
      </dgm:prSet>
      <dgm:spPr/>
    </dgm:pt>
    <dgm:pt modelId="{38E633F3-415B-43AC-A7F9-0ADD2AF9440C}" type="pres">
      <dgm:prSet presAssocID="{A1083577-A2E3-4386-B920-182263B995CE}" presName="sibTrans" presStyleCnt="0"/>
      <dgm:spPr/>
    </dgm:pt>
    <dgm:pt modelId="{D6BCECD0-2CEC-4E8B-8AEA-D0A4EF207207}" type="pres">
      <dgm:prSet presAssocID="{F595ADAD-5235-4553-94F8-B496D1262953}" presName="compNode" presStyleCnt="0"/>
      <dgm:spPr/>
    </dgm:pt>
    <dgm:pt modelId="{AF6B1CC5-D52E-4A60-85AA-0C73BC2A5029}" type="pres">
      <dgm:prSet presAssocID="{F595ADAD-5235-4553-94F8-B496D1262953}" presName="bgRect" presStyleLbl="bgShp" presStyleIdx="1" presStyleCnt="3"/>
      <dgm:spPr/>
    </dgm:pt>
    <dgm:pt modelId="{C25CD19D-F959-401B-84FF-043D40A6BD00}" type="pres">
      <dgm:prSet presAssocID="{F595ADAD-5235-4553-94F8-B496D126295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Επεξεργαστής"/>
        </a:ext>
      </dgm:extLst>
    </dgm:pt>
    <dgm:pt modelId="{299BDC32-BA40-480A-B874-8E6E16D84C1D}" type="pres">
      <dgm:prSet presAssocID="{F595ADAD-5235-4553-94F8-B496D1262953}" presName="spaceRect" presStyleCnt="0"/>
      <dgm:spPr/>
    </dgm:pt>
    <dgm:pt modelId="{16CBAC93-9738-4A11-AE37-E5D2C34802AE}" type="pres">
      <dgm:prSet presAssocID="{F595ADAD-5235-4553-94F8-B496D1262953}" presName="parTx" presStyleLbl="revTx" presStyleIdx="1" presStyleCnt="3">
        <dgm:presLayoutVars>
          <dgm:chMax val="0"/>
          <dgm:chPref val="0"/>
        </dgm:presLayoutVars>
      </dgm:prSet>
      <dgm:spPr/>
    </dgm:pt>
    <dgm:pt modelId="{A97062FB-22F8-4A23-A972-2C3E64D96A22}" type="pres">
      <dgm:prSet presAssocID="{CC005C42-FFE3-4D6B-BF63-7B1AAE10D83D}" presName="sibTrans" presStyleCnt="0"/>
      <dgm:spPr/>
    </dgm:pt>
    <dgm:pt modelId="{4B3A6DA4-0655-424B-9BD4-26E028C8E06F}" type="pres">
      <dgm:prSet presAssocID="{A882D1BB-4B3B-4C41-B927-FDA0BBDB1058}" presName="compNode" presStyleCnt="0"/>
      <dgm:spPr/>
    </dgm:pt>
    <dgm:pt modelId="{087FD018-3A92-4671-B2EF-A53C434BC283}" type="pres">
      <dgm:prSet presAssocID="{A882D1BB-4B3B-4C41-B927-FDA0BBDB1058}" presName="bgRect" presStyleLbl="bgShp" presStyleIdx="2" presStyleCnt="3"/>
      <dgm:spPr/>
    </dgm:pt>
    <dgm:pt modelId="{88692B48-271C-48C4-9110-37A2FFD948FC}" type="pres">
      <dgm:prSet presAssocID="{A882D1BB-4B3B-4C41-B927-FDA0BBDB105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Προγραμματιστής"/>
        </a:ext>
      </dgm:extLst>
    </dgm:pt>
    <dgm:pt modelId="{D18BA625-4BE1-4DE8-82FF-4A9EF28ED74F}" type="pres">
      <dgm:prSet presAssocID="{A882D1BB-4B3B-4C41-B927-FDA0BBDB1058}" presName="spaceRect" presStyleCnt="0"/>
      <dgm:spPr/>
    </dgm:pt>
    <dgm:pt modelId="{8798C358-6C9D-495C-B62C-263552A5196B}" type="pres">
      <dgm:prSet presAssocID="{A882D1BB-4B3B-4C41-B927-FDA0BBDB1058}" presName="parTx" presStyleLbl="revTx" presStyleIdx="2" presStyleCnt="3">
        <dgm:presLayoutVars>
          <dgm:chMax val="0"/>
          <dgm:chPref val="0"/>
        </dgm:presLayoutVars>
      </dgm:prSet>
      <dgm:spPr/>
    </dgm:pt>
  </dgm:ptLst>
  <dgm:cxnLst>
    <dgm:cxn modelId="{76ABCF11-D2F2-4086-8B5C-4A86881F1ECB}" type="presOf" srcId="{A882D1BB-4B3B-4C41-B927-FDA0BBDB1058}" destId="{8798C358-6C9D-495C-B62C-263552A5196B}" srcOrd="0" destOrd="0" presId="urn:microsoft.com/office/officeart/2018/2/layout/IconVerticalSolidList"/>
    <dgm:cxn modelId="{FA448C1F-2A15-45F6-A5EA-86F243DEB4BE}" srcId="{DB99041B-9C2C-4371-BF44-B42F034C4A83}" destId="{F595ADAD-5235-4553-94F8-B496D1262953}" srcOrd="1" destOrd="0" parTransId="{41784F86-D2DB-4EB0-9E4D-D57ECBC07A71}" sibTransId="{CC005C42-FFE3-4D6B-BF63-7B1AAE10D83D}"/>
    <dgm:cxn modelId="{250D4445-A274-468A-95D3-312374FFD898}" type="presOf" srcId="{5505B249-5142-4FA6-B058-C2EDAC16114A}" destId="{433D291F-C113-4381-84C3-0ADE0052F85C}" srcOrd="0" destOrd="0" presId="urn:microsoft.com/office/officeart/2018/2/layout/IconVerticalSolidList"/>
    <dgm:cxn modelId="{36558C7B-3F33-4B81-A1E5-19AEFEC62465}" type="presOf" srcId="{DB99041B-9C2C-4371-BF44-B42F034C4A83}" destId="{ACDE67DB-2390-4B75-AD37-E395B055A725}" srcOrd="0" destOrd="0" presId="urn:microsoft.com/office/officeart/2018/2/layout/IconVerticalSolidList"/>
    <dgm:cxn modelId="{A05AA98D-3E4F-48E4-8BDC-A6421273CB14}" srcId="{DB99041B-9C2C-4371-BF44-B42F034C4A83}" destId="{A882D1BB-4B3B-4C41-B927-FDA0BBDB1058}" srcOrd="2" destOrd="0" parTransId="{560D3C4E-2D8D-4BBF-BC76-3823ED2751B4}" sibTransId="{19CCF468-81BF-44C5-9DDB-B232A7D4172E}"/>
    <dgm:cxn modelId="{9DBDD5B6-9078-4D6D-9F29-A5ACD69639FF}" srcId="{DB99041B-9C2C-4371-BF44-B42F034C4A83}" destId="{5505B249-5142-4FA6-B058-C2EDAC16114A}" srcOrd="0" destOrd="0" parTransId="{29A3FCDE-4232-4642-82F2-8443F091C8BC}" sibTransId="{A1083577-A2E3-4386-B920-182263B995CE}"/>
    <dgm:cxn modelId="{8393BBD9-3155-478D-A48C-DF1C53273F17}" type="presOf" srcId="{F595ADAD-5235-4553-94F8-B496D1262953}" destId="{16CBAC93-9738-4A11-AE37-E5D2C34802AE}" srcOrd="0" destOrd="0" presId="urn:microsoft.com/office/officeart/2018/2/layout/IconVerticalSolidList"/>
    <dgm:cxn modelId="{43BDDAA9-A7F5-4675-9C2B-2EC5A451EC2A}" type="presParOf" srcId="{ACDE67DB-2390-4B75-AD37-E395B055A725}" destId="{4FFFEEA2-A2EA-44D0-8487-9B9AB091C436}" srcOrd="0" destOrd="0" presId="urn:microsoft.com/office/officeart/2018/2/layout/IconVerticalSolidList"/>
    <dgm:cxn modelId="{A0FF0149-62BF-42FF-8FDF-C105F3667269}" type="presParOf" srcId="{4FFFEEA2-A2EA-44D0-8487-9B9AB091C436}" destId="{2A4B2E60-20A7-4800-A30C-E0CFE425143D}" srcOrd="0" destOrd="0" presId="urn:microsoft.com/office/officeart/2018/2/layout/IconVerticalSolidList"/>
    <dgm:cxn modelId="{4FBC6801-BC85-4D67-B065-255366137C9A}" type="presParOf" srcId="{4FFFEEA2-A2EA-44D0-8487-9B9AB091C436}" destId="{FEB27017-3D7D-45AF-91A6-E8BB7048B1B7}" srcOrd="1" destOrd="0" presId="urn:microsoft.com/office/officeart/2018/2/layout/IconVerticalSolidList"/>
    <dgm:cxn modelId="{14D524B9-B67F-46A7-8E1E-2DFE118ED4AC}" type="presParOf" srcId="{4FFFEEA2-A2EA-44D0-8487-9B9AB091C436}" destId="{00207F7A-FC7D-468F-AF7D-55F36D6DD9DF}" srcOrd="2" destOrd="0" presId="urn:microsoft.com/office/officeart/2018/2/layout/IconVerticalSolidList"/>
    <dgm:cxn modelId="{53D4FA3C-9310-4324-9521-67019405DE39}" type="presParOf" srcId="{4FFFEEA2-A2EA-44D0-8487-9B9AB091C436}" destId="{433D291F-C113-4381-84C3-0ADE0052F85C}" srcOrd="3" destOrd="0" presId="urn:microsoft.com/office/officeart/2018/2/layout/IconVerticalSolidList"/>
    <dgm:cxn modelId="{C18CB7F3-4193-4B7C-A120-A748CAF090BE}" type="presParOf" srcId="{ACDE67DB-2390-4B75-AD37-E395B055A725}" destId="{38E633F3-415B-43AC-A7F9-0ADD2AF9440C}" srcOrd="1" destOrd="0" presId="urn:microsoft.com/office/officeart/2018/2/layout/IconVerticalSolidList"/>
    <dgm:cxn modelId="{49D10BCB-04A0-4087-AD09-08CB715BABF2}" type="presParOf" srcId="{ACDE67DB-2390-4B75-AD37-E395B055A725}" destId="{D6BCECD0-2CEC-4E8B-8AEA-D0A4EF207207}" srcOrd="2" destOrd="0" presId="urn:microsoft.com/office/officeart/2018/2/layout/IconVerticalSolidList"/>
    <dgm:cxn modelId="{2F41391C-265B-415F-94DE-4BBC5B95702E}" type="presParOf" srcId="{D6BCECD0-2CEC-4E8B-8AEA-D0A4EF207207}" destId="{AF6B1CC5-D52E-4A60-85AA-0C73BC2A5029}" srcOrd="0" destOrd="0" presId="urn:microsoft.com/office/officeart/2018/2/layout/IconVerticalSolidList"/>
    <dgm:cxn modelId="{B6EE27FE-FC16-4A36-A859-01E70B27E773}" type="presParOf" srcId="{D6BCECD0-2CEC-4E8B-8AEA-D0A4EF207207}" destId="{C25CD19D-F959-401B-84FF-043D40A6BD00}" srcOrd="1" destOrd="0" presId="urn:microsoft.com/office/officeart/2018/2/layout/IconVerticalSolidList"/>
    <dgm:cxn modelId="{E7DF3B90-C1D6-46F3-97CC-CC024E6794C9}" type="presParOf" srcId="{D6BCECD0-2CEC-4E8B-8AEA-D0A4EF207207}" destId="{299BDC32-BA40-480A-B874-8E6E16D84C1D}" srcOrd="2" destOrd="0" presId="urn:microsoft.com/office/officeart/2018/2/layout/IconVerticalSolidList"/>
    <dgm:cxn modelId="{AB95AF8B-2236-4250-A809-08D451AC3C66}" type="presParOf" srcId="{D6BCECD0-2CEC-4E8B-8AEA-D0A4EF207207}" destId="{16CBAC93-9738-4A11-AE37-E5D2C34802AE}" srcOrd="3" destOrd="0" presId="urn:microsoft.com/office/officeart/2018/2/layout/IconVerticalSolidList"/>
    <dgm:cxn modelId="{B7C54CDE-D8EB-44B2-93A4-311DC96873C3}" type="presParOf" srcId="{ACDE67DB-2390-4B75-AD37-E395B055A725}" destId="{A97062FB-22F8-4A23-A972-2C3E64D96A22}" srcOrd="3" destOrd="0" presId="urn:microsoft.com/office/officeart/2018/2/layout/IconVerticalSolidList"/>
    <dgm:cxn modelId="{E68845FC-B560-4964-A2BE-C00943883553}" type="presParOf" srcId="{ACDE67DB-2390-4B75-AD37-E395B055A725}" destId="{4B3A6DA4-0655-424B-9BD4-26E028C8E06F}" srcOrd="4" destOrd="0" presId="urn:microsoft.com/office/officeart/2018/2/layout/IconVerticalSolidList"/>
    <dgm:cxn modelId="{FA990A6C-8ED0-4DCA-A9C8-79B62F4FE36D}" type="presParOf" srcId="{4B3A6DA4-0655-424B-9BD4-26E028C8E06F}" destId="{087FD018-3A92-4671-B2EF-A53C434BC283}" srcOrd="0" destOrd="0" presId="urn:microsoft.com/office/officeart/2018/2/layout/IconVerticalSolidList"/>
    <dgm:cxn modelId="{077F95F0-7262-445F-BE0F-E6F7240FDFF8}" type="presParOf" srcId="{4B3A6DA4-0655-424B-9BD4-26E028C8E06F}" destId="{88692B48-271C-48C4-9110-37A2FFD948FC}" srcOrd="1" destOrd="0" presId="urn:microsoft.com/office/officeart/2018/2/layout/IconVerticalSolidList"/>
    <dgm:cxn modelId="{568457C4-318E-4993-85F5-3585693F5D6B}" type="presParOf" srcId="{4B3A6DA4-0655-424B-9BD4-26E028C8E06F}" destId="{D18BA625-4BE1-4DE8-82FF-4A9EF28ED74F}" srcOrd="2" destOrd="0" presId="urn:microsoft.com/office/officeart/2018/2/layout/IconVerticalSolidList"/>
    <dgm:cxn modelId="{98B71D04-0CB5-42B8-89B0-74C0D81CB38A}" type="presParOf" srcId="{4B3A6DA4-0655-424B-9BD4-26E028C8E06F}" destId="{8798C358-6C9D-495C-B62C-263552A5196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4A6021-D2DA-4026-B980-3C005944B181}"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9F715F4B-E25C-4278-AEF6-85655D016FC3}">
      <dgm:prSet custT="1"/>
      <dgm:spPr/>
      <dgm:t>
        <a:bodyPr/>
        <a:lstStyle/>
        <a:p>
          <a:r>
            <a:rPr lang="en-US" sz="1800" b="0" i="0" baseline="0" dirty="0"/>
            <a:t>The main goal of this session was to introduce </a:t>
          </a:r>
          <a:r>
            <a:rPr lang="en-US" sz="1800" dirty="0"/>
            <a:t>to</a:t>
          </a:r>
          <a:r>
            <a:rPr lang="en-US" sz="1800" b="0" i="0" baseline="0" dirty="0"/>
            <a:t> students  the basic of electronics and programming.</a:t>
          </a:r>
          <a:endParaRPr lang="en-US" sz="1800" dirty="0"/>
        </a:p>
      </dgm:t>
    </dgm:pt>
    <dgm:pt modelId="{8D20891B-F430-45FB-A976-330467F42631}" type="parTrans" cxnId="{B2318480-00B4-40DD-ABE8-92F0C86FBFB3}">
      <dgm:prSet/>
      <dgm:spPr/>
      <dgm:t>
        <a:bodyPr/>
        <a:lstStyle/>
        <a:p>
          <a:endParaRPr lang="en-US"/>
        </a:p>
      </dgm:t>
    </dgm:pt>
    <dgm:pt modelId="{AC551513-DA6F-45FA-BEC3-D758DA3332B2}" type="sibTrans" cxnId="{B2318480-00B4-40DD-ABE8-92F0C86FBFB3}">
      <dgm:prSet/>
      <dgm:spPr/>
      <dgm:t>
        <a:bodyPr/>
        <a:lstStyle/>
        <a:p>
          <a:endParaRPr lang="en-US"/>
        </a:p>
      </dgm:t>
    </dgm:pt>
    <dgm:pt modelId="{B255C318-EC13-44BF-9D48-E0C170672E3B}">
      <dgm:prSet custT="1"/>
      <dgm:spPr/>
      <dgm:t>
        <a:bodyPr/>
        <a:lstStyle/>
        <a:p>
          <a:r>
            <a:rPr lang="en-US" sz="1600" dirty="0"/>
            <a:t>Students</a:t>
          </a:r>
          <a:r>
            <a:rPr lang="en-US" sz="1600" b="0" i="0" baseline="0" dirty="0"/>
            <a:t> learn problem Identification and Decomposition by splitting </a:t>
          </a:r>
          <a:r>
            <a:rPr lang="en-US" sz="1600" dirty="0"/>
            <a:t>a</a:t>
          </a:r>
          <a:r>
            <a:rPr lang="en-US" sz="1600" b="0" i="0" baseline="0" dirty="0"/>
            <a:t> problem into two different </a:t>
          </a:r>
          <a:r>
            <a:rPr lang="en-US" sz="1600" dirty="0"/>
            <a:t>parts</a:t>
          </a:r>
          <a:r>
            <a:rPr lang="en-US" sz="1600" b="0" i="0" baseline="0" dirty="0"/>
            <a:t>. The </a:t>
          </a:r>
          <a:r>
            <a:rPr lang="en-US" sz="1600" dirty="0"/>
            <a:t>first</a:t>
          </a:r>
          <a:r>
            <a:rPr lang="en-US" sz="1600" b="0" i="0" baseline="0" dirty="0"/>
            <a:t> thing was to connect the sensor to Arduino and the other was to program it.</a:t>
          </a:r>
          <a:endParaRPr lang="en-US" sz="1600" dirty="0"/>
        </a:p>
      </dgm:t>
    </dgm:pt>
    <dgm:pt modelId="{140D1902-D683-4805-868F-3D97D25F51A5}" type="parTrans" cxnId="{D7CB04F5-7A54-4D80-AD16-92C51B39D398}">
      <dgm:prSet/>
      <dgm:spPr/>
      <dgm:t>
        <a:bodyPr/>
        <a:lstStyle/>
        <a:p>
          <a:endParaRPr lang="en-US"/>
        </a:p>
      </dgm:t>
    </dgm:pt>
    <dgm:pt modelId="{828D0A6E-C23B-49FC-9756-B755F7F324E6}" type="sibTrans" cxnId="{D7CB04F5-7A54-4D80-AD16-92C51B39D398}">
      <dgm:prSet/>
      <dgm:spPr/>
      <dgm:t>
        <a:bodyPr/>
        <a:lstStyle/>
        <a:p>
          <a:endParaRPr lang="en-US"/>
        </a:p>
      </dgm:t>
    </dgm:pt>
    <dgm:pt modelId="{AB898EC6-D595-4D89-BAD2-581F44100F33}">
      <dgm:prSet custT="1"/>
      <dgm:spPr/>
      <dgm:t>
        <a:bodyPr/>
        <a:lstStyle/>
        <a:p>
          <a:r>
            <a:rPr lang="en-US" sz="1800" dirty="0"/>
            <a:t>By</a:t>
          </a:r>
          <a:r>
            <a:rPr lang="en-US" sz="1800" b="0" i="0" baseline="0" dirty="0"/>
            <a:t> creating the program </a:t>
          </a:r>
          <a:r>
            <a:rPr lang="en-US" sz="1800" dirty="0"/>
            <a:t>students</a:t>
          </a:r>
          <a:r>
            <a:rPr lang="en-US" sz="1800" b="0" i="0" baseline="0" dirty="0"/>
            <a:t> understand how important is to write algorithms.</a:t>
          </a:r>
          <a:endParaRPr lang="en-US" sz="1800" dirty="0"/>
        </a:p>
      </dgm:t>
    </dgm:pt>
    <dgm:pt modelId="{BD0943E2-BE7E-4717-BA17-F4A9165E703E}" type="parTrans" cxnId="{A163B3D6-533B-4D04-AE57-F8A46B011933}">
      <dgm:prSet/>
      <dgm:spPr/>
      <dgm:t>
        <a:bodyPr/>
        <a:lstStyle/>
        <a:p>
          <a:endParaRPr lang="en-US"/>
        </a:p>
      </dgm:t>
    </dgm:pt>
    <dgm:pt modelId="{B21562D4-BE1F-4D0E-B0AB-4B78A0737EA7}" type="sibTrans" cxnId="{A163B3D6-533B-4D04-AE57-F8A46B011933}">
      <dgm:prSet/>
      <dgm:spPr/>
      <dgm:t>
        <a:bodyPr/>
        <a:lstStyle/>
        <a:p>
          <a:endParaRPr lang="en-US"/>
        </a:p>
      </dgm:t>
    </dgm:pt>
    <dgm:pt modelId="{83973BDF-C4BC-4B71-AD3F-52C0F2A22703}">
      <dgm:prSet custT="1"/>
      <dgm:spPr/>
      <dgm:t>
        <a:bodyPr/>
        <a:lstStyle/>
        <a:p>
          <a:r>
            <a:rPr lang="en-US" sz="1800" b="0" i="0" baseline="0" dirty="0"/>
            <a:t>When they run the program they realize how important is debugging.</a:t>
          </a:r>
          <a:endParaRPr lang="en-US" sz="1800" dirty="0"/>
        </a:p>
      </dgm:t>
    </dgm:pt>
    <dgm:pt modelId="{8D38AA70-265C-4EA6-9DE1-CF312BA219C6}" type="parTrans" cxnId="{18EBD58E-BBF6-467A-8E17-F704DB1704BF}">
      <dgm:prSet/>
      <dgm:spPr/>
      <dgm:t>
        <a:bodyPr/>
        <a:lstStyle/>
        <a:p>
          <a:endParaRPr lang="en-US"/>
        </a:p>
      </dgm:t>
    </dgm:pt>
    <dgm:pt modelId="{93A0A4F5-5DC2-4B7B-866E-1331B3AAE6D8}" type="sibTrans" cxnId="{18EBD58E-BBF6-467A-8E17-F704DB1704BF}">
      <dgm:prSet/>
      <dgm:spPr/>
      <dgm:t>
        <a:bodyPr/>
        <a:lstStyle/>
        <a:p>
          <a:endParaRPr lang="en-US"/>
        </a:p>
      </dgm:t>
    </dgm:pt>
    <dgm:pt modelId="{0B31A17F-8842-4FB8-8CFE-EC4C8C3E9728}">
      <dgm:prSet custT="1"/>
      <dgm:spPr/>
      <dgm:t>
        <a:bodyPr/>
        <a:lstStyle/>
        <a:p>
          <a:r>
            <a:rPr lang="en-US" sz="1800" b="0" i="0" baseline="0" dirty="0"/>
            <a:t>At the end </a:t>
          </a:r>
          <a:r>
            <a:rPr lang="en-US" sz="1800" dirty="0"/>
            <a:t>of the session students</a:t>
          </a:r>
          <a:r>
            <a:rPr lang="en-US" sz="1800" b="0" i="0" baseline="0" dirty="0"/>
            <a:t> realized that its very easy to create and program a sensor detector in order to collect data from the environment</a:t>
          </a:r>
          <a:r>
            <a:rPr lang="el-GR" sz="1800" b="0" i="0" baseline="0" dirty="0"/>
            <a:t>.</a:t>
          </a:r>
          <a:endParaRPr lang="en-US" sz="1800" dirty="0"/>
        </a:p>
      </dgm:t>
    </dgm:pt>
    <dgm:pt modelId="{B86FE5CB-F706-4634-804A-F6C658C80782}" type="parTrans" cxnId="{6CFB377C-D885-4B63-9646-E78DC47CE77E}">
      <dgm:prSet/>
      <dgm:spPr/>
      <dgm:t>
        <a:bodyPr/>
        <a:lstStyle/>
        <a:p>
          <a:endParaRPr lang="en-US"/>
        </a:p>
      </dgm:t>
    </dgm:pt>
    <dgm:pt modelId="{C09D3535-7982-4494-B50B-A39052EEFCDC}" type="sibTrans" cxnId="{6CFB377C-D885-4B63-9646-E78DC47CE77E}">
      <dgm:prSet/>
      <dgm:spPr/>
      <dgm:t>
        <a:bodyPr/>
        <a:lstStyle/>
        <a:p>
          <a:endParaRPr lang="en-US"/>
        </a:p>
      </dgm:t>
    </dgm:pt>
    <dgm:pt modelId="{03E00285-8165-4F1C-9969-76169EBE7AF3}">
      <dgm:prSet custT="1"/>
      <dgm:spPr/>
      <dgm:t>
        <a:bodyPr/>
        <a:lstStyle/>
        <a:p>
          <a:r>
            <a:rPr lang="en-US" sz="1800" dirty="0"/>
            <a:t>In general, </a:t>
          </a:r>
        </a:p>
        <a:p>
          <a:r>
            <a:rPr lang="en-US" sz="1800" dirty="0"/>
            <a:t>they </a:t>
          </a:r>
          <a:r>
            <a:rPr lang="en-US" sz="1800" b="0" i="0" baseline="0" dirty="0"/>
            <a:t>understood the basic of computing.</a:t>
          </a:r>
          <a:endParaRPr lang="en-US" sz="1800" dirty="0"/>
        </a:p>
      </dgm:t>
    </dgm:pt>
    <dgm:pt modelId="{38DCF2A4-D2CE-4989-BABD-129131630405}" type="parTrans" cxnId="{ACC685F6-232B-4F53-8F7F-C0ED95177CC8}">
      <dgm:prSet/>
      <dgm:spPr/>
      <dgm:t>
        <a:bodyPr/>
        <a:lstStyle/>
        <a:p>
          <a:endParaRPr lang="en-US"/>
        </a:p>
      </dgm:t>
    </dgm:pt>
    <dgm:pt modelId="{D87EB076-CC33-4099-BBF2-F60A7C8D86B6}" type="sibTrans" cxnId="{ACC685F6-232B-4F53-8F7F-C0ED95177CC8}">
      <dgm:prSet/>
      <dgm:spPr/>
      <dgm:t>
        <a:bodyPr/>
        <a:lstStyle/>
        <a:p>
          <a:endParaRPr lang="en-US"/>
        </a:p>
      </dgm:t>
    </dgm:pt>
    <dgm:pt modelId="{1C4A1DA8-6BA8-45A0-9366-40341A4C7631}" type="pres">
      <dgm:prSet presAssocID="{1A4A6021-D2DA-4026-B980-3C005944B181}" presName="Name0" presStyleCnt="0">
        <dgm:presLayoutVars>
          <dgm:dir/>
          <dgm:resizeHandles val="exact"/>
        </dgm:presLayoutVars>
      </dgm:prSet>
      <dgm:spPr/>
    </dgm:pt>
    <dgm:pt modelId="{0B9DD2C3-1232-4D69-A886-9B1C9297C3B5}" type="pres">
      <dgm:prSet presAssocID="{9F715F4B-E25C-4278-AEF6-85655D016FC3}" presName="node" presStyleLbl="node1" presStyleIdx="0" presStyleCnt="6">
        <dgm:presLayoutVars>
          <dgm:bulletEnabled val="1"/>
        </dgm:presLayoutVars>
      </dgm:prSet>
      <dgm:spPr/>
    </dgm:pt>
    <dgm:pt modelId="{F34A1DC0-7DB8-43CE-B521-5DED8A7C7022}" type="pres">
      <dgm:prSet presAssocID="{AC551513-DA6F-45FA-BEC3-D758DA3332B2}" presName="sibTrans" presStyleLbl="sibTrans1D1" presStyleIdx="0" presStyleCnt="5"/>
      <dgm:spPr/>
    </dgm:pt>
    <dgm:pt modelId="{74D708DF-EC95-4135-AAF5-64FFA594B0F1}" type="pres">
      <dgm:prSet presAssocID="{AC551513-DA6F-45FA-BEC3-D758DA3332B2}" presName="connectorText" presStyleLbl="sibTrans1D1" presStyleIdx="0" presStyleCnt="5"/>
      <dgm:spPr/>
    </dgm:pt>
    <dgm:pt modelId="{371CD2B0-E89B-4D80-8528-0B16555E3D8C}" type="pres">
      <dgm:prSet presAssocID="{B255C318-EC13-44BF-9D48-E0C170672E3B}" presName="node" presStyleLbl="node1" presStyleIdx="1" presStyleCnt="6">
        <dgm:presLayoutVars>
          <dgm:bulletEnabled val="1"/>
        </dgm:presLayoutVars>
      </dgm:prSet>
      <dgm:spPr/>
    </dgm:pt>
    <dgm:pt modelId="{7A5E4C10-3A90-4F8A-B2B2-3870FE630771}" type="pres">
      <dgm:prSet presAssocID="{828D0A6E-C23B-49FC-9756-B755F7F324E6}" presName="sibTrans" presStyleLbl="sibTrans1D1" presStyleIdx="1" presStyleCnt="5"/>
      <dgm:spPr/>
    </dgm:pt>
    <dgm:pt modelId="{3031CC26-986E-41FB-A4B1-79EF33E4C03C}" type="pres">
      <dgm:prSet presAssocID="{828D0A6E-C23B-49FC-9756-B755F7F324E6}" presName="connectorText" presStyleLbl="sibTrans1D1" presStyleIdx="1" presStyleCnt="5"/>
      <dgm:spPr/>
    </dgm:pt>
    <dgm:pt modelId="{E1FDDA33-AAED-4C31-9024-3D2CBFB979E6}" type="pres">
      <dgm:prSet presAssocID="{AB898EC6-D595-4D89-BAD2-581F44100F33}" presName="node" presStyleLbl="node1" presStyleIdx="2" presStyleCnt="6">
        <dgm:presLayoutVars>
          <dgm:bulletEnabled val="1"/>
        </dgm:presLayoutVars>
      </dgm:prSet>
      <dgm:spPr/>
    </dgm:pt>
    <dgm:pt modelId="{BBBEB1F8-1193-4019-BDA4-B47DA7D74635}" type="pres">
      <dgm:prSet presAssocID="{B21562D4-BE1F-4D0E-B0AB-4B78A0737EA7}" presName="sibTrans" presStyleLbl="sibTrans1D1" presStyleIdx="2" presStyleCnt="5"/>
      <dgm:spPr/>
    </dgm:pt>
    <dgm:pt modelId="{04152A57-72A8-4334-99F0-DCD1DD04F085}" type="pres">
      <dgm:prSet presAssocID="{B21562D4-BE1F-4D0E-B0AB-4B78A0737EA7}" presName="connectorText" presStyleLbl="sibTrans1D1" presStyleIdx="2" presStyleCnt="5"/>
      <dgm:spPr/>
    </dgm:pt>
    <dgm:pt modelId="{4E2CBE3C-799C-43F4-A01E-B2B6EEE33317}" type="pres">
      <dgm:prSet presAssocID="{83973BDF-C4BC-4B71-AD3F-52C0F2A22703}" presName="node" presStyleLbl="node1" presStyleIdx="3" presStyleCnt="6">
        <dgm:presLayoutVars>
          <dgm:bulletEnabled val="1"/>
        </dgm:presLayoutVars>
      </dgm:prSet>
      <dgm:spPr/>
    </dgm:pt>
    <dgm:pt modelId="{F3E9DA09-483E-4A9A-BC3E-A7A17EAB55FD}" type="pres">
      <dgm:prSet presAssocID="{93A0A4F5-5DC2-4B7B-866E-1331B3AAE6D8}" presName="sibTrans" presStyleLbl="sibTrans1D1" presStyleIdx="3" presStyleCnt="5"/>
      <dgm:spPr/>
    </dgm:pt>
    <dgm:pt modelId="{5711DF90-450A-408D-A01B-9C8A64BEFCCF}" type="pres">
      <dgm:prSet presAssocID="{93A0A4F5-5DC2-4B7B-866E-1331B3AAE6D8}" presName="connectorText" presStyleLbl="sibTrans1D1" presStyleIdx="3" presStyleCnt="5"/>
      <dgm:spPr/>
    </dgm:pt>
    <dgm:pt modelId="{F0E728F7-058E-41ED-9FB1-8F180D2FBFF3}" type="pres">
      <dgm:prSet presAssocID="{0B31A17F-8842-4FB8-8CFE-EC4C8C3E9728}" presName="node" presStyleLbl="node1" presStyleIdx="4" presStyleCnt="6" custScaleY="126058">
        <dgm:presLayoutVars>
          <dgm:bulletEnabled val="1"/>
        </dgm:presLayoutVars>
      </dgm:prSet>
      <dgm:spPr/>
    </dgm:pt>
    <dgm:pt modelId="{9DC6C0C8-BC5C-4C0D-AF8C-996CB30FBF67}" type="pres">
      <dgm:prSet presAssocID="{C09D3535-7982-4494-B50B-A39052EEFCDC}" presName="sibTrans" presStyleLbl="sibTrans1D1" presStyleIdx="4" presStyleCnt="5"/>
      <dgm:spPr/>
    </dgm:pt>
    <dgm:pt modelId="{1B1B88F8-DD49-4A67-9FC5-11795C4E1840}" type="pres">
      <dgm:prSet presAssocID="{C09D3535-7982-4494-B50B-A39052EEFCDC}" presName="connectorText" presStyleLbl="sibTrans1D1" presStyleIdx="4" presStyleCnt="5"/>
      <dgm:spPr/>
    </dgm:pt>
    <dgm:pt modelId="{E25EA62E-DAB7-4F9C-AA33-DAFBA30AE3F8}" type="pres">
      <dgm:prSet presAssocID="{03E00285-8165-4F1C-9969-76169EBE7AF3}" presName="node" presStyleLbl="node1" presStyleIdx="5" presStyleCnt="6">
        <dgm:presLayoutVars>
          <dgm:bulletEnabled val="1"/>
        </dgm:presLayoutVars>
      </dgm:prSet>
      <dgm:spPr/>
    </dgm:pt>
  </dgm:ptLst>
  <dgm:cxnLst>
    <dgm:cxn modelId="{7DD8B711-024B-4978-A8EB-00020AAA101A}" type="presOf" srcId="{AB898EC6-D595-4D89-BAD2-581F44100F33}" destId="{E1FDDA33-AAED-4C31-9024-3D2CBFB979E6}" srcOrd="0" destOrd="0" presId="urn:microsoft.com/office/officeart/2016/7/layout/RepeatingBendingProcessNew"/>
    <dgm:cxn modelId="{6ADE223E-9679-43E9-BC72-C0AFB25B8612}" type="presOf" srcId="{828D0A6E-C23B-49FC-9756-B755F7F324E6}" destId="{3031CC26-986E-41FB-A4B1-79EF33E4C03C}" srcOrd="1" destOrd="0" presId="urn:microsoft.com/office/officeart/2016/7/layout/RepeatingBendingProcessNew"/>
    <dgm:cxn modelId="{5ACA826A-DB10-4948-8252-DD282F50E313}" type="presOf" srcId="{B21562D4-BE1F-4D0E-B0AB-4B78A0737EA7}" destId="{04152A57-72A8-4334-99F0-DCD1DD04F085}" srcOrd="1" destOrd="0" presId="urn:microsoft.com/office/officeart/2016/7/layout/RepeatingBendingProcessNew"/>
    <dgm:cxn modelId="{A7F6196C-3C34-461D-8ED4-AFDAE0149430}" type="presOf" srcId="{AC551513-DA6F-45FA-BEC3-D758DA3332B2}" destId="{74D708DF-EC95-4135-AAF5-64FFA594B0F1}" srcOrd="1" destOrd="0" presId="urn:microsoft.com/office/officeart/2016/7/layout/RepeatingBendingProcessNew"/>
    <dgm:cxn modelId="{3528A975-DEEB-4AF3-8BE8-EFFC0F73C005}" type="presOf" srcId="{93A0A4F5-5DC2-4B7B-866E-1331B3AAE6D8}" destId="{F3E9DA09-483E-4A9A-BC3E-A7A17EAB55FD}" srcOrd="0" destOrd="0" presId="urn:microsoft.com/office/officeart/2016/7/layout/RepeatingBendingProcessNew"/>
    <dgm:cxn modelId="{4C889357-A03B-4998-B2DA-97B6D52859D5}" type="presOf" srcId="{9F715F4B-E25C-4278-AEF6-85655D016FC3}" destId="{0B9DD2C3-1232-4D69-A886-9B1C9297C3B5}" srcOrd="0" destOrd="0" presId="urn:microsoft.com/office/officeart/2016/7/layout/RepeatingBendingProcessNew"/>
    <dgm:cxn modelId="{6CFB377C-D885-4B63-9646-E78DC47CE77E}" srcId="{1A4A6021-D2DA-4026-B980-3C005944B181}" destId="{0B31A17F-8842-4FB8-8CFE-EC4C8C3E9728}" srcOrd="4" destOrd="0" parTransId="{B86FE5CB-F706-4634-804A-F6C658C80782}" sibTransId="{C09D3535-7982-4494-B50B-A39052EEFCDC}"/>
    <dgm:cxn modelId="{70C1987F-70E0-4657-A0B4-7ECD421D498F}" type="presOf" srcId="{83973BDF-C4BC-4B71-AD3F-52C0F2A22703}" destId="{4E2CBE3C-799C-43F4-A01E-B2B6EEE33317}" srcOrd="0" destOrd="0" presId="urn:microsoft.com/office/officeart/2016/7/layout/RepeatingBendingProcessNew"/>
    <dgm:cxn modelId="{B2318480-00B4-40DD-ABE8-92F0C86FBFB3}" srcId="{1A4A6021-D2DA-4026-B980-3C005944B181}" destId="{9F715F4B-E25C-4278-AEF6-85655D016FC3}" srcOrd="0" destOrd="0" parTransId="{8D20891B-F430-45FB-A976-330467F42631}" sibTransId="{AC551513-DA6F-45FA-BEC3-D758DA3332B2}"/>
    <dgm:cxn modelId="{80E5FE86-1687-4CDC-9E1E-ADD042698228}" type="presOf" srcId="{93A0A4F5-5DC2-4B7B-866E-1331B3AAE6D8}" destId="{5711DF90-450A-408D-A01B-9C8A64BEFCCF}" srcOrd="1" destOrd="0" presId="urn:microsoft.com/office/officeart/2016/7/layout/RepeatingBendingProcessNew"/>
    <dgm:cxn modelId="{18EBD58E-BBF6-467A-8E17-F704DB1704BF}" srcId="{1A4A6021-D2DA-4026-B980-3C005944B181}" destId="{83973BDF-C4BC-4B71-AD3F-52C0F2A22703}" srcOrd="3" destOrd="0" parTransId="{8D38AA70-265C-4EA6-9DE1-CF312BA219C6}" sibTransId="{93A0A4F5-5DC2-4B7B-866E-1331B3AAE6D8}"/>
    <dgm:cxn modelId="{4E247A90-FD98-4F9C-9E9F-51A48CEA2ABB}" type="presOf" srcId="{0B31A17F-8842-4FB8-8CFE-EC4C8C3E9728}" destId="{F0E728F7-058E-41ED-9FB1-8F180D2FBFF3}" srcOrd="0" destOrd="0" presId="urn:microsoft.com/office/officeart/2016/7/layout/RepeatingBendingProcessNew"/>
    <dgm:cxn modelId="{E24D2DAE-E59D-4354-A1AD-BDDA89FE13F0}" type="presOf" srcId="{1A4A6021-D2DA-4026-B980-3C005944B181}" destId="{1C4A1DA8-6BA8-45A0-9366-40341A4C7631}" srcOrd="0" destOrd="0" presId="urn:microsoft.com/office/officeart/2016/7/layout/RepeatingBendingProcessNew"/>
    <dgm:cxn modelId="{EFCF87B8-923F-41DF-A556-0776C5137FA9}" type="presOf" srcId="{C09D3535-7982-4494-B50B-A39052EEFCDC}" destId="{9DC6C0C8-BC5C-4C0D-AF8C-996CB30FBF67}" srcOrd="0" destOrd="0" presId="urn:microsoft.com/office/officeart/2016/7/layout/RepeatingBendingProcessNew"/>
    <dgm:cxn modelId="{01993ABA-EC29-497F-BBB7-5E94C631B131}" type="presOf" srcId="{03E00285-8165-4F1C-9969-76169EBE7AF3}" destId="{E25EA62E-DAB7-4F9C-AA33-DAFBA30AE3F8}" srcOrd="0" destOrd="0" presId="urn:microsoft.com/office/officeart/2016/7/layout/RepeatingBendingProcessNew"/>
    <dgm:cxn modelId="{3CB6FDC9-71DF-46DD-AE8D-BD49977D2DED}" type="presOf" srcId="{B21562D4-BE1F-4D0E-B0AB-4B78A0737EA7}" destId="{BBBEB1F8-1193-4019-BDA4-B47DA7D74635}" srcOrd="0" destOrd="0" presId="urn:microsoft.com/office/officeart/2016/7/layout/RepeatingBendingProcessNew"/>
    <dgm:cxn modelId="{CD86A4CB-4D2A-4ECE-9D82-32C0E6D53795}" type="presOf" srcId="{AC551513-DA6F-45FA-BEC3-D758DA3332B2}" destId="{F34A1DC0-7DB8-43CE-B521-5DED8A7C7022}" srcOrd="0" destOrd="0" presId="urn:microsoft.com/office/officeart/2016/7/layout/RepeatingBendingProcessNew"/>
    <dgm:cxn modelId="{A163B3D6-533B-4D04-AE57-F8A46B011933}" srcId="{1A4A6021-D2DA-4026-B980-3C005944B181}" destId="{AB898EC6-D595-4D89-BAD2-581F44100F33}" srcOrd="2" destOrd="0" parTransId="{BD0943E2-BE7E-4717-BA17-F4A9165E703E}" sibTransId="{B21562D4-BE1F-4D0E-B0AB-4B78A0737EA7}"/>
    <dgm:cxn modelId="{EEAA95DA-A548-4CE0-A0E2-5A85900A733C}" type="presOf" srcId="{B255C318-EC13-44BF-9D48-E0C170672E3B}" destId="{371CD2B0-E89B-4D80-8528-0B16555E3D8C}" srcOrd="0" destOrd="0" presId="urn:microsoft.com/office/officeart/2016/7/layout/RepeatingBendingProcessNew"/>
    <dgm:cxn modelId="{54FE15E2-82AF-452F-9C8E-6D1F4988343C}" type="presOf" srcId="{828D0A6E-C23B-49FC-9756-B755F7F324E6}" destId="{7A5E4C10-3A90-4F8A-B2B2-3870FE630771}" srcOrd="0" destOrd="0" presId="urn:microsoft.com/office/officeart/2016/7/layout/RepeatingBendingProcessNew"/>
    <dgm:cxn modelId="{D7CB04F5-7A54-4D80-AD16-92C51B39D398}" srcId="{1A4A6021-D2DA-4026-B980-3C005944B181}" destId="{B255C318-EC13-44BF-9D48-E0C170672E3B}" srcOrd="1" destOrd="0" parTransId="{140D1902-D683-4805-868F-3D97D25F51A5}" sibTransId="{828D0A6E-C23B-49FC-9756-B755F7F324E6}"/>
    <dgm:cxn modelId="{ACC685F6-232B-4F53-8F7F-C0ED95177CC8}" srcId="{1A4A6021-D2DA-4026-B980-3C005944B181}" destId="{03E00285-8165-4F1C-9969-76169EBE7AF3}" srcOrd="5" destOrd="0" parTransId="{38DCF2A4-D2CE-4989-BABD-129131630405}" sibTransId="{D87EB076-CC33-4099-BBF2-F60A7C8D86B6}"/>
    <dgm:cxn modelId="{8C5777FD-A962-4B55-A018-3EBF51D07D32}" type="presOf" srcId="{C09D3535-7982-4494-B50B-A39052EEFCDC}" destId="{1B1B88F8-DD49-4A67-9FC5-11795C4E1840}" srcOrd="1" destOrd="0" presId="urn:microsoft.com/office/officeart/2016/7/layout/RepeatingBendingProcessNew"/>
    <dgm:cxn modelId="{5215D68C-F6A3-472F-AB72-F724B031E814}" type="presParOf" srcId="{1C4A1DA8-6BA8-45A0-9366-40341A4C7631}" destId="{0B9DD2C3-1232-4D69-A886-9B1C9297C3B5}" srcOrd="0" destOrd="0" presId="urn:microsoft.com/office/officeart/2016/7/layout/RepeatingBendingProcessNew"/>
    <dgm:cxn modelId="{7ACD1A94-796C-434B-AF10-0A721FE19A10}" type="presParOf" srcId="{1C4A1DA8-6BA8-45A0-9366-40341A4C7631}" destId="{F34A1DC0-7DB8-43CE-B521-5DED8A7C7022}" srcOrd="1" destOrd="0" presId="urn:microsoft.com/office/officeart/2016/7/layout/RepeatingBendingProcessNew"/>
    <dgm:cxn modelId="{1A3434A3-D7D1-478C-8AC2-2428754A4765}" type="presParOf" srcId="{F34A1DC0-7DB8-43CE-B521-5DED8A7C7022}" destId="{74D708DF-EC95-4135-AAF5-64FFA594B0F1}" srcOrd="0" destOrd="0" presId="urn:microsoft.com/office/officeart/2016/7/layout/RepeatingBendingProcessNew"/>
    <dgm:cxn modelId="{7F420239-E40B-442F-B46A-F88E160E0BF8}" type="presParOf" srcId="{1C4A1DA8-6BA8-45A0-9366-40341A4C7631}" destId="{371CD2B0-E89B-4D80-8528-0B16555E3D8C}" srcOrd="2" destOrd="0" presId="urn:microsoft.com/office/officeart/2016/7/layout/RepeatingBendingProcessNew"/>
    <dgm:cxn modelId="{B73423DD-66A4-4CD3-82F3-B2278206314C}" type="presParOf" srcId="{1C4A1DA8-6BA8-45A0-9366-40341A4C7631}" destId="{7A5E4C10-3A90-4F8A-B2B2-3870FE630771}" srcOrd="3" destOrd="0" presId="urn:microsoft.com/office/officeart/2016/7/layout/RepeatingBendingProcessNew"/>
    <dgm:cxn modelId="{4A2B9F7B-C954-488B-A805-D99D711A5438}" type="presParOf" srcId="{7A5E4C10-3A90-4F8A-B2B2-3870FE630771}" destId="{3031CC26-986E-41FB-A4B1-79EF33E4C03C}" srcOrd="0" destOrd="0" presId="urn:microsoft.com/office/officeart/2016/7/layout/RepeatingBendingProcessNew"/>
    <dgm:cxn modelId="{678911A9-9B60-4350-ABA3-294FA644F314}" type="presParOf" srcId="{1C4A1DA8-6BA8-45A0-9366-40341A4C7631}" destId="{E1FDDA33-AAED-4C31-9024-3D2CBFB979E6}" srcOrd="4" destOrd="0" presId="urn:microsoft.com/office/officeart/2016/7/layout/RepeatingBendingProcessNew"/>
    <dgm:cxn modelId="{C42055A4-6684-47DA-80EE-7D8AD6255638}" type="presParOf" srcId="{1C4A1DA8-6BA8-45A0-9366-40341A4C7631}" destId="{BBBEB1F8-1193-4019-BDA4-B47DA7D74635}" srcOrd="5" destOrd="0" presId="urn:microsoft.com/office/officeart/2016/7/layout/RepeatingBendingProcessNew"/>
    <dgm:cxn modelId="{2AAF54ED-B5AE-40A5-BB2A-4B23796FE378}" type="presParOf" srcId="{BBBEB1F8-1193-4019-BDA4-B47DA7D74635}" destId="{04152A57-72A8-4334-99F0-DCD1DD04F085}" srcOrd="0" destOrd="0" presId="urn:microsoft.com/office/officeart/2016/7/layout/RepeatingBendingProcessNew"/>
    <dgm:cxn modelId="{07BE6840-B914-4C97-AF3A-7F897BF14A6A}" type="presParOf" srcId="{1C4A1DA8-6BA8-45A0-9366-40341A4C7631}" destId="{4E2CBE3C-799C-43F4-A01E-B2B6EEE33317}" srcOrd="6" destOrd="0" presId="urn:microsoft.com/office/officeart/2016/7/layout/RepeatingBendingProcessNew"/>
    <dgm:cxn modelId="{559D5F50-09C8-4A3B-8F8B-F6432A29020E}" type="presParOf" srcId="{1C4A1DA8-6BA8-45A0-9366-40341A4C7631}" destId="{F3E9DA09-483E-4A9A-BC3E-A7A17EAB55FD}" srcOrd="7" destOrd="0" presId="urn:microsoft.com/office/officeart/2016/7/layout/RepeatingBendingProcessNew"/>
    <dgm:cxn modelId="{D2EE4D93-B2A0-4A46-9D0B-43DE569E2E98}" type="presParOf" srcId="{F3E9DA09-483E-4A9A-BC3E-A7A17EAB55FD}" destId="{5711DF90-450A-408D-A01B-9C8A64BEFCCF}" srcOrd="0" destOrd="0" presId="urn:microsoft.com/office/officeart/2016/7/layout/RepeatingBendingProcessNew"/>
    <dgm:cxn modelId="{79FB9ADE-DA1F-4660-B25A-CEBE87CB6A01}" type="presParOf" srcId="{1C4A1DA8-6BA8-45A0-9366-40341A4C7631}" destId="{F0E728F7-058E-41ED-9FB1-8F180D2FBFF3}" srcOrd="8" destOrd="0" presId="urn:microsoft.com/office/officeart/2016/7/layout/RepeatingBendingProcessNew"/>
    <dgm:cxn modelId="{6DFFADB3-064B-4FDB-8A07-4870CF88A060}" type="presParOf" srcId="{1C4A1DA8-6BA8-45A0-9366-40341A4C7631}" destId="{9DC6C0C8-BC5C-4C0D-AF8C-996CB30FBF67}" srcOrd="9" destOrd="0" presId="urn:microsoft.com/office/officeart/2016/7/layout/RepeatingBendingProcessNew"/>
    <dgm:cxn modelId="{CC0CBA03-BA4B-41DF-B842-4BC9722C7D63}" type="presParOf" srcId="{9DC6C0C8-BC5C-4C0D-AF8C-996CB30FBF67}" destId="{1B1B88F8-DD49-4A67-9FC5-11795C4E1840}" srcOrd="0" destOrd="0" presId="urn:microsoft.com/office/officeart/2016/7/layout/RepeatingBendingProcessNew"/>
    <dgm:cxn modelId="{1179A435-2A18-4F79-A751-8768338A440A}" type="presParOf" srcId="{1C4A1DA8-6BA8-45A0-9366-40341A4C7631}" destId="{E25EA62E-DAB7-4F9C-AA33-DAFBA30AE3F8}" srcOrd="1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FE8B67-FD0C-4BF1-B3B6-2287DF895EB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A999C64-BEE2-4396-B774-FFD33AB2E792}">
      <dgm:prSet/>
      <dgm:spPr/>
      <dgm:t>
        <a:bodyPr/>
        <a:lstStyle/>
        <a:p>
          <a:pPr>
            <a:lnSpc>
              <a:spcPct val="100000"/>
            </a:lnSpc>
          </a:pPr>
          <a:r>
            <a:rPr lang="en-US"/>
            <a:t>School Subject</a:t>
          </a:r>
          <a:r>
            <a:rPr lang="el-GR"/>
            <a:t>:</a:t>
          </a:r>
          <a:r>
            <a:rPr lang="en-US"/>
            <a:t>Computer Science</a:t>
          </a:r>
        </a:p>
      </dgm:t>
    </dgm:pt>
    <dgm:pt modelId="{D48B0C47-7956-43B9-BFBB-8AE9AB85F036}" type="parTrans" cxnId="{C6EE94C6-6E5D-40C3-99EA-C5B0ED42BC4B}">
      <dgm:prSet/>
      <dgm:spPr/>
      <dgm:t>
        <a:bodyPr/>
        <a:lstStyle/>
        <a:p>
          <a:endParaRPr lang="en-US"/>
        </a:p>
      </dgm:t>
    </dgm:pt>
    <dgm:pt modelId="{7930E8F7-D554-4BCE-8FAA-E24BCBB8423D}" type="sibTrans" cxnId="{C6EE94C6-6E5D-40C3-99EA-C5B0ED42BC4B}">
      <dgm:prSet/>
      <dgm:spPr/>
      <dgm:t>
        <a:bodyPr/>
        <a:lstStyle/>
        <a:p>
          <a:endParaRPr lang="en-US"/>
        </a:p>
      </dgm:t>
    </dgm:pt>
    <dgm:pt modelId="{C8621B5D-ECF5-4588-ACDA-2CECD59634FA}">
      <dgm:prSet/>
      <dgm:spPr/>
      <dgm:t>
        <a:bodyPr/>
        <a:lstStyle/>
        <a:p>
          <a:pPr>
            <a:lnSpc>
              <a:spcPct val="100000"/>
            </a:lnSpc>
          </a:pPr>
          <a:r>
            <a:rPr lang="en-US"/>
            <a:t>Participation</a:t>
          </a:r>
          <a:r>
            <a:rPr lang="el-GR"/>
            <a:t>:</a:t>
          </a:r>
          <a:r>
            <a:rPr lang="en-US"/>
            <a:t>1 computer science teacher</a:t>
          </a:r>
          <a:r>
            <a:rPr lang="el-GR"/>
            <a:t>, </a:t>
          </a:r>
          <a:r>
            <a:rPr lang="en-US"/>
            <a:t>6 classes</a:t>
          </a:r>
          <a:r>
            <a:rPr lang="el-GR"/>
            <a:t> (1</a:t>
          </a:r>
          <a:r>
            <a:rPr lang="en-US"/>
            <a:t>50 students</a:t>
          </a:r>
          <a:r>
            <a:rPr lang="el-GR"/>
            <a:t>)</a:t>
          </a:r>
          <a:endParaRPr lang="en-US"/>
        </a:p>
      </dgm:t>
    </dgm:pt>
    <dgm:pt modelId="{9A74A04C-0631-4775-9120-ACBDC9B070BD}" type="parTrans" cxnId="{CB0A7E3D-A865-491C-85B6-AF9E4CF55E65}">
      <dgm:prSet/>
      <dgm:spPr/>
      <dgm:t>
        <a:bodyPr/>
        <a:lstStyle/>
        <a:p>
          <a:endParaRPr lang="en-US"/>
        </a:p>
      </dgm:t>
    </dgm:pt>
    <dgm:pt modelId="{A02AC39B-EE0C-449B-BEE2-9656B6A78B2A}" type="sibTrans" cxnId="{CB0A7E3D-A865-491C-85B6-AF9E4CF55E65}">
      <dgm:prSet/>
      <dgm:spPr/>
      <dgm:t>
        <a:bodyPr/>
        <a:lstStyle/>
        <a:p>
          <a:endParaRPr lang="en-US"/>
        </a:p>
      </dgm:t>
    </dgm:pt>
    <dgm:pt modelId="{960CF531-21F8-4475-8729-16563644E7D6}">
      <dgm:prSet/>
      <dgm:spPr/>
      <dgm:t>
        <a:bodyPr/>
        <a:lstStyle/>
        <a:p>
          <a:pPr>
            <a:lnSpc>
              <a:spcPct val="100000"/>
            </a:lnSpc>
          </a:pPr>
          <a:r>
            <a:rPr lang="en-US"/>
            <a:t>Grade 5</a:t>
          </a:r>
          <a:r>
            <a:rPr lang="en-US" baseline="30000"/>
            <a:t>th</a:t>
          </a:r>
          <a:endParaRPr lang="en-US"/>
        </a:p>
      </dgm:t>
    </dgm:pt>
    <dgm:pt modelId="{90B2EFCE-28D4-43EF-92A7-09427C9AB748}" type="parTrans" cxnId="{C7E26795-5107-4B93-A8E1-562277BEC129}">
      <dgm:prSet/>
      <dgm:spPr/>
      <dgm:t>
        <a:bodyPr/>
        <a:lstStyle/>
        <a:p>
          <a:endParaRPr lang="en-US"/>
        </a:p>
      </dgm:t>
    </dgm:pt>
    <dgm:pt modelId="{0199934E-CDFF-42D1-B4B9-B4B4020960C1}" type="sibTrans" cxnId="{C7E26795-5107-4B93-A8E1-562277BEC129}">
      <dgm:prSet/>
      <dgm:spPr/>
      <dgm:t>
        <a:bodyPr/>
        <a:lstStyle/>
        <a:p>
          <a:endParaRPr lang="en-US"/>
        </a:p>
      </dgm:t>
    </dgm:pt>
    <dgm:pt modelId="{F9F83196-F33E-4A95-803D-171379B86393}" type="pres">
      <dgm:prSet presAssocID="{96FE8B67-FD0C-4BF1-B3B6-2287DF895EB8}" presName="root" presStyleCnt="0">
        <dgm:presLayoutVars>
          <dgm:dir/>
          <dgm:resizeHandles val="exact"/>
        </dgm:presLayoutVars>
      </dgm:prSet>
      <dgm:spPr/>
    </dgm:pt>
    <dgm:pt modelId="{2F34EBB4-C75A-498B-AF57-8F139E2B5B44}" type="pres">
      <dgm:prSet presAssocID="{2A999C64-BEE2-4396-B774-FFD33AB2E792}" presName="compNode" presStyleCnt="0"/>
      <dgm:spPr/>
    </dgm:pt>
    <dgm:pt modelId="{E5A48F5E-7820-46D3-8F81-2173A38F9C91}" type="pres">
      <dgm:prSet presAssocID="{2A999C64-BEE2-4396-B774-FFD33AB2E792}" presName="bgRect" presStyleLbl="bgShp" presStyleIdx="0" presStyleCnt="3"/>
      <dgm:spPr/>
    </dgm:pt>
    <dgm:pt modelId="{E43E639A-C842-4B7E-9380-264FF7724854}" type="pres">
      <dgm:prSet presAssocID="{2A999C64-BEE2-4396-B774-FFD33AB2E79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Υπολογιστής"/>
        </a:ext>
      </dgm:extLst>
    </dgm:pt>
    <dgm:pt modelId="{3729BD83-0F35-4D96-ACF0-B8D11B6D8DE4}" type="pres">
      <dgm:prSet presAssocID="{2A999C64-BEE2-4396-B774-FFD33AB2E792}" presName="spaceRect" presStyleCnt="0"/>
      <dgm:spPr/>
    </dgm:pt>
    <dgm:pt modelId="{2B491F36-979D-45BC-A60E-47C04A0B1202}" type="pres">
      <dgm:prSet presAssocID="{2A999C64-BEE2-4396-B774-FFD33AB2E792}" presName="parTx" presStyleLbl="revTx" presStyleIdx="0" presStyleCnt="3">
        <dgm:presLayoutVars>
          <dgm:chMax val="0"/>
          <dgm:chPref val="0"/>
        </dgm:presLayoutVars>
      </dgm:prSet>
      <dgm:spPr/>
    </dgm:pt>
    <dgm:pt modelId="{0809096B-CB57-48F2-969B-C7C806D62E3D}" type="pres">
      <dgm:prSet presAssocID="{7930E8F7-D554-4BCE-8FAA-E24BCBB8423D}" presName="sibTrans" presStyleCnt="0"/>
      <dgm:spPr/>
    </dgm:pt>
    <dgm:pt modelId="{D0DF2CBC-8C1F-4908-857A-B2B0E63A4430}" type="pres">
      <dgm:prSet presAssocID="{C8621B5D-ECF5-4588-ACDA-2CECD59634FA}" presName="compNode" presStyleCnt="0"/>
      <dgm:spPr/>
    </dgm:pt>
    <dgm:pt modelId="{D63F36BF-A3F0-4DED-8B7D-B91F6F6A38BF}" type="pres">
      <dgm:prSet presAssocID="{C8621B5D-ECF5-4588-ACDA-2CECD59634FA}" presName="bgRect" presStyleLbl="bgShp" presStyleIdx="1" presStyleCnt="3"/>
      <dgm:spPr/>
    </dgm:pt>
    <dgm:pt modelId="{0BE72582-26D5-4F48-92B7-44AB0FA1889E}" type="pres">
      <dgm:prSet presAssocID="{C8621B5D-ECF5-4588-ACDA-2CECD59634F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Αίθουσα τάξης"/>
        </a:ext>
      </dgm:extLst>
    </dgm:pt>
    <dgm:pt modelId="{C962BE6C-CBD3-4CB9-9892-3D7BC9D66D88}" type="pres">
      <dgm:prSet presAssocID="{C8621B5D-ECF5-4588-ACDA-2CECD59634FA}" presName="spaceRect" presStyleCnt="0"/>
      <dgm:spPr/>
    </dgm:pt>
    <dgm:pt modelId="{2E6BE655-D135-4820-AFEA-4A6465B6C5A0}" type="pres">
      <dgm:prSet presAssocID="{C8621B5D-ECF5-4588-ACDA-2CECD59634FA}" presName="parTx" presStyleLbl="revTx" presStyleIdx="1" presStyleCnt="3">
        <dgm:presLayoutVars>
          <dgm:chMax val="0"/>
          <dgm:chPref val="0"/>
        </dgm:presLayoutVars>
      </dgm:prSet>
      <dgm:spPr/>
    </dgm:pt>
    <dgm:pt modelId="{590C8D7F-BADA-499B-942A-A869991E907E}" type="pres">
      <dgm:prSet presAssocID="{A02AC39B-EE0C-449B-BEE2-9656B6A78B2A}" presName="sibTrans" presStyleCnt="0"/>
      <dgm:spPr/>
    </dgm:pt>
    <dgm:pt modelId="{218285AA-45B0-4D1C-A8D5-803E5E847C06}" type="pres">
      <dgm:prSet presAssocID="{960CF531-21F8-4475-8729-16563644E7D6}" presName="compNode" presStyleCnt="0"/>
      <dgm:spPr/>
    </dgm:pt>
    <dgm:pt modelId="{501DFA3D-2C53-40DD-A621-4D61CA07361F}" type="pres">
      <dgm:prSet presAssocID="{960CF531-21F8-4475-8729-16563644E7D6}" presName="bgRect" presStyleLbl="bgShp" presStyleIdx="2" presStyleCnt="3"/>
      <dgm:spPr/>
    </dgm:pt>
    <dgm:pt modelId="{EF066329-1BF5-4B0F-AEAE-2F421EBA51E3}" type="pres">
      <dgm:prSet presAssocID="{960CF531-21F8-4475-8729-16563644E7D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Μολύβι"/>
        </a:ext>
      </dgm:extLst>
    </dgm:pt>
    <dgm:pt modelId="{778D7B8F-5CC1-4116-8DEC-026F8B55F3E2}" type="pres">
      <dgm:prSet presAssocID="{960CF531-21F8-4475-8729-16563644E7D6}" presName="spaceRect" presStyleCnt="0"/>
      <dgm:spPr/>
    </dgm:pt>
    <dgm:pt modelId="{E99EC636-44F1-472B-8BB2-4C691CA378FD}" type="pres">
      <dgm:prSet presAssocID="{960CF531-21F8-4475-8729-16563644E7D6}" presName="parTx" presStyleLbl="revTx" presStyleIdx="2" presStyleCnt="3">
        <dgm:presLayoutVars>
          <dgm:chMax val="0"/>
          <dgm:chPref val="0"/>
        </dgm:presLayoutVars>
      </dgm:prSet>
      <dgm:spPr/>
    </dgm:pt>
  </dgm:ptLst>
  <dgm:cxnLst>
    <dgm:cxn modelId="{FF876501-E0BA-4A33-91AC-F5EAD923D5E4}" type="presOf" srcId="{960CF531-21F8-4475-8729-16563644E7D6}" destId="{E99EC636-44F1-472B-8BB2-4C691CA378FD}" srcOrd="0" destOrd="0" presId="urn:microsoft.com/office/officeart/2018/2/layout/IconVerticalSolidList"/>
    <dgm:cxn modelId="{2E4D991C-85C9-4E34-930F-1C878F9FCE62}" type="presOf" srcId="{2A999C64-BEE2-4396-B774-FFD33AB2E792}" destId="{2B491F36-979D-45BC-A60E-47C04A0B1202}" srcOrd="0" destOrd="0" presId="urn:microsoft.com/office/officeart/2018/2/layout/IconVerticalSolidList"/>
    <dgm:cxn modelId="{CB0A7E3D-A865-491C-85B6-AF9E4CF55E65}" srcId="{96FE8B67-FD0C-4BF1-B3B6-2287DF895EB8}" destId="{C8621B5D-ECF5-4588-ACDA-2CECD59634FA}" srcOrd="1" destOrd="0" parTransId="{9A74A04C-0631-4775-9120-ACBDC9B070BD}" sibTransId="{A02AC39B-EE0C-449B-BEE2-9656B6A78B2A}"/>
    <dgm:cxn modelId="{C7E26795-5107-4B93-A8E1-562277BEC129}" srcId="{96FE8B67-FD0C-4BF1-B3B6-2287DF895EB8}" destId="{960CF531-21F8-4475-8729-16563644E7D6}" srcOrd="2" destOrd="0" parTransId="{90B2EFCE-28D4-43EF-92A7-09427C9AB748}" sibTransId="{0199934E-CDFF-42D1-B4B9-B4B4020960C1}"/>
    <dgm:cxn modelId="{710263A9-A497-4A9A-871C-877B04BF28F7}" type="presOf" srcId="{C8621B5D-ECF5-4588-ACDA-2CECD59634FA}" destId="{2E6BE655-D135-4820-AFEA-4A6465B6C5A0}" srcOrd="0" destOrd="0" presId="urn:microsoft.com/office/officeart/2018/2/layout/IconVerticalSolidList"/>
    <dgm:cxn modelId="{C6EE94C6-6E5D-40C3-99EA-C5B0ED42BC4B}" srcId="{96FE8B67-FD0C-4BF1-B3B6-2287DF895EB8}" destId="{2A999C64-BEE2-4396-B774-FFD33AB2E792}" srcOrd="0" destOrd="0" parTransId="{D48B0C47-7956-43B9-BFBB-8AE9AB85F036}" sibTransId="{7930E8F7-D554-4BCE-8FAA-E24BCBB8423D}"/>
    <dgm:cxn modelId="{E5834CFC-EEA5-42D1-81A2-45397CD1B5A7}" type="presOf" srcId="{96FE8B67-FD0C-4BF1-B3B6-2287DF895EB8}" destId="{F9F83196-F33E-4A95-803D-171379B86393}" srcOrd="0" destOrd="0" presId="urn:microsoft.com/office/officeart/2018/2/layout/IconVerticalSolidList"/>
    <dgm:cxn modelId="{871A08E3-4C95-4E26-AA62-5C1797A7FBFC}" type="presParOf" srcId="{F9F83196-F33E-4A95-803D-171379B86393}" destId="{2F34EBB4-C75A-498B-AF57-8F139E2B5B44}" srcOrd="0" destOrd="0" presId="urn:microsoft.com/office/officeart/2018/2/layout/IconVerticalSolidList"/>
    <dgm:cxn modelId="{3AE9328F-F1E0-44A7-AEE6-D4EC28504AE7}" type="presParOf" srcId="{2F34EBB4-C75A-498B-AF57-8F139E2B5B44}" destId="{E5A48F5E-7820-46D3-8F81-2173A38F9C91}" srcOrd="0" destOrd="0" presId="urn:microsoft.com/office/officeart/2018/2/layout/IconVerticalSolidList"/>
    <dgm:cxn modelId="{773BD877-1FC7-40A5-9407-ADB244259AE0}" type="presParOf" srcId="{2F34EBB4-C75A-498B-AF57-8F139E2B5B44}" destId="{E43E639A-C842-4B7E-9380-264FF7724854}" srcOrd="1" destOrd="0" presId="urn:microsoft.com/office/officeart/2018/2/layout/IconVerticalSolidList"/>
    <dgm:cxn modelId="{64E964B9-D9F2-42B5-BDC5-3498AEE28ACA}" type="presParOf" srcId="{2F34EBB4-C75A-498B-AF57-8F139E2B5B44}" destId="{3729BD83-0F35-4D96-ACF0-B8D11B6D8DE4}" srcOrd="2" destOrd="0" presId="urn:microsoft.com/office/officeart/2018/2/layout/IconVerticalSolidList"/>
    <dgm:cxn modelId="{6DBE58FF-11A7-4802-9A8F-C3273FD89B15}" type="presParOf" srcId="{2F34EBB4-C75A-498B-AF57-8F139E2B5B44}" destId="{2B491F36-979D-45BC-A60E-47C04A0B1202}" srcOrd="3" destOrd="0" presId="urn:microsoft.com/office/officeart/2018/2/layout/IconVerticalSolidList"/>
    <dgm:cxn modelId="{399CD517-6775-42C7-868E-5CE0F7EEEA42}" type="presParOf" srcId="{F9F83196-F33E-4A95-803D-171379B86393}" destId="{0809096B-CB57-48F2-969B-C7C806D62E3D}" srcOrd="1" destOrd="0" presId="urn:microsoft.com/office/officeart/2018/2/layout/IconVerticalSolidList"/>
    <dgm:cxn modelId="{816508E9-15D9-4EBB-B780-F05487F23297}" type="presParOf" srcId="{F9F83196-F33E-4A95-803D-171379B86393}" destId="{D0DF2CBC-8C1F-4908-857A-B2B0E63A4430}" srcOrd="2" destOrd="0" presId="urn:microsoft.com/office/officeart/2018/2/layout/IconVerticalSolidList"/>
    <dgm:cxn modelId="{E1CA603F-D0CE-43E8-BDF2-D2844D787F6D}" type="presParOf" srcId="{D0DF2CBC-8C1F-4908-857A-B2B0E63A4430}" destId="{D63F36BF-A3F0-4DED-8B7D-B91F6F6A38BF}" srcOrd="0" destOrd="0" presId="urn:microsoft.com/office/officeart/2018/2/layout/IconVerticalSolidList"/>
    <dgm:cxn modelId="{E76B7F70-E865-477E-B1DD-F3D933A92ED6}" type="presParOf" srcId="{D0DF2CBC-8C1F-4908-857A-B2B0E63A4430}" destId="{0BE72582-26D5-4F48-92B7-44AB0FA1889E}" srcOrd="1" destOrd="0" presId="urn:microsoft.com/office/officeart/2018/2/layout/IconVerticalSolidList"/>
    <dgm:cxn modelId="{29DEC277-7F41-4965-9E40-E997CCBE07B7}" type="presParOf" srcId="{D0DF2CBC-8C1F-4908-857A-B2B0E63A4430}" destId="{C962BE6C-CBD3-4CB9-9892-3D7BC9D66D88}" srcOrd="2" destOrd="0" presId="urn:microsoft.com/office/officeart/2018/2/layout/IconVerticalSolidList"/>
    <dgm:cxn modelId="{01F38508-C467-45BE-A3C4-85BA425973CF}" type="presParOf" srcId="{D0DF2CBC-8C1F-4908-857A-B2B0E63A4430}" destId="{2E6BE655-D135-4820-AFEA-4A6465B6C5A0}" srcOrd="3" destOrd="0" presId="urn:microsoft.com/office/officeart/2018/2/layout/IconVerticalSolidList"/>
    <dgm:cxn modelId="{FCE7E46E-B1F1-417B-A20E-C69F20C4BAFC}" type="presParOf" srcId="{F9F83196-F33E-4A95-803D-171379B86393}" destId="{590C8D7F-BADA-499B-942A-A869991E907E}" srcOrd="3" destOrd="0" presId="urn:microsoft.com/office/officeart/2018/2/layout/IconVerticalSolidList"/>
    <dgm:cxn modelId="{D51BB9EC-B259-454C-A62D-567BECC99337}" type="presParOf" srcId="{F9F83196-F33E-4A95-803D-171379B86393}" destId="{218285AA-45B0-4D1C-A8D5-803E5E847C06}" srcOrd="4" destOrd="0" presId="urn:microsoft.com/office/officeart/2018/2/layout/IconVerticalSolidList"/>
    <dgm:cxn modelId="{57977409-ED21-4286-BE04-396EE4197AB4}" type="presParOf" srcId="{218285AA-45B0-4D1C-A8D5-803E5E847C06}" destId="{501DFA3D-2C53-40DD-A621-4D61CA07361F}" srcOrd="0" destOrd="0" presId="urn:microsoft.com/office/officeart/2018/2/layout/IconVerticalSolidList"/>
    <dgm:cxn modelId="{7BEBA8B9-79C4-4A0F-B584-AD8F042FED1B}" type="presParOf" srcId="{218285AA-45B0-4D1C-A8D5-803E5E847C06}" destId="{EF066329-1BF5-4B0F-AEAE-2F421EBA51E3}" srcOrd="1" destOrd="0" presId="urn:microsoft.com/office/officeart/2018/2/layout/IconVerticalSolidList"/>
    <dgm:cxn modelId="{2547BB9A-5138-47A1-B64F-CEDA6E4A04F0}" type="presParOf" srcId="{218285AA-45B0-4D1C-A8D5-803E5E847C06}" destId="{778D7B8F-5CC1-4116-8DEC-026F8B55F3E2}" srcOrd="2" destOrd="0" presId="urn:microsoft.com/office/officeart/2018/2/layout/IconVerticalSolidList"/>
    <dgm:cxn modelId="{4C12F00C-7D0E-4B86-9E55-B25E432DDE47}" type="presParOf" srcId="{218285AA-45B0-4D1C-A8D5-803E5E847C06}" destId="{E99EC636-44F1-472B-8BB2-4C691CA378F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17001-D777-4B07-AF93-2F31D382FF6E}">
      <dsp:nvSpPr>
        <dsp:cNvPr id="0" name=""/>
        <dsp:cNvSpPr/>
      </dsp:nvSpPr>
      <dsp:spPr>
        <a:xfrm>
          <a:off x="-436295" y="-414480"/>
          <a:ext cx="3225160" cy="249342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DA3D82-18E5-4CDB-95ED-6A09A364182C}">
      <dsp:nvSpPr>
        <dsp:cNvPr id="0" name=""/>
        <dsp:cNvSpPr/>
      </dsp:nvSpPr>
      <dsp:spPr>
        <a:xfrm>
          <a:off x="0" y="0"/>
          <a:ext cx="3225160" cy="249342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l-GR" sz="3800" kern="1200" dirty="0"/>
            <a:t>Ο</a:t>
          </a:r>
          <a:r>
            <a:rPr lang="en-US" sz="3800" kern="1200" dirty="0"/>
            <a:t>pen Learning Scenarios </a:t>
          </a:r>
        </a:p>
      </dsp:txBody>
      <dsp:txXfrm>
        <a:off x="73030" y="73030"/>
        <a:ext cx="3079100" cy="2347367"/>
      </dsp:txXfrm>
    </dsp:sp>
    <dsp:sp modelId="{91CC731C-AF69-415D-9B9E-591512EFB976}">
      <dsp:nvSpPr>
        <dsp:cNvPr id="0" name=""/>
        <dsp:cNvSpPr/>
      </dsp:nvSpPr>
      <dsp:spPr>
        <a:xfrm>
          <a:off x="4380610" y="-381529"/>
          <a:ext cx="3926657" cy="249342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219CBD-27F5-46C6-AB39-EFE54D4ACB3B}">
      <dsp:nvSpPr>
        <dsp:cNvPr id="0" name=""/>
        <dsp:cNvSpPr/>
      </dsp:nvSpPr>
      <dsp:spPr>
        <a:xfrm>
          <a:off x="4816905" y="32951"/>
          <a:ext cx="3926657" cy="249342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Open Educational Resources (OER)</a:t>
          </a:r>
        </a:p>
      </dsp:txBody>
      <dsp:txXfrm>
        <a:off x="4889935" y="105981"/>
        <a:ext cx="3780597" cy="23473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A6843-AE99-473E-B06B-A0A5FD995BAC}">
      <dsp:nvSpPr>
        <dsp:cNvPr id="0" name=""/>
        <dsp:cNvSpPr/>
      </dsp:nvSpPr>
      <dsp:spPr>
        <a:xfrm>
          <a:off x="0" y="488964"/>
          <a:ext cx="6694405" cy="1216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Robotic class (Extra- curriculum activity)</a:t>
          </a:r>
        </a:p>
      </dsp:txBody>
      <dsp:txXfrm>
        <a:off x="59399" y="548363"/>
        <a:ext cx="6575607" cy="1098002"/>
      </dsp:txXfrm>
    </dsp:sp>
    <dsp:sp modelId="{78416ECA-CFAB-4639-85CE-3D148DB1803C}">
      <dsp:nvSpPr>
        <dsp:cNvPr id="0" name=""/>
        <dsp:cNvSpPr/>
      </dsp:nvSpPr>
      <dsp:spPr>
        <a:xfrm>
          <a:off x="0" y="1917828"/>
          <a:ext cx="6694405" cy="1216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1 computer science teacher and 10 students aged 9-11 years old participated</a:t>
          </a:r>
        </a:p>
      </dsp:txBody>
      <dsp:txXfrm>
        <a:off x="59399" y="1977227"/>
        <a:ext cx="6575607"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B2E60-20A7-4800-A30C-E0CFE425143D}">
      <dsp:nvSpPr>
        <dsp:cNvPr id="0" name=""/>
        <dsp:cNvSpPr/>
      </dsp:nvSpPr>
      <dsp:spPr>
        <a:xfrm>
          <a:off x="0" y="2567"/>
          <a:ext cx="8984393" cy="12273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B27017-3D7D-45AF-91A6-E8BB7048B1B7}">
      <dsp:nvSpPr>
        <dsp:cNvPr id="0" name=""/>
        <dsp:cNvSpPr/>
      </dsp:nvSpPr>
      <dsp:spPr>
        <a:xfrm>
          <a:off x="371276" y="278724"/>
          <a:ext cx="675708" cy="6750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3D291F-C113-4381-84C3-0ADE0052F85C}">
      <dsp:nvSpPr>
        <dsp:cNvPr id="0" name=""/>
        <dsp:cNvSpPr/>
      </dsp:nvSpPr>
      <dsp:spPr>
        <a:xfrm>
          <a:off x="1418261" y="2567"/>
          <a:ext cx="7415861" cy="1228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023" tIns="130023" rIns="130023" bIns="130023" numCol="1" spcCol="1270" anchor="ctr" anchorCtr="0">
          <a:noAutofit/>
        </a:bodyPr>
        <a:lstStyle/>
        <a:p>
          <a:pPr marL="0" lvl="0" indent="0" algn="l" defTabSz="889000">
            <a:lnSpc>
              <a:spcPct val="100000"/>
            </a:lnSpc>
            <a:spcBef>
              <a:spcPct val="0"/>
            </a:spcBef>
            <a:spcAft>
              <a:spcPct val="35000"/>
            </a:spcAft>
            <a:buNone/>
          </a:pPr>
          <a:r>
            <a:rPr lang="en-US" sz="2000" kern="1200" dirty="0"/>
            <a:t>E</a:t>
          </a:r>
          <a:r>
            <a:rPr lang="en-US" sz="2000" b="0" i="0" kern="1200" baseline="0" dirty="0"/>
            <a:t>ach </a:t>
          </a:r>
          <a:r>
            <a:rPr lang="en-US" sz="2000" kern="1200" dirty="0"/>
            <a:t>student has</a:t>
          </a:r>
          <a:r>
            <a:rPr lang="en-US" sz="2000" b="0" i="0" kern="1200" baseline="0" dirty="0"/>
            <a:t> a kit with Arduino, a digital thermometer sensor, a resistance and some wires.</a:t>
          </a:r>
          <a:endParaRPr lang="en-US" sz="2000" kern="1200" dirty="0"/>
        </a:p>
      </dsp:txBody>
      <dsp:txXfrm>
        <a:off x="1418261" y="2567"/>
        <a:ext cx="7415861" cy="1228560"/>
      </dsp:txXfrm>
    </dsp:sp>
    <dsp:sp modelId="{AF6B1CC5-D52E-4A60-85AA-0C73BC2A5029}">
      <dsp:nvSpPr>
        <dsp:cNvPr id="0" name=""/>
        <dsp:cNvSpPr/>
      </dsp:nvSpPr>
      <dsp:spPr>
        <a:xfrm>
          <a:off x="0" y="1489773"/>
          <a:ext cx="8984393" cy="12273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5CD19D-F959-401B-84FF-043D40A6BD00}">
      <dsp:nvSpPr>
        <dsp:cNvPr id="0" name=""/>
        <dsp:cNvSpPr/>
      </dsp:nvSpPr>
      <dsp:spPr>
        <a:xfrm>
          <a:off x="371276" y="1765929"/>
          <a:ext cx="675708" cy="6750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CBAC93-9738-4A11-AE37-E5D2C34802AE}">
      <dsp:nvSpPr>
        <dsp:cNvPr id="0" name=""/>
        <dsp:cNvSpPr/>
      </dsp:nvSpPr>
      <dsp:spPr>
        <a:xfrm>
          <a:off x="1418261" y="1489773"/>
          <a:ext cx="7415861" cy="1228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023" tIns="130023" rIns="130023" bIns="130023" numCol="1" spcCol="1270" anchor="ctr" anchorCtr="0">
          <a:noAutofit/>
        </a:bodyPr>
        <a:lstStyle/>
        <a:p>
          <a:pPr marL="0" lvl="0" indent="0" algn="l" defTabSz="889000">
            <a:lnSpc>
              <a:spcPct val="100000"/>
            </a:lnSpc>
            <a:spcBef>
              <a:spcPct val="0"/>
            </a:spcBef>
            <a:spcAft>
              <a:spcPct val="35000"/>
            </a:spcAft>
            <a:buNone/>
          </a:pPr>
          <a:r>
            <a:rPr lang="en-US" sz="2000" b="0" i="0" kern="1200" baseline="0" dirty="0"/>
            <a:t>Teacher</a:t>
          </a:r>
          <a:r>
            <a:rPr lang="en-US" sz="2000" kern="1200" dirty="0"/>
            <a:t> share to all students</a:t>
          </a:r>
          <a:r>
            <a:rPr lang="en-US" sz="2000" b="0" i="0" kern="1200" baseline="0" dirty="0"/>
            <a:t> worksheets </a:t>
          </a:r>
          <a:r>
            <a:rPr lang="en-US" sz="2000" kern="1200" dirty="0"/>
            <a:t>with view to</a:t>
          </a:r>
          <a:r>
            <a:rPr lang="en-US" sz="2000" b="0" i="0" kern="1200" baseline="0" dirty="0"/>
            <a:t> help them connect the sensor </a:t>
          </a:r>
          <a:r>
            <a:rPr lang="en-US" sz="2000" kern="1200" dirty="0"/>
            <a:t>to</a:t>
          </a:r>
          <a:r>
            <a:rPr lang="en-US" sz="2000" b="0" i="0" kern="1200" baseline="0" dirty="0"/>
            <a:t> Arduino.</a:t>
          </a:r>
          <a:endParaRPr lang="en-US" sz="2000" kern="1200" dirty="0"/>
        </a:p>
      </dsp:txBody>
      <dsp:txXfrm>
        <a:off x="1418261" y="1489773"/>
        <a:ext cx="7415861" cy="1228560"/>
      </dsp:txXfrm>
    </dsp:sp>
    <dsp:sp modelId="{087FD018-3A92-4671-B2EF-A53C434BC283}">
      <dsp:nvSpPr>
        <dsp:cNvPr id="0" name=""/>
        <dsp:cNvSpPr/>
      </dsp:nvSpPr>
      <dsp:spPr>
        <a:xfrm>
          <a:off x="0" y="2976978"/>
          <a:ext cx="8984393" cy="12273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692B48-271C-48C4-9110-37A2FFD948FC}">
      <dsp:nvSpPr>
        <dsp:cNvPr id="0" name=""/>
        <dsp:cNvSpPr/>
      </dsp:nvSpPr>
      <dsp:spPr>
        <a:xfrm>
          <a:off x="371639" y="3253134"/>
          <a:ext cx="675708" cy="6750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98C358-6C9D-495C-B62C-263552A5196B}">
      <dsp:nvSpPr>
        <dsp:cNvPr id="0" name=""/>
        <dsp:cNvSpPr/>
      </dsp:nvSpPr>
      <dsp:spPr>
        <a:xfrm>
          <a:off x="1418987" y="2976978"/>
          <a:ext cx="7415861" cy="1228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023" tIns="130023" rIns="130023" bIns="130023" numCol="1" spcCol="1270" anchor="ctr" anchorCtr="0">
          <a:noAutofit/>
        </a:bodyPr>
        <a:lstStyle/>
        <a:p>
          <a:pPr marL="0" lvl="0" indent="0" algn="l" defTabSz="889000">
            <a:lnSpc>
              <a:spcPct val="100000"/>
            </a:lnSpc>
            <a:spcBef>
              <a:spcPct val="0"/>
            </a:spcBef>
            <a:spcAft>
              <a:spcPct val="35000"/>
            </a:spcAft>
            <a:buNone/>
          </a:pPr>
          <a:r>
            <a:rPr lang="en-US" sz="2000" b="0" i="0" kern="1200" baseline="0" dirty="0"/>
            <a:t>At the end of the session students read a worksheet about the program (Arduino sketch). As an alternative we can use </a:t>
          </a:r>
          <a:r>
            <a:rPr lang="en-US" sz="2000" b="0" i="0" kern="1200" baseline="0" dirty="0" err="1"/>
            <a:t>Tinkercad</a:t>
          </a:r>
          <a:r>
            <a:rPr lang="en-US" sz="2000" b="0" i="0" kern="1200" baseline="0" dirty="0"/>
            <a:t> drag and drop online software so the </a:t>
          </a:r>
          <a:r>
            <a:rPr lang="en-US" sz="2000" kern="1200" dirty="0"/>
            <a:t>students</a:t>
          </a:r>
          <a:r>
            <a:rPr lang="en-US" sz="2000" b="0" i="0" kern="1200" baseline="0" dirty="0"/>
            <a:t> can create from scratch their Arduino program(sketch).</a:t>
          </a:r>
          <a:endParaRPr lang="en-US" sz="2000" kern="1200" dirty="0"/>
        </a:p>
      </dsp:txBody>
      <dsp:txXfrm>
        <a:off x="1418987" y="2976978"/>
        <a:ext cx="7415861" cy="12285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A1DC0-7DB8-43CE-B521-5DED8A7C7022}">
      <dsp:nvSpPr>
        <dsp:cNvPr id="0" name=""/>
        <dsp:cNvSpPr/>
      </dsp:nvSpPr>
      <dsp:spPr>
        <a:xfrm>
          <a:off x="2768199" y="1256372"/>
          <a:ext cx="603740" cy="91440"/>
        </a:xfrm>
        <a:custGeom>
          <a:avLst/>
          <a:gdLst/>
          <a:ahLst/>
          <a:cxnLst/>
          <a:rect l="0" t="0" r="0" b="0"/>
          <a:pathLst>
            <a:path>
              <a:moveTo>
                <a:pt x="0" y="45720"/>
              </a:moveTo>
              <a:lnTo>
                <a:pt x="603740" y="45720"/>
              </a:lnTo>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54211" y="1298918"/>
        <a:ext cx="31717" cy="6349"/>
      </dsp:txXfrm>
    </dsp:sp>
    <dsp:sp modelId="{0B9DD2C3-1232-4D69-A886-9B1C9297C3B5}">
      <dsp:nvSpPr>
        <dsp:cNvPr id="0" name=""/>
        <dsp:cNvSpPr/>
      </dsp:nvSpPr>
      <dsp:spPr>
        <a:xfrm>
          <a:off x="11997" y="474692"/>
          <a:ext cx="2758001" cy="165480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44" tIns="141858" rIns="135144" bIns="141858" numCol="1" spcCol="1270" anchor="ctr" anchorCtr="0">
          <a:noAutofit/>
        </a:bodyPr>
        <a:lstStyle/>
        <a:p>
          <a:pPr marL="0" lvl="0" indent="0" algn="ctr" defTabSz="800100">
            <a:lnSpc>
              <a:spcPct val="90000"/>
            </a:lnSpc>
            <a:spcBef>
              <a:spcPct val="0"/>
            </a:spcBef>
            <a:spcAft>
              <a:spcPct val="35000"/>
            </a:spcAft>
            <a:buNone/>
          </a:pPr>
          <a:r>
            <a:rPr lang="en-US" sz="1800" b="0" i="0" kern="1200" baseline="0" dirty="0"/>
            <a:t>The main goal of this session was to introduce </a:t>
          </a:r>
          <a:r>
            <a:rPr lang="en-US" sz="1800" kern="1200" dirty="0"/>
            <a:t>to</a:t>
          </a:r>
          <a:r>
            <a:rPr lang="en-US" sz="1800" b="0" i="0" kern="1200" baseline="0" dirty="0"/>
            <a:t> students  the basic of electronics and programming.</a:t>
          </a:r>
          <a:endParaRPr lang="en-US" sz="1800" kern="1200" dirty="0"/>
        </a:p>
      </dsp:txBody>
      <dsp:txXfrm>
        <a:off x="11997" y="474692"/>
        <a:ext cx="2758001" cy="1654800"/>
      </dsp:txXfrm>
    </dsp:sp>
    <dsp:sp modelId="{7A5E4C10-3A90-4F8A-B2B2-3870FE630771}">
      <dsp:nvSpPr>
        <dsp:cNvPr id="0" name=""/>
        <dsp:cNvSpPr/>
      </dsp:nvSpPr>
      <dsp:spPr>
        <a:xfrm>
          <a:off x="6160541" y="1256372"/>
          <a:ext cx="603740" cy="91440"/>
        </a:xfrm>
        <a:custGeom>
          <a:avLst/>
          <a:gdLst/>
          <a:ahLst/>
          <a:cxnLst/>
          <a:rect l="0" t="0" r="0" b="0"/>
          <a:pathLst>
            <a:path>
              <a:moveTo>
                <a:pt x="0" y="45720"/>
              </a:moveTo>
              <a:lnTo>
                <a:pt x="603740" y="45720"/>
              </a:lnTo>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46552" y="1298918"/>
        <a:ext cx="31717" cy="6349"/>
      </dsp:txXfrm>
    </dsp:sp>
    <dsp:sp modelId="{371CD2B0-E89B-4D80-8528-0B16555E3D8C}">
      <dsp:nvSpPr>
        <dsp:cNvPr id="0" name=""/>
        <dsp:cNvSpPr/>
      </dsp:nvSpPr>
      <dsp:spPr>
        <a:xfrm>
          <a:off x="3404339" y="474692"/>
          <a:ext cx="2758001" cy="165480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44" tIns="141858" rIns="135144" bIns="141858" numCol="1" spcCol="1270" anchor="ctr" anchorCtr="0">
          <a:noAutofit/>
        </a:bodyPr>
        <a:lstStyle/>
        <a:p>
          <a:pPr marL="0" lvl="0" indent="0" algn="ctr" defTabSz="711200">
            <a:lnSpc>
              <a:spcPct val="90000"/>
            </a:lnSpc>
            <a:spcBef>
              <a:spcPct val="0"/>
            </a:spcBef>
            <a:spcAft>
              <a:spcPct val="35000"/>
            </a:spcAft>
            <a:buNone/>
          </a:pPr>
          <a:r>
            <a:rPr lang="en-US" sz="1600" kern="1200" dirty="0"/>
            <a:t>Students</a:t>
          </a:r>
          <a:r>
            <a:rPr lang="en-US" sz="1600" b="0" i="0" kern="1200" baseline="0" dirty="0"/>
            <a:t> learn problem Identification and Decomposition by splitting </a:t>
          </a:r>
          <a:r>
            <a:rPr lang="en-US" sz="1600" kern="1200" dirty="0"/>
            <a:t>a</a:t>
          </a:r>
          <a:r>
            <a:rPr lang="en-US" sz="1600" b="0" i="0" kern="1200" baseline="0" dirty="0"/>
            <a:t> problem into two different </a:t>
          </a:r>
          <a:r>
            <a:rPr lang="en-US" sz="1600" kern="1200" dirty="0"/>
            <a:t>parts</a:t>
          </a:r>
          <a:r>
            <a:rPr lang="en-US" sz="1600" b="0" i="0" kern="1200" baseline="0" dirty="0"/>
            <a:t>. The </a:t>
          </a:r>
          <a:r>
            <a:rPr lang="en-US" sz="1600" kern="1200" dirty="0"/>
            <a:t>first</a:t>
          </a:r>
          <a:r>
            <a:rPr lang="en-US" sz="1600" b="0" i="0" kern="1200" baseline="0" dirty="0"/>
            <a:t> thing was to connect the sensor to Arduino and the other was to program it.</a:t>
          </a:r>
          <a:endParaRPr lang="en-US" sz="1600" kern="1200" dirty="0"/>
        </a:p>
      </dsp:txBody>
      <dsp:txXfrm>
        <a:off x="3404339" y="474692"/>
        <a:ext cx="2758001" cy="1654800"/>
      </dsp:txXfrm>
    </dsp:sp>
    <dsp:sp modelId="{BBBEB1F8-1193-4019-BDA4-B47DA7D74635}">
      <dsp:nvSpPr>
        <dsp:cNvPr id="0" name=""/>
        <dsp:cNvSpPr/>
      </dsp:nvSpPr>
      <dsp:spPr>
        <a:xfrm>
          <a:off x="1390998" y="2127693"/>
          <a:ext cx="6784683" cy="819344"/>
        </a:xfrm>
        <a:custGeom>
          <a:avLst/>
          <a:gdLst/>
          <a:ahLst/>
          <a:cxnLst/>
          <a:rect l="0" t="0" r="0" b="0"/>
          <a:pathLst>
            <a:path>
              <a:moveTo>
                <a:pt x="6784683" y="0"/>
              </a:moveTo>
              <a:lnTo>
                <a:pt x="6784683" y="426772"/>
              </a:lnTo>
              <a:lnTo>
                <a:pt x="0" y="426772"/>
              </a:lnTo>
              <a:lnTo>
                <a:pt x="0" y="819344"/>
              </a:lnTo>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12397" y="2534190"/>
        <a:ext cx="341885" cy="6349"/>
      </dsp:txXfrm>
    </dsp:sp>
    <dsp:sp modelId="{E1FDDA33-AAED-4C31-9024-3D2CBFB979E6}">
      <dsp:nvSpPr>
        <dsp:cNvPr id="0" name=""/>
        <dsp:cNvSpPr/>
      </dsp:nvSpPr>
      <dsp:spPr>
        <a:xfrm>
          <a:off x="6796681" y="474692"/>
          <a:ext cx="2758001" cy="165480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44" tIns="141858" rIns="135144" bIns="141858" numCol="1" spcCol="1270" anchor="ctr" anchorCtr="0">
          <a:noAutofit/>
        </a:bodyPr>
        <a:lstStyle/>
        <a:p>
          <a:pPr marL="0" lvl="0" indent="0" algn="ctr" defTabSz="800100">
            <a:lnSpc>
              <a:spcPct val="90000"/>
            </a:lnSpc>
            <a:spcBef>
              <a:spcPct val="0"/>
            </a:spcBef>
            <a:spcAft>
              <a:spcPct val="35000"/>
            </a:spcAft>
            <a:buNone/>
          </a:pPr>
          <a:r>
            <a:rPr lang="en-US" sz="1800" kern="1200" dirty="0"/>
            <a:t>By</a:t>
          </a:r>
          <a:r>
            <a:rPr lang="en-US" sz="1800" b="0" i="0" kern="1200" baseline="0" dirty="0"/>
            <a:t> creating the program </a:t>
          </a:r>
          <a:r>
            <a:rPr lang="en-US" sz="1800" kern="1200" dirty="0"/>
            <a:t>students</a:t>
          </a:r>
          <a:r>
            <a:rPr lang="en-US" sz="1800" b="0" i="0" kern="1200" baseline="0" dirty="0"/>
            <a:t> understand how important is to write algorithms.</a:t>
          </a:r>
          <a:endParaRPr lang="en-US" sz="1800" kern="1200" dirty="0"/>
        </a:p>
      </dsp:txBody>
      <dsp:txXfrm>
        <a:off x="6796681" y="474692"/>
        <a:ext cx="2758001" cy="1654800"/>
      </dsp:txXfrm>
    </dsp:sp>
    <dsp:sp modelId="{F3E9DA09-483E-4A9A-BC3E-A7A17EAB55FD}">
      <dsp:nvSpPr>
        <dsp:cNvPr id="0" name=""/>
        <dsp:cNvSpPr/>
      </dsp:nvSpPr>
      <dsp:spPr>
        <a:xfrm>
          <a:off x="2768199" y="3761118"/>
          <a:ext cx="603740" cy="91440"/>
        </a:xfrm>
        <a:custGeom>
          <a:avLst/>
          <a:gdLst/>
          <a:ahLst/>
          <a:cxnLst/>
          <a:rect l="0" t="0" r="0" b="0"/>
          <a:pathLst>
            <a:path>
              <a:moveTo>
                <a:pt x="0" y="45720"/>
              </a:moveTo>
              <a:lnTo>
                <a:pt x="603740" y="45720"/>
              </a:lnTo>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54211" y="3803663"/>
        <a:ext cx="31717" cy="6349"/>
      </dsp:txXfrm>
    </dsp:sp>
    <dsp:sp modelId="{4E2CBE3C-799C-43F4-A01E-B2B6EEE33317}">
      <dsp:nvSpPr>
        <dsp:cNvPr id="0" name=""/>
        <dsp:cNvSpPr/>
      </dsp:nvSpPr>
      <dsp:spPr>
        <a:xfrm>
          <a:off x="11997" y="2979437"/>
          <a:ext cx="2758001" cy="165480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44" tIns="141858" rIns="135144" bIns="141858" numCol="1" spcCol="1270" anchor="ctr" anchorCtr="0">
          <a:noAutofit/>
        </a:bodyPr>
        <a:lstStyle/>
        <a:p>
          <a:pPr marL="0" lvl="0" indent="0" algn="ctr" defTabSz="800100">
            <a:lnSpc>
              <a:spcPct val="90000"/>
            </a:lnSpc>
            <a:spcBef>
              <a:spcPct val="0"/>
            </a:spcBef>
            <a:spcAft>
              <a:spcPct val="35000"/>
            </a:spcAft>
            <a:buNone/>
          </a:pPr>
          <a:r>
            <a:rPr lang="en-US" sz="1800" b="0" i="0" kern="1200" baseline="0" dirty="0"/>
            <a:t>When they run the program they realize how important is debugging.</a:t>
          </a:r>
          <a:endParaRPr lang="en-US" sz="1800" kern="1200" dirty="0"/>
        </a:p>
      </dsp:txBody>
      <dsp:txXfrm>
        <a:off x="11997" y="2979437"/>
        <a:ext cx="2758001" cy="1654800"/>
      </dsp:txXfrm>
    </dsp:sp>
    <dsp:sp modelId="{9DC6C0C8-BC5C-4C0D-AF8C-996CB30FBF67}">
      <dsp:nvSpPr>
        <dsp:cNvPr id="0" name=""/>
        <dsp:cNvSpPr/>
      </dsp:nvSpPr>
      <dsp:spPr>
        <a:xfrm>
          <a:off x="6160541" y="3761118"/>
          <a:ext cx="603740" cy="91440"/>
        </a:xfrm>
        <a:custGeom>
          <a:avLst/>
          <a:gdLst/>
          <a:ahLst/>
          <a:cxnLst/>
          <a:rect l="0" t="0" r="0" b="0"/>
          <a:pathLst>
            <a:path>
              <a:moveTo>
                <a:pt x="0" y="45720"/>
              </a:moveTo>
              <a:lnTo>
                <a:pt x="603740" y="45720"/>
              </a:lnTo>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46552" y="3803663"/>
        <a:ext cx="31717" cy="6349"/>
      </dsp:txXfrm>
    </dsp:sp>
    <dsp:sp modelId="{F0E728F7-058E-41ED-9FB1-8F180D2FBFF3}">
      <dsp:nvSpPr>
        <dsp:cNvPr id="0" name=""/>
        <dsp:cNvSpPr/>
      </dsp:nvSpPr>
      <dsp:spPr>
        <a:xfrm>
          <a:off x="3404339" y="2763833"/>
          <a:ext cx="2758001" cy="208600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44" tIns="141858" rIns="135144" bIns="141858" numCol="1" spcCol="1270" anchor="ctr" anchorCtr="0">
          <a:noAutofit/>
        </a:bodyPr>
        <a:lstStyle/>
        <a:p>
          <a:pPr marL="0" lvl="0" indent="0" algn="ctr" defTabSz="800100">
            <a:lnSpc>
              <a:spcPct val="90000"/>
            </a:lnSpc>
            <a:spcBef>
              <a:spcPct val="0"/>
            </a:spcBef>
            <a:spcAft>
              <a:spcPct val="35000"/>
            </a:spcAft>
            <a:buNone/>
          </a:pPr>
          <a:r>
            <a:rPr lang="en-US" sz="1800" b="0" i="0" kern="1200" baseline="0" dirty="0"/>
            <a:t>At the end </a:t>
          </a:r>
          <a:r>
            <a:rPr lang="en-US" sz="1800" kern="1200" dirty="0"/>
            <a:t>of the session students</a:t>
          </a:r>
          <a:r>
            <a:rPr lang="en-US" sz="1800" b="0" i="0" kern="1200" baseline="0" dirty="0"/>
            <a:t> realized that its very easy to create and program a sensor detector in order to collect data from the environment</a:t>
          </a:r>
          <a:r>
            <a:rPr lang="el-GR" sz="1800" b="0" i="0" kern="1200" baseline="0" dirty="0"/>
            <a:t>.</a:t>
          </a:r>
          <a:endParaRPr lang="en-US" sz="1800" kern="1200" dirty="0"/>
        </a:p>
      </dsp:txBody>
      <dsp:txXfrm>
        <a:off x="3404339" y="2763833"/>
        <a:ext cx="2758001" cy="2086008"/>
      </dsp:txXfrm>
    </dsp:sp>
    <dsp:sp modelId="{E25EA62E-DAB7-4F9C-AA33-DAFBA30AE3F8}">
      <dsp:nvSpPr>
        <dsp:cNvPr id="0" name=""/>
        <dsp:cNvSpPr/>
      </dsp:nvSpPr>
      <dsp:spPr>
        <a:xfrm>
          <a:off x="6796681" y="2979437"/>
          <a:ext cx="2758001" cy="165480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44" tIns="141858" rIns="135144" bIns="141858" numCol="1" spcCol="1270" anchor="ctr" anchorCtr="0">
          <a:noAutofit/>
        </a:bodyPr>
        <a:lstStyle/>
        <a:p>
          <a:pPr marL="0" lvl="0" indent="0" algn="ctr" defTabSz="800100">
            <a:lnSpc>
              <a:spcPct val="90000"/>
            </a:lnSpc>
            <a:spcBef>
              <a:spcPct val="0"/>
            </a:spcBef>
            <a:spcAft>
              <a:spcPct val="35000"/>
            </a:spcAft>
            <a:buNone/>
          </a:pPr>
          <a:r>
            <a:rPr lang="en-US" sz="1800" kern="1200" dirty="0"/>
            <a:t>In general, </a:t>
          </a:r>
        </a:p>
        <a:p>
          <a:pPr marL="0" lvl="0" indent="0" algn="ctr" defTabSz="800100">
            <a:lnSpc>
              <a:spcPct val="90000"/>
            </a:lnSpc>
            <a:spcBef>
              <a:spcPct val="0"/>
            </a:spcBef>
            <a:spcAft>
              <a:spcPct val="35000"/>
            </a:spcAft>
            <a:buNone/>
          </a:pPr>
          <a:r>
            <a:rPr lang="en-US" sz="1800" kern="1200" dirty="0"/>
            <a:t>they </a:t>
          </a:r>
          <a:r>
            <a:rPr lang="en-US" sz="1800" b="0" i="0" kern="1200" baseline="0" dirty="0"/>
            <a:t>understood the basic of computing.</a:t>
          </a:r>
          <a:endParaRPr lang="en-US" sz="1800" kern="1200" dirty="0"/>
        </a:p>
      </dsp:txBody>
      <dsp:txXfrm>
        <a:off x="6796681" y="2979437"/>
        <a:ext cx="2758001" cy="16548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48F5E-7820-46D3-8F81-2173A38F9C91}">
      <dsp:nvSpPr>
        <dsp:cNvPr id="0" name=""/>
        <dsp:cNvSpPr/>
      </dsp:nvSpPr>
      <dsp:spPr>
        <a:xfrm>
          <a:off x="0" y="424"/>
          <a:ext cx="6281928" cy="9931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3E639A-C842-4B7E-9380-264FF7724854}">
      <dsp:nvSpPr>
        <dsp:cNvPr id="0" name=""/>
        <dsp:cNvSpPr/>
      </dsp:nvSpPr>
      <dsp:spPr>
        <a:xfrm>
          <a:off x="300429" y="223884"/>
          <a:ext cx="546235" cy="5462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491F36-979D-45BC-A60E-47C04A0B1202}">
      <dsp:nvSpPr>
        <dsp:cNvPr id="0" name=""/>
        <dsp:cNvSpPr/>
      </dsp:nvSpPr>
      <dsp:spPr>
        <a:xfrm>
          <a:off x="1147093" y="424"/>
          <a:ext cx="5134834" cy="993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09" tIns="105109" rIns="105109" bIns="105109" numCol="1" spcCol="1270" anchor="ctr" anchorCtr="0">
          <a:noAutofit/>
        </a:bodyPr>
        <a:lstStyle/>
        <a:p>
          <a:pPr marL="0" lvl="0" indent="0" algn="l" defTabSz="1111250">
            <a:lnSpc>
              <a:spcPct val="100000"/>
            </a:lnSpc>
            <a:spcBef>
              <a:spcPct val="0"/>
            </a:spcBef>
            <a:spcAft>
              <a:spcPct val="35000"/>
            </a:spcAft>
            <a:buNone/>
          </a:pPr>
          <a:r>
            <a:rPr lang="en-US" sz="2500" kern="1200"/>
            <a:t>School Subject</a:t>
          </a:r>
          <a:r>
            <a:rPr lang="el-GR" sz="2500" kern="1200"/>
            <a:t>:</a:t>
          </a:r>
          <a:r>
            <a:rPr lang="en-US" sz="2500" kern="1200"/>
            <a:t>Computer Science</a:t>
          </a:r>
        </a:p>
      </dsp:txBody>
      <dsp:txXfrm>
        <a:off x="1147093" y="424"/>
        <a:ext cx="5134834" cy="993154"/>
      </dsp:txXfrm>
    </dsp:sp>
    <dsp:sp modelId="{D63F36BF-A3F0-4DED-8B7D-B91F6F6A38BF}">
      <dsp:nvSpPr>
        <dsp:cNvPr id="0" name=""/>
        <dsp:cNvSpPr/>
      </dsp:nvSpPr>
      <dsp:spPr>
        <a:xfrm>
          <a:off x="0" y="1241868"/>
          <a:ext cx="6281928" cy="9931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E72582-26D5-4F48-92B7-44AB0FA1889E}">
      <dsp:nvSpPr>
        <dsp:cNvPr id="0" name=""/>
        <dsp:cNvSpPr/>
      </dsp:nvSpPr>
      <dsp:spPr>
        <a:xfrm>
          <a:off x="300429" y="1465327"/>
          <a:ext cx="546235" cy="5462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6BE655-D135-4820-AFEA-4A6465B6C5A0}">
      <dsp:nvSpPr>
        <dsp:cNvPr id="0" name=""/>
        <dsp:cNvSpPr/>
      </dsp:nvSpPr>
      <dsp:spPr>
        <a:xfrm>
          <a:off x="1147093" y="1241868"/>
          <a:ext cx="5134834" cy="993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09" tIns="105109" rIns="105109" bIns="105109" numCol="1" spcCol="1270" anchor="ctr" anchorCtr="0">
          <a:noAutofit/>
        </a:bodyPr>
        <a:lstStyle/>
        <a:p>
          <a:pPr marL="0" lvl="0" indent="0" algn="l" defTabSz="1111250">
            <a:lnSpc>
              <a:spcPct val="100000"/>
            </a:lnSpc>
            <a:spcBef>
              <a:spcPct val="0"/>
            </a:spcBef>
            <a:spcAft>
              <a:spcPct val="35000"/>
            </a:spcAft>
            <a:buNone/>
          </a:pPr>
          <a:r>
            <a:rPr lang="en-US" sz="2500" kern="1200"/>
            <a:t>Participation</a:t>
          </a:r>
          <a:r>
            <a:rPr lang="el-GR" sz="2500" kern="1200"/>
            <a:t>:</a:t>
          </a:r>
          <a:r>
            <a:rPr lang="en-US" sz="2500" kern="1200"/>
            <a:t>1 computer science teacher</a:t>
          </a:r>
          <a:r>
            <a:rPr lang="el-GR" sz="2500" kern="1200"/>
            <a:t>, </a:t>
          </a:r>
          <a:r>
            <a:rPr lang="en-US" sz="2500" kern="1200"/>
            <a:t>6 classes</a:t>
          </a:r>
          <a:r>
            <a:rPr lang="el-GR" sz="2500" kern="1200"/>
            <a:t> (1</a:t>
          </a:r>
          <a:r>
            <a:rPr lang="en-US" sz="2500" kern="1200"/>
            <a:t>50 students</a:t>
          </a:r>
          <a:r>
            <a:rPr lang="el-GR" sz="2500" kern="1200"/>
            <a:t>)</a:t>
          </a:r>
          <a:endParaRPr lang="en-US" sz="2500" kern="1200"/>
        </a:p>
      </dsp:txBody>
      <dsp:txXfrm>
        <a:off x="1147093" y="1241868"/>
        <a:ext cx="5134834" cy="993154"/>
      </dsp:txXfrm>
    </dsp:sp>
    <dsp:sp modelId="{501DFA3D-2C53-40DD-A621-4D61CA07361F}">
      <dsp:nvSpPr>
        <dsp:cNvPr id="0" name=""/>
        <dsp:cNvSpPr/>
      </dsp:nvSpPr>
      <dsp:spPr>
        <a:xfrm>
          <a:off x="0" y="2483311"/>
          <a:ext cx="6281928" cy="99315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066329-1BF5-4B0F-AEAE-2F421EBA51E3}">
      <dsp:nvSpPr>
        <dsp:cNvPr id="0" name=""/>
        <dsp:cNvSpPr/>
      </dsp:nvSpPr>
      <dsp:spPr>
        <a:xfrm>
          <a:off x="300429" y="2706771"/>
          <a:ext cx="546235" cy="5462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9EC636-44F1-472B-8BB2-4C691CA378FD}">
      <dsp:nvSpPr>
        <dsp:cNvPr id="0" name=""/>
        <dsp:cNvSpPr/>
      </dsp:nvSpPr>
      <dsp:spPr>
        <a:xfrm>
          <a:off x="1147093" y="2483311"/>
          <a:ext cx="5134834" cy="993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09" tIns="105109" rIns="105109" bIns="105109" numCol="1" spcCol="1270" anchor="ctr" anchorCtr="0">
          <a:noAutofit/>
        </a:bodyPr>
        <a:lstStyle/>
        <a:p>
          <a:pPr marL="0" lvl="0" indent="0" algn="l" defTabSz="1111250">
            <a:lnSpc>
              <a:spcPct val="100000"/>
            </a:lnSpc>
            <a:spcBef>
              <a:spcPct val="0"/>
            </a:spcBef>
            <a:spcAft>
              <a:spcPct val="35000"/>
            </a:spcAft>
            <a:buNone/>
          </a:pPr>
          <a:r>
            <a:rPr lang="en-US" sz="2500" kern="1200"/>
            <a:t>Grade 5</a:t>
          </a:r>
          <a:r>
            <a:rPr lang="en-US" sz="2500" kern="1200" baseline="30000"/>
            <a:t>th</a:t>
          </a:r>
          <a:endParaRPr lang="en-US" sz="2500" kern="1200"/>
        </a:p>
      </dsp:txBody>
      <dsp:txXfrm>
        <a:off x="1147093" y="2483311"/>
        <a:ext cx="5134834" cy="99315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7/13/2022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7/13/2022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7/13/2022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7/13/2022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7/13/2022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B61BEF0D-F0BB-DE4B-95CE-6DB70DBA9567}" type="datetimeFigureOut">
              <a:rPr lang="en-US" dirty="0"/>
              <a:pPr/>
              <a:t>7/13/2022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7/13/2022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42A54C80-263E-416B-A8E0-580EDEADCBDC}" type="datetimeFigureOut">
              <a:rPr lang="en-US" dirty="0"/>
              <a:t>7/13/2022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B61BEF0D-F0BB-DE4B-95CE-6DB70DBA9567}" type="datetimeFigureOut">
              <a:rPr lang="en-US" dirty="0"/>
              <a:pPr/>
              <a:t>7/13/2022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7/13/2022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0.png"/><Relationship Id="rId7" Type="http://schemas.openxmlformats.org/officeDocument/2006/relationships/diagramQuickStyle" Target="../diagrams/quickStyle1.xml"/><Relationship Id="rId2" Type="http://schemas.openxmlformats.org/officeDocument/2006/relationships/hyperlink" Target="https://cotaproject.wpcomstaging.com/" TargetMode="Externa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hyperlink" Target="https://docs.google.com/document/d/1fUVelHpza8tx-_fuwcabj4-MkzHHQLU5T8buMXALvoQ/edit"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diagramLayout" Target="../diagrams/layout2.xml"/><Relationship Id="rId7" Type="http://schemas.openxmlformats.org/officeDocument/2006/relationships/image" Target="../media/image26.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7.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diagramLayout" Target="../diagrams/layout5.xml"/><Relationship Id="rId7" Type="http://schemas.openxmlformats.org/officeDocument/2006/relationships/image" Target="../media/image20.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www.youtube.com/watch?v=SaAwW-6wV_Q&amp;feature=emb_logo"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5.sv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E631FC-F243-820A-1AC5-600A0311A1FE}"/>
              </a:ext>
            </a:extLst>
          </p:cNvPr>
          <p:cNvSpPr>
            <a:spLocks noGrp="1"/>
          </p:cNvSpPr>
          <p:nvPr>
            <p:ph type="ctrTitle"/>
          </p:nvPr>
        </p:nvSpPr>
        <p:spPr>
          <a:xfrm>
            <a:off x="4366727" y="971834"/>
            <a:ext cx="6232850" cy="3243994"/>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p>
            <a:pPr algn="l"/>
            <a:r>
              <a:rPr lang="en-US">
                <a:solidFill>
                  <a:schemeClr val="bg2">
                    <a:lumMod val="25000"/>
                  </a:schemeClr>
                </a:solidFill>
              </a:rPr>
              <a:t>“Bringing computational Thinking in Class”</a:t>
            </a:r>
            <a:endParaRPr lang="el-GR" dirty="0">
              <a:solidFill>
                <a:schemeClr val="bg2">
                  <a:lumMod val="25000"/>
                </a:schemeClr>
              </a:solidFill>
            </a:endParaRPr>
          </a:p>
        </p:txBody>
      </p:sp>
      <p:sp>
        <p:nvSpPr>
          <p:cNvPr id="3" name="Υπότιτλος 2">
            <a:extLst>
              <a:ext uri="{FF2B5EF4-FFF2-40B4-BE49-F238E27FC236}">
                <a16:creationId xmlns:a16="http://schemas.microsoft.com/office/drawing/2014/main" id="{320C70FE-9746-07D2-E8EB-A7F8894CD0A2}"/>
              </a:ext>
            </a:extLst>
          </p:cNvPr>
          <p:cNvSpPr>
            <a:spLocks noGrp="1"/>
          </p:cNvSpPr>
          <p:nvPr>
            <p:ph type="subTitle" idx="1"/>
          </p:nvPr>
        </p:nvSpPr>
        <p:spPr>
          <a:xfrm>
            <a:off x="5068187" y="4766331"/>
            <a:ext cx="3498045" cy="1325857"/>
          </a:xfrm>
        </p:spPr>
        <p:txBody>
          <a:bodyPr>
            <a:normAutofit/>
          </a:bodyPr>
          <a:lstStyle/>
          <a:p>
            <a:pPr algn="ctr"/>
            <a:r>
              <a:rPr lang="en-US" b="1" dirty="0"/>
              <a:t>Dimitra Dimitrakopoulou</a:t>
            </a:r>
            <a:endParaRPr lang="el-GR" dirty="0"/>
          </a:p>
          <a:p>
            <a:pPr algn="ctr"/>
            <a:r>
              <a:rPr lang="el-GR" b="1" dirty="0"/>
              <a:t>13</a:t>
            </a:r>
            <a:r>
              <a:rPr lang="en-US" b="1" dirty="0"/>
              <a:t>.07.2022 </a:t>
            </a:r>
          </a:p>
          <a:p>
            <a:pPr algn="ctr"/>
            <a:r>
              <a:rPr lang="en-US" b="1" dirty="0"/>
              <a:t>Athens</a:t>
            </a:r>
          </a:p>
        </p:txBody>
      </p:sp>
      <p:sp>
        <p:nvSpPr>
          <p:cNvPr id="33" name="Isosceles Triangle 10">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Εικόνα 3">
            <a:extLst>
              <a:ext uri="{FF2B5EF4-FFF2-40B4-BE49-F238E27FC236}">
                <a16:creationId xmlns:a16="http://schemas.microsoft.com/office/drawing/2014/main" id="{91FDC7A0-51C1-03FA-D4D0-744F5E732B7C}"/>
              </a:ext>
            </a:extLst>
          </p:cNvPr>
          <p:cNvPicPr>
            <a:picLocks noChangeAspect="1"/>
          </p:cNvPicPr>
          <p:nvPr/>
        </p:nvPicPr>
        <p:blipFill>
          <a:blip r:embed="rId2"/>
          <a:stretch>
            <a:fillRect/>
          </a:stretch>
        </p:blipFill>
        <p:spPr>
          <a:xfrm>
            <a:off x="0" y="12700"/>
            <a:ext cx="4016189" cy="3538562"/>
          </a:xfrm>
          <a:prstGeom prst="rect">
            <a:avLst/>
          </a:prstGeom>
        </p:spPr>
      </p:pic>
      <p:pic>
        <p:nvPicPr>
          <p:cNvPr id="5" name="Εικόνα 4">
            <a:extLst>
              <a:ext uri="{FF2B5EF4-FFF2-40B4-BE49-F238E27FC236}">
                <a16:creationId xmlns:a16="http://schemas.microsoft.com/office/drawing/2014/main" id="{6AB3ACB4-88EF-3AA1-37E9-DB966729B8DA}"/>
              </a:ext>
            </a:extLst>
          </p:cNvPr>
          <p:cNvPicPr>
            <a:picLocks noChangeAspect="1"/>
          </p:cNvPicPr>
          <p:nvPr/>
        </p:nvPicPr>
        <p:blipFill>
          <a:blip r:embed="rId3"/>
          <a:stretch>
            <a:fillRect/>
          </a:stretch>
        </p:blipFill>
        <p:spPr>
          <a:xfrm>
            <a:off x="10172166" y="6092188"/>
            <a:ext cx="1608989" cy="612270"/>
          </a:xfrm>
          <a:prstGeom prst="rect">
            <a:avLst/>
          </a:prstGeom>
        </p:spPr>
      </p:pic>
      <p:pic>
        <p:nvPicPr>
          <p:cNvPr id="6" name="Εικόνα 5">
            <a:extLst>
              <a:ext uri="{FF2B5EF4-FFF2-40B4-BE49-F238E27FC236}">
                <a16:creationId xmlns:a16="http://schemas.microsoft.com/office/drawing/2014/main" id="{66FE0D91-D8A5-B7E6-EAFB-8CAF4473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136" y="5847439"/>
            <a:ext cx="1684035" cy="857019"/>
          </a:xfrm>
          <a:prstGeom prst="rect">
            <a:avLst/>
          </a:prstGeom>
        </p:spPr>
      </p:pic>
    </p:spTree>
    <p:extLst>
      <p:ext uri="{BB962C8B-B14F-4D97-AF65-F5344CB8AC3E}">
        <p14:creationId xmlns:p14="http://schemas.microsoft.com/office/powerpoint/2010/main" val="2406409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E2D7D-056B-7F31-FBE6-CE1A2FAD2CF2}"/>
              </a:ext>
            </a:extLst>
          </p:cNvPr>
          <p:cNvSpPr>
            <a:spLocks noGrp="1"/>
          </p:cNvSpPr>
          <p:nvPr>
            <p:ph type="title"/>
          </p:nvPr>
        </p:nvSpPr>
        <p:spPr/>
        <p:txBody>
          <a:bodyPr/>
          <a:lstStyle/>
          <a:p>
            <a:r>
              <a:rPr lang="en-FI" dirty="0"/>
              <a:t>Identified needs</a:t>
            </a:r>
          </a:p>
        </p:txBody>
      </p:sp>
      <p:pic>
        <p:nvPicPr>
          <p:cNvPr id="5" name="Content Placeholder 4" descr="Chart, waterfall chart&#10;&#10;Description automatically generated">
            <a:extLst>
              <a:ext uri="{FF2B5EF4-FFF2-40B4-BE49-F238E27FC236}">
                <a16:creationId xmlns:a16="http://schemas.microsoft.com/office/drawing/2014/main" id="{4DC847F8-7E35-9A5C-EA10-1C884448D873}"/>
              </a:ext>
            </a:extLst>
          </p:cNvPr>
          <p:cNvPicPr>
            <a:picLocks noGrp="1" noChangeAspect="1"/>
          </p:cNvPicPr>
          <p:nvPr>
            <p:ph idx="1"/>
          </p:nvPr>
        </p:nvPicPr>
        <p:blipFill>
          <a:blip r:embed="rId2"/>
          <a:stretch>
            <a:fillRect/>
          </a:stretch>
        </p:blipFill>
        <p:spPr>
          <a:xfrm>
            <a:off x="2394454" y="2160588"/>
            <a:ext cx="5163129" cy="3881437"/>
          </a:xfrm>
        </p:spPr>
      </p:pic>
      <p:sp>
        <p:nvSpPr>
          <p:cNvPr id="6" name="Oval 5">
            <a:extLst>
              <a:ext uri="{FF2B5EF4-FFF2-40B4-BE49-F238E27FC236}">
                <a16:creationId xmlns:a16="http://schemas.microsoft.com/office/drawing/2014/main" id="{D6D5ABEB-64F0-11EC-CED3-C7C61DFF7B4B}"/>
              </a:ext>
            </a:extLst>
          </p:cNvPr>
          <p:cNvSpPr/>
          <p:nvPr/>
        </p:nvSpPr>
        <p:spPr>
          <a:xfrm>
            <a:off x="4261261" y="2587125"/>
            <a:ext cx="605642" cy="2505693"/>
          </a:xfrm>
          <a:custGeom>
            <a:avLst/>
            <a:gdLst>
              <a:gd name="connsiteX0" fmla="*/ 0 w 605642"/>
              <a:gd name="connsiteY0" fmla="*/ 1252847 h 2505693"/>
              <a:gd name="connsiteX1" fmla="*/ 302821 w 605642"/>
              <a:gd name="connsiteY1" fmla="*/ 0 h 2505693"/>
              <a:gd name="connsiteX2" fmla="*/ 605642 w 605642"/>
              <a:gd name="connsiteY2" fmla="*/ 1252847 h 2505693"/>
              <a:gd name="connsiteX3" fmla="*/ 302821 w 605642"/>
              <a:gd name="connsiteY3" fmla="*/ 2505694 h 2505693"/>
              <a:gd name="connsiteX4" fmla="*/ 0 w 605642"/>
              <a:gd name="connsiteY4" fmla="*/ 1252847 h 2505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642" h="2505693" extrusionOk="0">
                <a:moveTo>
                  <a:pt x="0" y="1252847"/>
                </a:moveTo>
                <a:cubicBezTo>
                  <a:pt x="-22460" y="547065"/>
                  <a:pt x="107248" y="10633"/>
                  <a:pt x="302821" y="0"/>
                </a:cubicBezTo>
                <a:cubicBezTo>
                  <a:pt x="546725" y="16139"/>
                  <a:pt x="526966" y="563421"/>
                  <a:pt x="605642" y="1252847"/>
                </a:cubicBezTo>
                <a:cubicBezTo>
                  <a:pt x="597317" y="1952905"/>
                  <a:pt x="468642" y="2513553"/>
                  <a:pt x="302821" y="2505694"/>
                </a:cubicBezTo>
                <a:cubicBezTo>
                  <a:pt x="103386" y="2488081"/>
                  <a:pt x="8662" y="1948914"/>
                  <a:pt x="0" y="1252847"/>
                </a:cubicBezTo>
                <a:close/>
              </a:path>
            </a:pathLst>
          </a:custGeom>
          <a:noFill/>
          <a:ln w="28575">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7" name="Oval 6">
            <a:extLst>
              <a:ext uri="{FF2B5EF4-FFF2-40B4-BE49-F238E27FC236}">
                <a16:creationId xmlns:a16="http://schemas.microsoft.com/office/drawing/2014/main" id="{F259A09C-D9C9-8767-17D0-7D9B670E0B43}"/>
              </a:ext>
            </a:extLst>
          </p:cNvPr>
          <p:cNvSpPr/>
          <p:nvPr/>
        </p:nvSpPr>
        <p:spPr>
          <a:xfrm>
            <a:off x="5083769" y="2187543"/>
            <a:ext cx="605642" cy="3030187"/>
          </a:xfrm>
          <a:custGeom>
            <a:avLst/>
            <a:gdLst>
              <a:gd name="connsiteX0" fmla="*/ 0 w 605642"/>
              <a:gd name="connsiteY0" fmla="*/ 1515094 h 3030187"/>
              <a:gd name="connsiteX1" fmla="*/ 302821 w 605642"/>
              <a:gd name="connsiteY1" fmla="*/ 0 h 3030187"/>
              <a:gd name="connsiteX2" fmla="*/ 605642 w 605642"/>
              <a:gd name="connsiteY2" fmla="*/ 1515094 h 3030187"/>
              <a:gd name="connsiteX3" fmla="*/ 302821 w 605642"/>
              <a:gd name="connsiteY3" fmla="*/ 3030188 h 3030187"/>
              <a:gd name="connsiteX4" fmla="*/ 0 w 605642"/>
              <a:gd name="connsiteY4" fmla="*/ 1515094 h 303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642" h="3030187" extrusionOk="0">
                <a:moveTo>
                  <a:pt x="0" y="1515094"/>
                </a:moveTo>
                <a:cubicBezTo>
                  <a:pt x="-22460" y="664477"/>
                  <a:pt x="107248" y="10633"/>
                  <a:pt x="302821" y="0"/>
                </a:cubicBezTo>
                <a:cubicBezTo>
                  <a:pt x="556286" y="18152"/>
                  <a:pt x="510518" y="681356"/>
                  <a:pt x="605642" y="1515094"/>
                </a:cubicBezTo>
                <a:cubicBezTo>
                  <a:pt x="597317" y="2359987"/>
                  <a:pt x="468642" y="3038047"/>
                  <a:pt x="302821" y="3030188"/>
                </a:cubicBezTo>
                <a:cubicBezTo>
                  <a:pt x="69257" y="2993902"/>
                  <a:pt x="89265" y="2394508"/>
                  <a:pt x="0" y="1515094"/>
                </a:cubicBezTo>
                <a:close/>
              </a:path>
            </a:pathLst>
          </a:custGeom>
          <a:noFill/>
          <a:ln w="28575">
            <a:solidFill>
              <a:srgbClr val="FF0000"/>
            </a:solidFill>
            <a:prstDash val="solid"/>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129987274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E0CB-5BB1-3000-38CC-5423C93BC0D3}"/>
              </a:ext>
            </a:extLst>
          </p:cNvPr>
          <p:cNvSpPr>
            <a:spLocks noGrp="1"/>
          </p:cNvSpPr>
          <p:nvPr>
            <p:ph type="title"/>
          </p:nvPr>
        </p:nvSpPr>
        <p:spPr/>
        <p:txBody>
          <a:bodyPr/>
          <a:lstStyle/>
          <a:p>
            <a:r>
              <a:rPr lang="en-FI" dirty="0"/>
              <a:t>Barriers of teaching CT in schools</a:t>
            </a:r>
          </a:p>
        </p:txBody>
      </p:sp>
      <p:pic>
        <p:nvPicPr>
          <p:cNvPr id="5" name="Content Placeholder 4" descr="Chart, histogram&#10;&#10;Description automatically generated">
            <a:extLst>
              <a:ext uri="{FF2B5EF4-FFF2-40B4-BE49-F238E27FC236}">
                <a16:creationId xmlns:a16="http://schemas.microsoft.com/office/drawing/2014/main" id="{F8C17A98-4692-6B68-D20E-41FF6197D6E5}"/>
              </a:ext>
            </a:extLst>
          </p:cNvPr>
          <p:cNvPicPr>
            <a:picLocks noGrp="1" noChangeAspect="1"/>
          </p:cNvPicPr>
          <p:nvPr>
            <p:ph idx="1"/>
          </p:nvPr>
        </p:nvPicPr>
        <p:blipFill>
          <a:blip r:embed="rId2"/>
          <a:stretch>
            <a:fillRect/>
          </a:stretch>
        </p:blipFill>
        <p:spPr>
          <a:xfrm>
            <a:off x="2386573" y="2179249"/>
            <a:ext cx="5178189" cy="3881437"/>
          </a:xfrm>
        </p:spPr>
      </p:pic>
      <p:sp>
        <p:nvSpPr>
          <p:cNvPr id="6" name="Freeform 5">
            <a:extLst>
              <a:ext uri="{FF2B5EF4-FFF2-40B4-BE49-F238E27FC236}">
                <a16:creationId xmlns:a16="http://schemas.microsoft.com/office/drawing/2014/main" id="{918EC0BE-F69D-C2BB-ADC2-C7B566406224}"/>
              </a:ext>
            </a:extLst>
          </p:cNvPr>
          <p:cNvSpPr/>
          <p:nvPr/>
        </p:nvSpPr>
        <p:spPr>
          <a:xfrm>
            <a:off x="4579842" y="5023343"/>
            <a:ext cx="707057" cy="692931"/>
          </a:xfrm>
          <a:custGeom>
            <a:avLst/>
            <a:gdLst>
              <a:gd name="connsiteX0" fmla="*/ 0 w 707057"/>
              <a:gd name="connsiteY0" fmla="*/ 692931 h 692931"/>
              <a:gd name="connsiteX1" fmla="*/ 665018 w 707057"/>
              <a:gd name="connsiteY1" fmla="*/ 51663 h 692931"/>
              <a:gd name="connsiteX2" fmla="*/ 641267 w 707057"/>
              <a:gd name="connsiteY2" fmla="*/ 39788 h 692931"/>
            </a:gdLst>
            <a:ahLst/>
            <a:cxnLst>
              <a:cxn ang="0">
                <a:pos x="connsiteX0" y="connsiteY0"/>
              </a:cxn>
              <a:cxn ang="0">
                <a:pos x="connsiteX1" y="connsiteY1"/>
              </a:cxn>
              <a:cxn ang="0">
                <a:pos x="connsiteX2" y="connsiteY2"/>
              </a:cxn>
            </a:cxnLst>
            <a:rect l="l" t="t" r="r" b="b"/>
            <a:pathLst>
              <a:path w="707057" h="692931">
                <a:moveTo>
                  <a:pt x="0" y="692931"/>
                </a:moveTo>
                <a:cubicBezTo>
                  <a:pt x="279070" y="426725"/>
                  <a:pt x="558140" y="160520"/>
                  <a:pt x="665018" y="51663"/>
                </a:cubicBezTo>
                <a:cubicBezTo>
                  <a:pt x="771896" y="-57194"/>
                  <a:pt x="641267" y="39788"/>
                  <a:pt x="641267" y="39788"/>
                </a:cubicBez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FI"/>
          </a:p>
        </p:txBody>
      </p:sp>
      <p:sp>
        <p:nvSpPr>
          <p:cNvPr id="7" name="Freeform 6">
            <a:extLst>
              <a:ext uri="{FF2B5EF4-FFF2-40B4-BE49-F238E27FC236}">
                <a16:creationId xmlns:a16="http://schemas.microsoft.com/office/drawing/2014/main" id="{DBA187B7-2C9B-7091-39FF-911687FFDE08}"/>
              </a:ext>
            </a:extLst>
          </p:cNvPr>
          <p:cNvSpPr/>
          <p:nvPr/>
        </p:nvSpPr>
        <p:spPr>
          <a:xfrm>
            <a:off x="6458674" y="5150855"/>
            <a:ext cx="707057" cy="692931"/>
          </a:xfrm>
          <a:custGeom>
            <a:avLst/>
            <a:gdLst>
              <a:gd name="connsiteX0" fmla="*/ 0 w 707057"/>
              <a:gd name="connsiteY0" fmla="*/ 692931 h 692931"/>
              <a:gd name="connsiteX1" fmla="*/ 665018 w 707057"/>
              <a:gd name="connsiteY1" fmla="*/ 51663 h 692931"/>
              <a:gd name="connsiteX2" fmla="*/ 641267 w 707057"/>
              <a:gd name="connsiteY2" fmla="*/ 39788 h 692931"/>
            </a:gdLst>
            <a:ahLst/>
            <a:cxnLst>
              <a:cxn ang="0">
                <a:pos x="connsiteX0" y="connsiteY0"/>
              </a:cxn>
              <a:cxn ang="0">
                <a:pos x="connsiteX1" y="connsiteY1"/>
              </a:cxn>
              <a:cxn ang="0">
                <a:pos x="connsiteX2" y="connsiteY2"/>
              </a:cxn>
            </a:cxnLst>
            <a:rect l="l" t="t" r="r" b="b"/>
            <a:pathLst>
              <a:path w="707057" h="692931">
                <a:moveTo>
                  <a:pt x="0" y="692931"/>
                </a:moveTo>
                <a:cubicBezTo>
                  <a:pt x="279070" y="426725"/>
                  <a:pt x="558140" y="160520"/>
                  <a:pt x="665018" y="51663"/>
                </a:cubicBezTo>
                <a:cubicBezTo>
                  <a:pt x="771896" y="-57194"/>
                  <a:pt x="641267" y="39788"/>
                  <a:pt x="641267" y="39788"/>
                </a:cubicBez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FI"/>
          </a:p>
        </p:txBody>
      </p:sp>
      <p:sp>
        <p:nvSpPr>
          <p:cNvPr id="8" name="Freeform 7">
            <a:extLst>
              <a:ext uri="{FF2B5EF4-FFF2-40B4-BE49-F238E27FC236}">
                <a16:creationId xmlns:a16="http://schemas.microsoft.com/office/drawing/2014/main" id="{4DE74BAB-2A39-22B2-A778-A402D4F5330B}"/>
              </a:ext>
            </a:extLst>
          </p:cNvPr>
          <p:cNvSpPr/>
          <p:nvPr/>
        </p:nvSpPr>
        <p:spPr>
          <a:xfrm>
            <a:off x="3008685" y="5150854"/>
            <a:ext cx="707057" cy="692931"/>
          </a:xfrm>
          <a:custGeom>
            <a:avLst/>
            <a:gdLst>
              <a:gd name="connsiteX0" fmla="*/ 0 w 707057"/>
              <a:gd name="connsiteY0" fmla="*/ 692931 h 692931"/>
              <a:gd name="connsiteX1" fmla="*/ 665018 w 707057"/>
              <a:gd name="connsiteY1" fmla="*/ 51663 h 692931"/>
              <a:gd name="connsiteX2" fmla="*/ 641267 w 707057"/>
              <a:gd name="connsiteY2" fmla="*/ 39788 h 692931"/>
            </a:gdLst>
            <a:ahLst/>
            <a:cxnLst>
              <a:cxn ang="0">
                <a:pos x="connsiteX0" y="connsiteY0"/>
              </a:cxn>
              <a:cxn ang="0">
                <a:pos x="connsiteX1" y="connsiteY1"/>
              </a:cxn>
              <a:cxn ang="0">
                <a:pos x="connsiteX2" y="connsiteY2"/>
              </a:cxn>
            </a:cxnLst>
            <a:rect l="l" t="t" r="r" b="b"/>
            <a:pathLst>
              <a:path w="707057" h="692931">
                <a:moveTo>
                  <a:pt x="0" y="692931"/>
                </a:moveTo>
                <a:cubicBezTo>
                  <a:pt x="279070" y="426725"/>
                  <a:pt x="558140" y="160520"/>
                  <a:pt x="665018" y="51663"/>
                </a:cubicBezTo>
                <a:cubicBezTo>
                  <a:pt x="771896" y="-57194"/>
                  <a:pt x="641267" y="39788"/>
                  <a:pt x="641267" y="39788"/>
                </a:cubicBezTo>
              </a:path>
            </a:pathLst>
          </a:cu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FI"/>
          </a:p>
        </p:txBody>
      </p:sp>
    </p:spTree>
    <p:extLst>
      <p:ext uri="{BB962C8B-B14F-4D97-AF65-F5344CB8AC3E}">
        <p14:creationId xmlns:p14="http://schemas.microsoft.com/office/powerpoint/2010/main" val="54812190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89887-E85E-6361-1AE3-DBD4364075EA}"/>
              </a:ext>
            </a:extLst>
          </p:cNvPr>
          <p:cNvSpPr>
            <a:spLocks noGrp="1"/>
          </p:cNvSpPr>
          <p:nvPr>
            <p:ph type="title"/>
          </p:nvPr>
        </p:nvSpPr>
        <p:spPr/>
        <p:txBody>
          <a:bodyPr/>
          <a:lstStyle/>
          <a:p>
            <a:r>
              <a:rPr lang="en-FI" dirty="0"/>
              <a:t>Barriers to teaching CT by countries</a:t>
            </a:r>
          </a:p>
        </p:txBody>
      </p:sp>
      <p:pic>
        <p:nvPicPr>
          <p:cNvPr id="5" name="Content Placeholder 4" descr="Chart, bar chart&#10;&#10;Description automatically generated">
            <a:extLst>
              <a:ext uri="{FF2B5EF4-FFF2-40B4-BE49-F238E27FC236}">
                <a16:creationId xmlns:a16="http://schemas.microsoft.com/office/drawing/2014/main" id="{ADED8DDA-1D29-0870-D318-E27BB459A3D5}"/>
              </a:ext>
            </a:extLst>
          </p:cNvPr>
          <p:cNvPicPr>
            <a:picLocks noGrp="1" noChangeAspect="1"/>
          </p:cNvPicPr>
          <p:nvPr>
            <p:ph idx="1"/>
          </p:nvPr>
        </p:nvPicPr>
        <p:blipFill>
          <a:blip r:embed="rId2"/>
          <a:stretch>
            <a:fillRect/>
          </a:stretch>
        </p:blipFill>
        <p:spPr>
          <a:xfrm>
            <a:off x="2073379" y="2160588"/>
            <a:ext cx="5805280" cy="3881437"/>
          </a:xfrm>
        </p:spPr>
      </p:pic>
    </p:spTree>
    <p:extLst>
      <p:ext uri="{BB962C8B-B14F-4D97-AF65-F5344CB8AC3E}">
        <p14:creationId xmlns:p14="http://schemas.microsoft.com/office/powerpoint/2010/main" val="1692943498"/>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89887-E85E-6361-1AE3-DBD4364075EA}"/>
              </a:ext>
            </a:extLst>
          </p:cNvPr>
          <p:cNvSpPr>
            <a:spLocks noGrp="1"/>
          </p:cNvSpPr>
          <p:nvPr>
            <p:ph type="title"/>
          </p:nvPr>
        </p:nvSpPr>
        <p:spPr/>
        <p:txBody>
          <a:bodyPr/>
          <a:lstStyle/>
          <a:p>
            <a:r>
              <a:rPr lang="en-FI" dirty="0"/>
              <a:t>Barriers to teaching CT by countries</a:t>
            </a:r>
          </a:p>
        </p:txBody>
      </p:sp>
      <p:pic>
        <p:nvPicPr>
          <p:cNvPr id="4" name="Picture 3" descr="Chart, bar chart&#10;&#10;Description automatically generated">
            <a:extLst>
              <a:ext uri="{FF2B5EF4-FFF2-40B4-BE49-F238E27FC236}">
                <a16:creationId xmlns:a16="http://schemas.microsoft.com/office/drawing/2014/main" id="{D83F31E6-DC28-032E-DF77-EF7D648F6ADC}"/>
              </a:ext>
            </a:extLst>
          </p:cNvPr>
          <p:cNvPicPr>
            <a:picLocks noChangeAspect="1"/>
          </p:cNvPicPr>
          <p:nvPr/>
        </p:nvPicPr>
        <p:blipFill>
          <a:blip r:embed="rId2"/>
          <a:stretch>
            <a:fillRect/>
          </a:stretch>
        </p:blipFill>
        <p:spPr>
          <a:xfrm>
            <a:off x="2665763" y="1912835"/>
            <a:ext cx="5981700" cy="3721100"/>
          </a:xfrm>
          <a:prstGeom prst="rect">
            <a:avLst/>
          </a:prstGeom>
        </p:spPr>
      </p:pic>
    </p:spTree>
    <p:extLst>
      <p:ext uri="{BB962C8B-B14F-4D97-AF65-F5344CB8AC3E}">
        <p14:creationId xmlns:p14="http://schemas.microsoft.com/office/powerpoint/2010/main" val="280898067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84AA2-29DC-D4A6-EB6E-59C8EFB0F55C}"/>
              </a:ext>
            </a:extLst>
          </p:cNvPr>
          <p:cNvSpPr>
            <a:spLocks noGrp="1"/>
          </p:cNvSpPr>
          <p:nvPr>
            <p:ph type="title"/>
          </p:nvPr>
        </p:nvSpPr>
        <p:spPr>
          <a:xfrm>
            <a:off x="1981201" y="546487"/>
            <a:ext cx="7093131" cy="1143000"/>
          </a:xfrm>
        </p:spPr>
        <p:txBody>
          <a:bodyPr>
            <a:normAutofit fontScale="90000"/>
          </a:bodyPr>
          <a:lstStyle/>
          <a:p>
            <a:br>
              <a:rPr lang="en-FI" dirty="0"/>
            </a:br>
            <a:br>
              <a:rPr lang="en-FI" dirty="0"/>
            </a:br>
            <a:br>
              <a:rPr lang="en-FI" dirty="0"/>
            </a:br>
            <a:r>
              <a:rPr lang="en-FI" dirty="0"/>
              <a:t>What is Computational Thinking?</a:t>
            </a:r>
          </a:p>
        </p:txBody>
      </p:sp>
      <p:sp>
        <p:nvSpPr>
          <p:cNvPr id="3" name="Content Placeholder 2">
            <a:extLst>
              <a:ext uri="{FF2B5EF4-FFF2-40B4-BE49-F238E27FC236}">
                <a16:creationId xmlns:a16="http://schemas.microsoft.com/office/drawing/2014/main" id="{E42AC32B-6C46-E395-C1B0-5905EB404196}"/>
              </a:ext>
            </a:extLst>
          </p:cNvPr>
          <p:cNvSpPr>
            <a:spLocks noGrp="1"/>
          </p:cNvSpPr>
          <p:nvPr>
            <p:ph idx="1"/>
          </p:nvPr>
        </p:nvSpPr>
        <p:spPr>
          <a:xfrm>
            <a:off x="2343757" y="3051592"/>
            <a:ext cx="5733535" cy="1680519"/>
          </a:xfrm>
        </p:spPr>
        <p:style>
          <a:lnRef idx="1">
            <a:schemeClr val="accent6"/>
          </a:lnRef>
          <a:fillRef idx="2">
            <a:schemeClr val="accent6"/>
          </a:fillRef>
          <a:effectRef idx="1">
            <a:schemeClr val="accent6"/>
          </a:effectRef>
          <a:fontRef idx="minor">
            <a:schemeClr val="dk1"/>
          </a:fontRef>
        </p:style>
        <p:txBody>
          <a:bodyPr>
            <a:normAutofit fontScale="92500"/>
          </a:bodyPr>
          <a:lstStyle/>
          <a:p>
            <a:pPr marL="0" indent="0" algn="ctr">
              <a:buNone/>
            </a:pPr>
            <a:r>
              <a:rPr lang="en-GB" sz="2900" dirty="0">
                <a:solidFill>
                  <a:schemeClr val="tx1"/>
                </a:solidFill>
                <a:latin typeface="Optima"/>
                <a:ea typeface="+mj-ea"/>
              </a:rPr>
              <a:t>The ability to understand technologies</a:t>
            </a:r>
          </a:p>
          <a:p>
            <a:pPr marL="0" indent="0" algn="ctr">
              <a:buNone/>
            </a:pPr>
            <a:r>
              <a:rPr lang="en-GB" sz="2900" dirty="0">
                <a:solidFill>
                  <a:schemeClr val="tx1"/>
                </a:solidFill>
                <a:latin typeface="Optima"/>
                <a:ea typeface="+mj-ea"/>
              </a:rPr>
              <a:t> to help you use them to solve a problem</a:t>
            </a:r>
            <a:endParaRPr lang="en-FI" sz="2900" dirty="0">
              <a:solidFill>
                <a:schemeClr val="tx1"/>
              </a:solidFill>
              <a:latin typeface="Optima"/>
              <a:ea typeface="+mj-ea"/>
            </a:endParaRPr>
          </a:p>
        </p:txBody>
      </p:sp>
    </p:spTree>
    <p:extLst>
      <p:ext uri="{BB962C8B-B14F-4D97-AF65-F5344CB8AC3E}">
        <p14:creationId xmlns:p14="http://schemas.microsoft.com/office/powerpoint/2010/main" val="159662573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0A61547-2555-4DE2-A37F-A53E549174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8" name="Straight Connector 27">
              <a:extLst>
                <a:ext uri="{FF2B5EF4-FFF2-40B4-BE49-F238E27FC236}">
                  <a16:creationId xmlns:a16="http://schemas.microsoft.com/office/drawing/2014/main" id="{5C2447E0-8F0D-479C-94E4-82BC8EB68C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1F943397-DCDD-44CB-BBA9-9510B7698D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E2630ADC-31DB-4C48-AC4A-DAAE5A7B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5">
              <a:extLst>
                <a:ext uri="{FF2B5EF4-FFF2-40B4-BE49-F238E27FC236}">
                  <a16:creationId xmlns:a16="http://schemas.microsoft.com/office/drawing/2014/main" id="{2CA5C44E-F54E-47E0-8989-4D8686B33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FF54E15E-830B-4375-A239-4C51954DE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CB37E322-FF7E-4872-BD6B-50A48CBEA5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710D0C1E-D2F8-45B2-AE14-1AC8E976F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9">
              <a:extLst>
                <a:ext uri="{FF2B5EF4-FFF2-40B4-BE49-F238E27FC236}">
                  <a16:creationId xmlns:a16="http://schemas.microsoft.com/office/drawing/2014/main" id="{3216331B-17D0-4167-ABD2-B2198058C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A53A7A96-3806-4BB3-91DE-6EED48AC78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F8C2B86C-EE71-466E-8991-503F9C9C1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Τίτλος 1">
            <a:extLst>
              <a:ext uri="{FF2B5EF4-FFF2-40B4-BE49-F238E27FC236}">
                <a16:creationId xmlns:a16="http://schemas.microsoft.com/office/drawing/2014/main" id="{B95075FE-E908-40AA-5BE7-3195A41FABC6}"/>
              </a:ext>
            </a:extLst>
          </p:cNvPr>
          <p:cNvSpPr>
            <a:spLocks noGrp="1"/>
          </p:cNvSpPr>
          <p:nvPr>
            <p:ph type="title"/>
          </p:nvPr>
        </p:nvSpPr>
        <p:spPr>
          <a:xfrm>
            <a:off x="890423" y="835017"/>
            <a:ext cx="2624302" cy="3215820"/>
          </a:xfrm>
        </p:spPr>
        <p:txBody>
          <a:bodyPr vert="horz" lIns="91440" tIns="45720" rIns="91440" bIns="45720" rtlCol="0" anchor="b">
            <a:normAutofit/>
          </a:bodyPr>
          <a:lstStyle/>
          <a:p>
            <a:r>
              <a:rPr lang="en-US" sz="3200" dirty="0"/>
              <a:t>COMPETENCE FRAMEWORK</a:t>
            </a:r>
          </a:p>
        </p:txBody>
      </p:sp>
      <p:pic>
        <p:nvPicPr>
          <p:cNvPr id="7" name="Εικόνα 6">
            <a:extLst>
              <a:ext uri="{FF2B5EF4-FFF2-40B4-BE49-F238E27FC236}">
                <a16:creationId xmlns:a16="http://schemas.microsoft.com/office/drawing/2014/main" id="{41CB6120-4FEC-5ADA-52AD-AF57226A293E}"/>
              </a:ext>
            </a:extLst>
          </p:cNvPr>
          <p:cNvPicPr>
            <a:picLocks noChangeAspect="1"/>
          </p:cNvPicPr>
          <p:nvPr/>
        </p:nvPicPr>
        <p:blipFill rotWithShape="1">
          <a:blip r:embed="rId2"/>
          <a:srcRect l="18047" t="11944" r="20625" b="6111"/>
          <a:stretch/>
        </p:blipFill>
        <p:spPr>
          <a:xfrm>
            <a:off x="3697413" y="76202"/>
            <a:ext cx="8424792" cy="6696074"/>
          </a:xfrm>
          <a:prstGeom prst="rect">
            <a:avLst/>
          </a:prstGeom>
        </p:spPr>
      </p:pic>
      <p:pic>
        <p:nvPicPr>
          <p:cNvPr id="5" name="Εικόνα 4">
            <a:extLst>
              <a:ext uri="{FF2B5EF4-FFF2-40B4-BE49-F238E27FC236}">
                <a16:creationId xmlns:a16="http://schemas.microsoft.com/office/drawing/2014/main" id="{DB8CF251-1B00-895D-8250-2CE14ED1B4C0}"/>
              </a:ext>
            </a:extLst>
          </p:cNvPr>
          <p:cNvPicPr>
            <a:picLocks noChangeAspect="1"/>
          </p:cNvPicPr>
          <p:nvPr/>
        </p:nvPicPr>
        <p:blipFill>
          <a:blip r:embed="rId3"/>
          <a:stretch>
            <a:fillRect/>
          </a:stretch>
        </p:blipFill>
        <p:spPr>
          <a:xfrm flipH="1">
            <a:off x="3595263" y="4352924"/>
            <a:ext cx="1970627" cy="1685163"/>
          </a:xfrm>
          <a:prstGeom prst="rect">
            <a:avLst/>
          </a:prstGeom>
        </p:spPr>
      </p:pic>
    </p:spTree>
    <p:extLst>
      <p:ext uri="{BB962C8B-B14F-4D97-AF65-F5344CB8AC3E}">
        <p14:creationId xmlns:p14="http://schemas.microsoft.com/office/powerpoint/2010/main" val="3358447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F637E9F7-D621-5352-E321-3654D440F3FE}"/>
              </a:ext>
            </a:extLst>
          </p:cNvPr>
          <p:cNvPicPr>
            <a:picLocks noChangeAspect="1"/>
          </p:cNvPicPr>
          <p:nvPr/>
        </p:nvPicPr>
        <p:blipFill rotWithShape="1">
          <a:blip r:embed="rId2"/>
          <a:srcRect l="18203" t="17499" r="19922" b="8890"/>
          <a:stretch/>
        </p:blipFill>
        <p:spPr>
          <a:xfrm>
            <a:off x="531844" y="70901"/>
            <a:ext cx="10403633" cy="6684462"/>
          </a:xfrm>
          <a:prstGeom prst="rect">
            <a:avLst/>
          </a:prstGeom>
        </p:spPr>
      </p:pic>
    </p:spTree>
    <p:extLst>
      <p:ext uri="{BB962C8B-B14F-4D97-AF65-F5344CB8AC3E}">
        <p14:creationId xmlns:p14="http://schemas.microsoft.com/office/powerpoint/2010/main" val="2639607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E5A8A0-0A86-413B-98CC-F1543FFFACD4}"/>
              </a:ext>
            </a:extLst>
          </p:cNvPr>
          <p:cNvSpPr>
            <a:spLocks noGrp="1"/>
          </p:cNvSpPr>
          <p:nvPr>
            <p:ph type="title"/>
          </p:nvPr>
        </p:nvSpPr>
        <p:spPr>
          <a:xfrm>
            <a:off x="1064794" y="844481"/>
            <a:ext cx="10058400" cy="1371600"/>
          </a:xfrm>
        </p:spPr>
        <p:txBody>
          <a:bodyPr>
            <a:normAutofit fontScale="90000"/>
          </a:bodyPr>
          <a:lstStyle/>
          <a:p>
            <a:pPr algn="ctr"/>
            <a:r>
              <a:rPr lang="en-US" sz="4400" dirty="0" err="1">
                <a:solidFill>
                  <a:schemeClr val="accent1">
                    <a:lumMod val="75000"/>
                  </a:schemeClr>
                </a:solidFill>
                <a:latin typeface="Arial Black" panose="020B0A04020102020204" pitchFamily="34" charset="0"/>
              </a:rPr>
              <a:t>CoTA</a:t>
            </a:r>
            <a:r>
              <a:rPr lang="en-US" sz="4400" dirty="0">
                <a:solidFill>
                  <a:schemeClr val="accent1">
                    <a:lumMod val="75000"/>
                  </a:schemeClr>
                </a:solidFill>
                <a:latin typeface="Arial Black" panose="020B0A04020102020204" pitchFamily="34" charset="0"/>
              </a:rPr>
              <a:t> Website</a:t>
            </a:r>
            <a:br>
              <a:rPr lang="en-US" sz="2900" dirty="0">
                <a:solidFill>
                  <a:schemeClr val="tx1"/>
                </a:solidFill>
                <a:latin typeface="Arial Black" panose="020B0A04020102020204" pitchFamily="34" charset="0"/>
              </a:rPr>
            </a:br>
            <a:r>
              <a:rPr lang="en-US" sz="2900" dirty="0">
                <a:solidFill>
                  <a:schemeClr val="tx1"/>
                </a:solidFill>
                <a:hlinkClick r:id="rId2"/>
              </a:rPr>
              <a:t>https://cotaproject.wpcomstaging.com/</a:t>
            </a:r>
            <a:br>
              <a:rPr lang="en-US" sz="2900" dirty="0">
                <a:solidFill>
                  <a:schemeClr val="tx1"/>
                </a:solidFill>
              </a:rPr>
            </a:br>
            <a:endParaRPr lang="el-GR" sz="2900" dirty="0">
              <a:solidFill>
                <a:schemeClr val="tx1"/>
              </a:solidFill>
              <a:latin typeface="Arial Black" panose="020B0A04020102020204" pitchFamily="34" charset="0"/>
            </a:endParaRPr>
          </a:p>
        </p:txBody>
      </p:sp>
      <p:pic>
        <p:nvPicPr>
          <p:cNvPr id="4" name="image1.png">
            <a:extLst>
              <a:ext uri="{FF2B5EF4-FFF2-40B4-BE49-F238E27FC236}">
                <a16:creationId xmlns:a16="http://schemas.microsoft.com/office/drawing/2014/main" id="{F80F39B0-CB42-44DE-B2AA-7499949C2F5E}"/>
              </a:ext>
            </a:extLst>
          </p:cNvPr>
          <p:cNvPicPr/>
          <p:nvPr/>
        </p:nvPicPr>
        <p:blipFill>
          <a:blip r:embed="rId3"/>
          <a:stretch>
            <a:fillRect/>
          </a:stretch>
        </p:blipFill>
        <p:spPr>
          <a:xfrm>
            <a:off x="23412" y="5635395"/>
            <a:ext cx="1614263" cy="1111404"/>
          </a:xfrm>
          <a:prstGeom prst="rect">
            <a:avLst/>
          </a:prstGeom>
        </p:spPr>
      </p:pic>
      <p:pic>
        <p:nvPicPr>
          <p:cNvPr id="3" name="Εικόνα 2">
            <a:extLst>
              <a:ext uri="{FF2B5EF4-FFF2-40B4-BE49-F238E27FC236}">
                <a16:creationId xmlns:a16="http://schemas.microsoft.com/office/drawing/2014/main" id="{C07ACDF8-80D1-46FE-B919-219348E74D5F}"/>
              </a:ext>
            </a:extLst>
          </p:cNvPr>
          <p:cNvPicPr>
            <a:picLocks noChangeAspect="1"/>
          </p:cNvPicPr>
          <p:nvPr/>
        </p:nvPicPr>
        <p:blipFill>
          <a:blip r:embed="rId4"/>
          <a:stretch>
            <a:fillRect/>
          </a:stretch>
        </p:blipFill>
        <p:spPr>
          <a:xfrm>
            <a:off x="10318699" y="6075751"/>
            <a:ext cx="1608989" cy="612270"/>
          </a:xfrm>
          <a:prstGeom prst="rect">
            <a:avLst/>
          </a:prstGeom>
        </p:spPr>
      </p:pic>
      <p:graphicFrame>
        <p:nvGraphicFramePr>
          <p:cNvPr id="12" name="Θέση περιεχομένου 6">
            <a:extLst>
              <a:ext uri="{FF2B5EF4-FFF2-40B4-BE49-F238E27FC236}">
                <a16:creationId xmlns:a16="http://schemas.microsoft.com/office/drawing/2014/main" id="{9F03A8B6-76DE-4BC3-99FC-21BA37E33228}"/>
              </a:ext>
            </a:extLst>
          </p:cNvPr>
          <p:cNvGraphicFramePr>
            <a:graphicFrameLocks noGrp="1"/>
          </p:cNvGraphicFramePr>
          <p:nvPr>
            <p:ph idx="1"/>
            <p:extLst>
              <p:ext uri="{D42A27DB-BD31-4B8C-83A1-F6EECF244321}">
                <p14:modId xmlns:p14="http://schemas.microsoft.com/office/powerpoint/2010/main" val="4011870089"/>
              </p:ext>
            </p:extLst>
          </p:nvPr>
        </p:nvGraphicFramePr>
        <p:xfrm>
          <a:off x="1473200" y="3060562"/>
          <a:ext cx="9269012" cy="29084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2412368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E5A8A0-0A86-413B-98CC-F1543FFFACD4}"/>
              </a:ext>
            </a:extLst>
          </p:cNvPr>
          <p:cNvSpPr>
            <a:spLocks noGrp="1"/>
          </p:cNvSpPr>
          <p:nvPr>
            <p:ph type="title"/>
          </p:nvPr>
        </p:nvSpPr>
        <p:spPr>
          <a:xfrm>
            <a:off x="619917" y="167411"/>
            <a:ext cx="10056526" cy="877611"/>
          </a:xfrm>
        </p:spPr>
        <p:txBody>
          <a:bodyPr>
            <a:normAutofit/>
          </a:bodyPr>
          <a:lstStyle/>
          <a:p>
            <a:r>
              <a:rPr lang="en-US" dirty="0">
                <a:solidFill>
                  <a:schemeClr val="accent1">
                    <a:lumMod val="75000"/>
                  </a:schemeClr>
                </a:solidFill>
                <a:latin typeface="Arial Black" panose="020B0A04020102020204" pitchFamily="34" charset="0"/>
              </a:rPr>
              <a:t>Learning Scenario Template</a:t>
            </a:r>
            <a:endParaRPr lang="el-GR" dirty="0">
              <a:solidFill>
                <a:schemeClr val="accent1">
                  <a:lumMod val="75000"/>
                </a:schemeClr>
              </a:solidFill>
              <a:latin typeface="Arial Black" panose="020B0A04020102020204" pitchFamily="34" charset="0"/>
            </a:endParaRPr>
          </a:p>
        </p:txBody>
      </p:sp>
      <p:graphicFrame>
        <p:nvGraphicFramePr>
          <p:cNvPr id="5" name="Θέση περιεχομένου 4">
            <a:extLst>
              <a:ext uri="{FF2B5EF4-FFF2-40B4-BE49-F238E27FC236}">
                <a16:creationId xmlns:a16="http://schemas.microsoft.com/office/drawing/2014/main" id="{C4BF4033-742A-4016-BCD3-89A0593D4B8C}"/>
              </a:ext>
            </a:extLst>
          </p:cNvPr>
          <p:cNvGraphicFramePr>
            <a:graphicFrameLocks noGrp="1"/>
          </p:cNvGraphicFramePr>
          <p:nvPr>
            <p:ph idx="1"/>
            <p:extLst>
              <p:ext uri="{D42A27DB-BD31-4B8C-83A1-F6EECF244321}">
                <p14:modId xmlns:p14="http://schemas.microsoft.com/office/powerpoint/2010/main" val="2322500282"/>
              </p:ext>
            </p:extLst>
          </p:nvPr>
        </p:nvGraphicFramePr>
        <p:xfrm>
          <a:off x="609600" y="903488"/>
          <a:ext cx="8253527" cy="5563572"/>
        </p:xfrm>
        <a:graphic>
          <a:graphicData uri="http://schemas.openxmlformats.org/drawingml/2006/table">
            <a:tbl>
              <a:tblPr>
                <a:tableStyleId>{5C22544A-7EE6-4342-B048-85BDC9FD1C3A}</a:tableStyleId>
              </a:tblPr>
              <a:tblGrid>
                <a:gridCol w="4850296">
                  <a:extLst>
                    <a:ext uri="{9D8B030D-6E8A-4147-A177-3AD203B41FA5}">
                      <a16:colId xmlns:a16="http://schemas.microsoft.com/office/drawing/2014/main" val="3196755673"/>
                    </a:ext>
                  </a:extLst>
                </a:gridCol>
                <a:gridCol w="3403231">
                  <a:extLst>
                    <a:ext uri="{9D8B030D-6E8A-4147-A177-3AD203B41FA5}">
                      <a16:colId xmlns:a16="http://schemas.microsoft.com/office/drawing/2014/main" val="2914628764"/>
                    </a:ext>
                  </a:extLst>
                </a:gridCol>
              </a:tblGrid>
              <a:tr h="398941">
                <a:tc gridSpan="2">
                  <a:txBody>
                    <a:bodyPr/>
                    <a:lstStyle/>
                    <a:p>
                      <a:pPr algn="ctr">
                        <a:lnSpc>
                          <a:spcPct val="115000"/>
                        </a:lnSpc>
                      </a:pPr>
                      <a:r>
                        <a:rPr lang="el-GR" sz="1800" b="1" dirty="0" err="1">
                          <a:solidFill>
                            <a:srgbClr val="0070C0"/>
                          </a:solidFill>
                          <a:effectLst/>
                          <a:latin typeface="Arial" panose="020B0604020202020204" pitchFamily="34" charset="0"/>
                          <a:cs typeface="Arial" panose="020B0604020202020204" pitchFamily="34" charset="0"/>
                        </a:rPr>
                        <a:t>Learning</a:t>
                      </a:r>
                      <a:r>
                        <a:rPr lang="el-GR" sz="1800" b="1" dirty="0">
                          <a:solidFill>
                            <a:srgbClr val="0070C0"/>
                          </a:solidFill>
                          <a:effectLst/>
                          <a:latin typeface="Arial" panose="020B0604020202020204" pitchFamily="34" charset="0"/>
                          <a:cs typeface="Arial" panose="020B0604020202020204" pitchFamily="34" charset="0"/>
                        </a:rPr>
                        <a:t> </a:t>
                      </a:r>
                      <a:r>
                        <a:rPr lang="el-GR" sz="1800" b="1" dirty="0" err="1">
                          <a:solidFill>
                            <a:srgbClr val="0070C0"/>
                          </a:solidFill>
                          <a:effectLst/>
                          <a:latin typeface="Arial" panose="020B0604020202020204" pitchFamily="34" charset="0"/>
                          <a:cs typeface="Arial" panose="020B0604020202020204" pitchFamily="34" charset="0"/>
                        </a:rPr>
                        <a:t>Scenario</a:t>
                      </a:r>
                      <a:r>
                        <a:rPr lang="el-GR" sz="1800" b="1" dirty="0">
                          <a:solidFill>
                            <a:srgbClr val="0070C0"/>
                          </a:solidFill>
                          <a:effectLst/>
                          <a:latin typeface="Arial" panose="020B0604020202020204" pitchFamily="34" charset="0"/>
                          <a:cs typeface="Arial" panose="020B0604020202020204" pitchFamily="34" charset="0"/>
                        </a:rPr>
                        <a:t> </a:t>
                      </a:r>
                      <a:r>
                        <a:rPr lang="el-GR" sz="1800" b="1" dirty="0" err="1">
                          <a:solidFill>
                            <a:srgbClr val="0070C0"/>
                          </a:solidFill>
                          <a:effectLst/>
                          <a:latin typeface="Arial" panose="020B0604020202020204" pitchFamily="34" charset="0"/>
                          <a:cs typeface="Arial" panose="020B0604020202020204" pitchFamily="34" charset="0"/>
                        </a:rPr>
                        <a:t>Identity</a:t>
                      </a:r>
                      <a:endParaRPr lang="el-GR" sz="18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txBody>
                  <a:tcPr marL="36278" marR="36278" marT="36278" marB="36278"/>
                </a:tc>
                <a:tc hMerge="1">
                  <a:txBody>
                    <a:bodyPr/>
                    <a:lstStyle/>
                    <a:p>
                      <a:pPr algn="ctr">
                        <a:lnSpc>
                          <a:spcPct val="115000"/>
                        </a:lnSpc>
                      </a:pPr>
                      <a:endParaRPr lang="el-GR" sz="1600" b="1" dirty="0">
                        <a:solidFill>
                          <a:srgbClr val="0070C0"/>
                        </a:solidFill>
                        <a:effectLst/>
                        <a:latin typeface="Arial" panose="020B0604020202020204" pitchFamily="34" charset="0"/>
                        <a:ea typeface="Arial" panose="020B0604020202020204" pitchFamily="34" charset="0"/>
                      </a:endParaRPr>
                    </a:p>
                  </a:txBody>
                  <a:tcPr marL="36278" marR="36278" marT="36278" marB="36278"/>
                </a:tc>
                <a:extLst>
                  <a:ext uri="{0D108BD9-81ED-4DB2-BD59-A6C34878D82A}">
                    <a16:rowId xmlns:a16="http://schemas.microsoft.com/office/drawing/2014/main" val="242087566"/>
                  </a:ext>
                </a:extLst>
              </a:tr>
              <a:tr h="398941">
                <a:tc>
                  <a:txBody>
                    <a:bodyPr/>
                    <a:lstStyle/>
                    <a:p>
                      <a:pPr>
                        <a:lnSpc>
                          <a:spcPct val="115000"/>
                        </a:lnSpc>
                      </a:pPr>
                      <a:r>
                        <a:rPr lang="el-GR" sz="1600" b="1" dirty="0" err="1">
                          <a:effectLst/>
                          <a:latin typeface="Arial" panose="020B0604020202020204" pitchFamily="34" charset="0"/>
                          <a:cs typeface="Arial" panose="020B0604020202020204" pitchFamily="34" charset="0"/>
                        </a:rPr>
                        <a:t>Title</a:t>
                      </a:r>
                      <a:r>
                        <a:rPr lang="el-GR" sz="1600" b="1" dirty="0">
                          <a:effectLst/>
                          <a:latin typeface="Arial" panose="020B0604020202020204" pitchFamily="34" charset="0"/>
                          <a:cs typeface="Arial" panose="020B0604020202020204" pitchFamily="34" charset="0"/>
                        </a:rPr>
                        <a:t> &amp; </a:t>
                      </a:r>
                      <a:r>
                        <a:rPr lang="el-GR" sz="1600" b="1" dirty="0" err="1">
                          <a:effectLst/>
                          <a:latin typeface="Arial" panose="020B0604020202020204" pitchFamily="34" charset="0"/>
                          <a:cs typeface="Arial" panose="020B0604020202020204" pitchFamily="34" charset="0"/>
                        </a:rPr>
                        <a:t>Creator</a:t>
                      </a:r>
                      <a:endParaRPr lang="el-GR" sz="1600" b="1" dirty="0">
                        <a:effectLst/>
                        <a:latin typeface="Arial" panose="020B0604020202020204" pitchFamily="34" charset="0"/>
                        <a:ea typeface="Arial" panose="020B0604020202020204" pitchFamily="34" charset="0"/>
                        <a:cs typeface="Arial" panose="020B0604020202020204" pitchFamily="34" charset="0"/>
                      </a:endParaRPr>
                    </a:p>
                  </a:txBody>
                  <a:tcPr marL="36278" marR="36278" marT="36278" marB="36278"/>
                </a:tc>
                <a:tc>
                  <a:txBody>
                    <a:bodyPr/>
                    <a:lstStyle/>
                    <a:p>
                      <a:pPr>
                        <a:lnSpc>
                          <a:spcPct val="115000"/>
                        </a:lnSpc>
                      </a:pPr>
                      <a:r>
                        <a:rPr lang="el-GR" sz="1600" dirty="0">
                          <a:effectLst/>
                          <a:latin typeface="Arial" panose="020B0604020202020204" pitchFamily="34" charset="0"/>
                          <a:cs typeface="Arial" panose="020B0604020202020204" pitchFamily="34" charset="0"/>
                        </a:rPr>
                        <a:t> </a:t>
                      </a:r>
                      <a:endParaRPr lang="el-GR" sz="1600" dirty="0">
                        <a:effectLst/>
                        <a:latin typeface="Arial" panose="020B0604020202020204" pitchFamily="34" charset="0"/>
                        <a:ea typeface="Arial" panose="020B0604020202020204" pitchFamily="34" charset="0"/>
                        <a:cs typeface="Arial" panose="020B0604020202020204" pitchFamily="34" charset="0"/>
                      </a:endParaRPr>
                    </a:p>
                  </a:txBody>
                  <a:tcPr marL="36278" marR="36278" marT="36278" marB="36278"/>
                </a:tc>
                <a:extLst>
                  <a:ext uri="{0D108BD9-81ED-4DB2-BD59-A6C34878D82A}">
                    <a16:rowId xmlns:a16="http://schemas.microsoft.com/office/drawing/2014/main" val="3830652241"/>
                  </a:ext>
                </a:extLst>
              </a:tr>
              <a:tr h="398941">
                <a:tc>
                  <a:txBody>
                    <a:bodyPr/>
                    <a:lstStyle/>
                    <a:p>
                      <a:pPr>
                        <a:lnSpc>
                          <a:spcPct val="115000"/>
                        </a:lnSpc>
                      </a:pPr>
                      <a:r>
                        <a:rPr lang="el-GR" sz="1600" b="1" dirty="0" err="1">
                          <a:effectLst/>
                          <a:latin typeface="Arial" panose="020B0604020202020204" pitchFamily="34" charset="0"/>
                          <a:cs typeface="Arial" panose="020B0604020202020204" pitchFamily="34" charset="0"/>
                        </a:rPr>
                        <a:t>Main</a:t>
                      </a:r>
                      <a:r>
                        <a:rPr lang="el-GR" sz="1600" b="1" dirty="0">
                          <a:effectLst/>
                          <a:latin typeface="Arial" panose="020B0604020202020204" pitchFamily="34" charset="0"/>
                          <a:cs typeface="Arial" panose="020B0604020202020204" pitchFamily="34" charset="0"/>
                        </a:rPr>
                        <a:t> </a:t>
                      </a:r>
                      <a:r>
                        <a:rPr lang="el-GR" sz="1600" b="1" dirty="0" err="1">
                          <a:effectLst/>
                          <a:latin typeface="Arial" panose="020B0604020202020204" pitchFamily="34" charset="0"/>
                          <a:cs typeface="Arial" panose="020B0604020202020204" pitchFamily="34" charset="0"/>
                        </a:rPr>
                        <a:t>Idea</a:t>
                      </a:r>
                      <a:r>
                        <a:rPr lang="el-GR" sz="1600" b="1" dirty="0">
                          <a:effectLst/>
                          <a:latin typeface="Arial" panose="020B0604020202020204" pitchFamily="34" charset="0"/>
                          <a:cs typeface="Arial" panose="020B0604020202020204" pitchFamily="34" charset="0"/>
                        </a:rPr>
                        <a:t> / </a:t>
                      </a:r>
                      <a:r>
                        <a:rPr lang="el-GR" sz="1600" b="1" dirty="0" err="1">
                          <a:effectLst/>
                          <a:latin typeface="Arial" panose="020B0604020202020204" pitchFamily="34" charset="0"/>
                          <a:cs typeface="Arial" panose="020B0604020202020204" pitchFamily="34" charset="0"/>
                        </a:rPr>
                        <a:t>Description</a:t>
                      </a:r>
                      <a:endParaRPr lang="el-GR" sz="1600" b="1" dirty="0">
                        <a:effectLst/>
                        <a:latin typeface="Arial" panose="020B0604020202020204" pitchFamily="34" charset="0"/>
                        <a:ea typeface="Arial" panose="020B0604020202020204" pitchFamily="34" charset="0"/>
                        <a:cs typeface="Arial" panose="020B0604020202020204" pitchFamily="34" charset="0"/>
                      </a:endParaRPr>
                    </a:p>
                  </a:txBody>
                  <a:tcPr marL="36278" marR="36278" marT="36278" marB="36278"/>
                </a:tc>
                <a:tc>
                  <a:txBody>
                    <a:bodyPr/>
                    <a:lstStyle/>
                    <a:p>
                      <a:pPr>
                        <a:lnSpc>
                          <a:spcPct val="115000"/>
                        </a:lnSpc>
                      </a:pPr>
                      <a:r>
                        <a:rPr lang="el-GR" sz="1600">
                          <a:effectLst/>
                          <a:latin typeface="Arial" panose="020B0604020202020204" pitchFamily="34" charset="0"/>
                          <a:cs typeface="Arial" panose="020B0604020202020204" pitchFamily="34" charset="0"/>
                        </a:rPr>
                        <a:t> </a:t>
                      </a:r>
                      <a:endParaRPr lang="el-GR" sz="1600" dirty="0">
                        <a:effectLst/>
                        <a:latin typeface="Arial" panose="020B0604020202020204" pitchFamily="34" charset="0"/>
                        <a:ea typeface="Arial" panose="020B0604020202020204" pitchFamily="34" charset="0"/>
                        <a:cs typeface="Arial" panose="020B0604020202020204" pitchFamily="34" charset="0"/>
                      </a:endParaRPr>
                    </a:p>
                  </a:txBody>
                  <a:tcPr marL="36278" marR="36278" marT="36278" marB="36278"/>
                </a:tc>
                <a:extLst>
                  <a:ext uri="{0D108BD9-81ED-4DB2-BD59-A6C34878D82A}">
                    <a16:rowId xmlns:a16="http://schemas.microsoft.com/office/drawing/2014/main" val="324197181"/>
                  </a:ext>
                </a:extLst>
              </a:tr>
              <a:tr h="627651">
                <a:tc>
                  <a:txBody>
                    <a:bodyPr/>
                    <a:lstStyle/>
                    <a:p>
                      <a:pPr>
                        <a:lnSpc>
                          <a:spcPct val="115000"/>
                        </a:lnSpc>
                      </a:pPr>
                      <a:r>
                        <a:rPr lang="en-US" sz="1600" b="1" dirty="0">
                          <a:effectLst/>
                          <a:latin typeface="Arial" panose="020B0604020202020204" pitchFamily="34" charset="0"/>
                          <a:cs typeface="Arial" panose="020B0604020202020204" pitchFamily="34" charset="0"/>
                        </a:rPr>
                        <a:t>Target Group</a:t>
                      </a:r>
                      <a:endParaRPr lang="el-GR" sz="1600" b="1" dirty="0">
                        <a:effectLst/>
                        <a:latin typeface="Arial" panose="020B0604020202020204" pitchFamily="34" charset="0"/>
                        <a:cs typeface="Arial" panose="020B0604020202020204" pitchFamily="34" charset="0"/>
                      </a:endParaRPr>
                    </a:p>
                    <a:p>
                      <a:pPr>
                        <a:lnSpc>
                          <a:spcPct val="115000"/>
                        </a:lnSpc>
                      </a:pPr>
                      <a:r>
                        <a:rPr lang="en-US" sz="1400" dirty="0">
                          <a:effectLst/>
                          <a:latin typeface="Arial" panose="020B0604020202020204" pitchFamily="34" charset="0"/>
                          <a:cs typeface="Arial" panose="020B0604020202020204" pitchFamily="34" charset="0"/>
                        </a:rPr>
                        <a:t>(Students’ age, learning level, background, </a:t>
                      </a:r>
                      <a:r>
                        <a:rPr lang="el-GR" sz="1400" dirty="0" err="1">
                          <a:effectLst/>
                          <a:latin typeface="Arial" panose="020B0604020202020204" pitchFamily="34" charset="0"/>
                          <a:cs typeface="Arial" panose="020B0604020202020204" pitchFamily="34" charset="0"/>
                        </a:rPr>
                        <a:t>disabilities</a:t>
                      </a:r>
                      <a:r>
                        <a:rPr lang="el-GR" sz="1400" dirty="0">
                          <a:effectLst/>
                          <a:latin typeface="Arial" panose="020B0604020202020204" pitchFamily="34" charset="0"/>
                          <a:cs typeface="Arial" panose="020B0604020202020204" pitchFamily="34" charset="0"/>
                        </a:rPr>
                        <a:t>)</a:t>
                      </a:r>
                      <a:endParaRPr lang="el-GR" sz="1400" dirty="0">
                        <a:effectLst/>
                        <a:latin typeface="Arial" panose="020B0604020202020204" pitchFamily="34" charset="0"/>
                        <a:ea typeface="Arial" panose="020B0604020202020204" pitchFamily="34" charset="0"/>
                        <a:cs typeface="Arial" panose="020B0604020202020204" pitchFamily="34" charset="0"/>
                      </a:endParaRPr>
                    </a:p>
                  </a:txBody>
                  <a:tcPr marL="36278" marR="36278" marT="36278" marB="36278"/>
                </a:tc>
                <a:tc>
                  <a:txBody>
                    <a:bodyPr/>
                    <a:lstStyle/>
                    <a:p>
                      <a:pPr>
                        <a:lnSpc>
                          <a:spcPct val="115000"/>
                        </a:lnSpc>
                      </a:pPr>
                      <a:r>
                        <a:rPr lang="el-GR" sz="1600" dirty="0">
                          <a:effectLst/>
                          <a:latin typeface="Arial" panose="020B0604020202020204" pitchFamily="34" charset="0"/>
                          <a:cs typeface="Arial" panose="020B0604020202020204" pitchFamily="34" charset="0"/>
                        </a:rPr>
                        <a:t> </a:t>
                      </a:r>
                      <a:endParaRPr lang="el-GR" sz="1600" dirty="0">
                        <a:effectLst/>
                        <a:latin typeface="Arial" panose="020B0604020202020204" pitchFamily="34" charset="0"/>
                        <a:ea typeface="Arial" panose="020B0604020202020204" pitchFamily="34" charset="0"/>
                        <a:cs typeface="Arial" panose="020B0604020202020204" pitchFamily="34" charset="0"/>
                      </a:endParaRPr>
                    </a:p>
                  </a:txBody>
                  <a:tcPr marL="36278" marR="36278" marT="36278" marB="36278"/>
                </a:tc>
                <a:extLst>
                  <a:ext uri="{0D108BD9-81ED-4DB2-BD59-A6C34878D82A}">
                    <a16:rowId xmlns:a16="http://schemas.microsoft.com/office/drawing/2014/main" val="2179997781"/>
                  </a:ext>
                </a:extLst>
              </a:tr>
              <a:tr h="398941">
                <a:tc>
                  <a:txBody>
                    <a:bodyPr/>
                    <a:lstStyle/>
                    <a:p>
                      <a:pPr>
                        <a:lnSpc>
                          <a:spcPct val="115000"/>
                        </a:lnSpc>
                      </a:pPr>
                      <a:r>
                        <a:rPr lang="el-GR" sz="1600" b="1" dirty="0" err="1">
                          <a:effectLst/>
                          <a:latin typeface="Arial" panose="020B0604020202020204" pitchFamily="34" charset="0"/>
                          <a:cs typeface="Arial" panose="020B0604020202020204" pitchFamily="34" charset="0"/>
                        </a:rPr>
                        <a:t>Curriculum</a:t>
                      </a:r>
                      <a:r>
                        <a:rPr lang="el-GR" sz="1600" b="1" dirty="0">
                          <a:effectLst/>
                          <a:latin typeface="Arial" panose="020B0604020202020204" pitchFamily="34" charset="0"/>
                          <a:cs typeface="Arial" panose="020B0604020202020204" pitchFamily="34" charset="0"/>
                        </a:rPr>
                        <a:t> &amp; </a:t>
                      </a:r>
                      <a:r>
                        <a:rPr lang="el-GR" sz="1600" b="1" dirty="0" err="1">
                          <a:effectLst/>
                          <a:latin typeface="Arial" panose="020B0604020202020204" pitchFamily="34" charset="0"/>
                          <a:cs typeface="Arial" panose="020B0604020202020204" pitchFamily="34" charset="0"/>
                        </a:rPr>
                        <a:t>Learning</a:t>
                      </a:r>
                      <a:r>
                        <a:rPr lang="el-GR" sz="1600" b="1" dirty="0">
                          <a:effectLst/>
                          <a:latin typeface="Arial" panose="020B0604020202020204" pitchFamily="34" charset="0"/>
                          <a:cs typeface="Arial" panose="020B0604020202020204" pitchFamily="34" charset="0"/>
                        </a:rPr>
                        <a:t> </a:t>
                      </a:r>
                      <a:r>
                        <a:rPr lang="el-GR" sz="1600" b="1" dirty="0" err="1">
                          <a:effectLst/>
                          <a:latin typeface="Arial" panose="020B0604020202020204" pitchFamily="34" charset="0"/>
                          <a:cs typeface="Arial" panose="020B0604020202020204" pitchFamily="34" charset="0"/>
                        </a:rPr>
                        <a:t>Subjects</a:t>
                      </a:r>
                      <a:endParaRPr lang="el-GR" sz="1600" b="1" dirty="0">
                        <a:effectLst/>
                        <a:latin typeface="Arial" panose="020B0604020202020204" pitchFamily="34" charset="0"/>
                        <a:ea typeface="Arial" panose="020B0604020202020204" pitchFamily="34" charset="0"/>
                        <a:cs typeface="Arial" panose="020B0604020202020204" pitchFamily="34" charset="0"/>
                      </a:endParaRPr>
                    </a:p>
                  </a:txBody>
                  <a:tcPr marL="36278" marR="36278" marT="36278" marB="36278"/>
                </a:tc>
                <a:tc>
                  <a:txBody>
                    <a:bodyPr/>
                    <a:lstStyle/>
                    <a:p>
                      <a:pPr>
                        <a:lnSpc>
                          <a:spcPct val="115000"/>
                        </a:lnSpc>
                      </a:pPr>
                      <a:r>
                        <a:rPr lang="el-GR" sz="1600">
                          <a:effectLst/>
                          <a:latin typeface="Arial" panose="020B0604020202020204" pitchFamily="34" charset="0"/>
                          <a:cs typeface="Arial" panose="020B0604020202020204" pitchFamily="34" charset="0"/>
                        </a:rPr>
                        <a:t> </a:t>
                      </a:r>
                      <a:endParaRPr lang="el-GR" sz="1600">
                        <a:effectLst/>
                        <a:latin typeface="Arial" panose="020B0604020202020204" pitchFamily="34" charset="0"/>
                        <a:ea typeface="Arial" panose="020B0604020202020204" pitchFamily="34" charset="0"/>
                        <a:cs typeface="Arial" panose="020B0604020202020204" pitchFamily="34" charset="0"/>
                      </a:endParaRPr>
                    </a:p>
                  </a:txBody>
                  <a:tcPr marL="36278" marR="36278" marT="36278" marB="36278"/>
                </a:tc>
                <a:extLst>
                  <a:ext uri="{0D108BD9-81ED-4DB2-BD59-A6C34878D82A}">
                    <a16:rowId xmlns:a16="http://schemas.microsoft.com/office/drawing/2014/main" val="3595728065"/>
                  </a:ext>
                </a:extLst>
              </a:tr>
              <a:tr h="627651">
                <a:tc>
                  <a:txBody>
                    <a:bodyPr/>
                    <a:lstStyle/>
                    <a:p>
                      <a:pPr>
                        <a:lnSpc>
                          <a:spcPct val="115000"/>
                        </a:lnSpc>
                      </a:pPr>
                      <a:r>
                        <a:rPr lang="en-US" sz="1600" b="1" dirty="0">
                          <a:effectLst/>
                          <a:latin typeface="Arial" panose="020B0604020202020204" pitchFamily="34" charset="0"/>
                          <a:cs typeface="Arial" panose="020B0604020202020204" pitchFamily="34" charset="0"/>
                        </a:rPr>
                        <a:t>Competencies </a:t>
                      </a:r>
                      <a:endParaRPr lang="el-GR" sz="1600" b="1" dirty="0">
                        <a:effectLst/>
                        <a:latin typeface="Arial" panose="020B0604020202020204" pitchFamily="34" charset="0"/>
                        <a:cs typeface="Arial" panose="020B0604020202020204" pitchFamily="34" charset="0"/>
                      </a:endParaRPr>
                    </a:p>
                    <a:p>
                      <a:pPr>
                        <a:lnSpc>
                          <a:spcPct val="115000"/>
                        </a:lnSpc>
                      </a:pPr>
                      <a:r>
                        <a:rPr lang="en-US" sz="1400" dirty="0">
                          <a:effectLst/>
                          <a:latin typeface="Arial" panose="020B0604020202020204" pitchFamily="34" charset="0"/>
                          <a:cs typeface="Arial" panose="020B0604020202020204" pitchFamily="34" charset="0"/>
                        </a:rPr>
                        <a:t>( References to the </a:t>
                      </a:r>
                      <a:r>
                        <a:rPr lang="en-US" sz="1400" dirty="0" err="1">
                          <a:effectLst/>
                          <a:latin typeface="Arial" panose="020B0604020202020204" pitchFamily="34" charset="0"/>
                          <a:cs typeface="Arial" panose="020B0604020202020204" pitchFamily="34" charset="0"/>
                        </a:rPr>
                        <a:t>CoTA</a:t>
                      </a:r>
                      <a:r>
                        <a:rPr lang="en-US" sz="1400" dirty="0">
                          <a:effectLst/>
                          <a:latin typeface="Arial" panose="020B0604020202020204" pitchFamily="34" charset="0"/>
                          <a:cs typeface="Arial" panose="020B0604020202020204" pitchFamily="34" charset="0"/>
                        </a:rPr>
                        <a:t>  competencies)</a:t>
                      </a:r>
                      <a:endParaRPr lang="el-GR" sz="1400" dirty="0">
                        <a:effectLst/>
                        <a:latin typeface="Arial" panose="020B0604020202020204" pitchFamily="34" charset="0"/>
                        <a:ea typeface="Arial" panose="020B0604020202020204" pitchFamily="34" charset="0"/>
                        <a:cs typeface="Arial" panose="020B0604020202020204" pitchFamily="34" charset="0"/>
                      </a:endParaRPr>
                    </a:p>
                  </a:txBody>
                  <a:tcPr marL="36278" marR="36278" marT="36278" marB="36278"/>
                </a:tc>
                <a:tc>
                  <a:txBody>
                    <a:bodyPr/>
                    <a:lstStyle/>
                    <a:p>
                      <a:pPr>
                        <a:lnSpc>
                          <a:spcPct val="115000"/>
                        </a:lnSpc>
                        <a:spcAft>
                          <a:spcPts val="1200"/>
                        </a:spcAft>
                      </a:pPr>
                      <a:r>
                        <a:rPr lang="en-US" sz="1600" dirty="0">
                          <a:effectLst/>
                          <a:latin typeface="Arial" panose="020B0604020202020204" pitchFamily="34" charset="0"/>
                          <a:cs typeface="Arial" panose="020B0604020202020204" pitchFamily="34" charset="0"/>
                        </a:rPr>
                        <a:t> </a:t>
                      </a:r>
                      <a:endParaRPr lang="el-GR" sz="1600" dirty="0">
                        <a:effectLst/>
                        <a:latin typeface="Arial" panose="020B0604020202020204" pitchFamily="34" charset="0"/>
                        <a:ea typeface="Arial" panose="020B0604020202020204" pitchFamily="34" charset="0"/>
                        <a:cs typeface="Arial" panose="020B0604020202020204" pitchFamily="34" charset="0"/>
                      </a:endParaRPr>
                    </a:p>
                  </a:txBody>
                  <a:tcPr marL="36278" marR="36278" marT="36278" marB="36278"/>
                </a:tc>
                <a:extLst>
                  <a:ext uri="{0D108BD9-81ED-4DB2-BD59-A6C34878D82A}">
                    <a16:rowId xmlns:a16="http://schemas.microsoft.com/office/drawing/2014/main" val="2788096568"/>
                  </a:ext>
                </a:extLst>
              </a:tr>
              <a:tr h="398941">
                <a:tc gridSpan="2">
                  <a:txBody>
                    <a:bodyPr/>
                    <a:lstStyle/>
                    <a:p>
                      <a:pPr algn="ctr">
                        <a:lnSpc>
                          <a:spcPct val="115000"/>
                        </a:lnSpc>
                      </a:pPr>
                      <a:r>
                        <a:rPr lang="el-GR" sz="1800" b="1" dirty="0" err="1">
                          <a:solidFill>
                            <a:srgbClr val="0070C0"/>
                          </a:solidFill>
                          <a:effectLst/>
                          <a:latin typeface="Arial" panose="020B0604020202020204" pitchFamily="34" charset="0"/>
                          <a:cs typeface="Arial" panose="020B0604020202020204" pitchFamily="34" charset="0"/>
                        </a:rPr>
                        <a:t>Learning</a:t>
                      </a:r>
                      <a:r>
                        <a:rPr lang="el-GR" sz="1800" b="1" dirty="0">
                          <a:solidFill>
                            <a:srgbClr val="0070C0"/>
                          </a:solidFill>
                          <a:effectLst/>
                          <a:latin typeface="Arial" panose="020B0604020202020204" pitchFamily="34" charset="0"/>
                          <a:cs typeface="Arial" panose="020B0604020202020204" pitchFamily="34" charset="0"/>
                        </a:rPr>
                        <a:t> </a:t>
                      </a:r>
                      <a:r>
                        <a:rPr lang="el-GR" sz="1800" b="1" dirty="0" err="1">
                          <a:solidFill>
                            <a:srgbClr val="0070C0"/>
                          </a:solidFill>
                          <a:effectLst/>
                          <a:latin typeface="Arial" panose="020B0604020202020204" pitchFamily="34" charset="0"/>
                          <a:cs typeface="Arial" panose="020B0604020202020204" pitchFamily="34" charset="0"/>
                        </a:rPr>
                        <a:t>Scenario</a:t>
                      </a:r>
                      <a:r>
                        <a:rPr lang="el-GR" sz="1800" b="1" dirty="0">
                          <a:solidFill>
                            <a:srgbClr val="0070C0"/>
                          </a:solidFill>
                          <a:effectLst/>
                          <a:latin typeface="Arial" panose="020B0604020202020204" pitchFamily="34" charset="0"/>
                          <a:cs typeface="Arial" panose="020B0604020202020204" pitchFamily="34" charset="0"/>
                        </a:rPr>
                        <a:t> </a:t>
                      </a:r>
                      <a:r>
                        <a:rPr lang="el-GR" sz="1800" b="1" dirty="0" err="1">
                          <a:solidFill>
                            <a:srgbClr val="0070C0"/>
                          </a:solidFill>
                          <a:effectLst/>
                          <a:latin typeface="Arial" panose="020B0604020202020204" pitchFamily="34" charset="0"/>
                          <a:cs typeface="Arial" panose="020B0604020202020204" pitchFamily="34" charset="0"/>
                        </a:rPr>
                        <a:t>Framework</a:t>
                      </a:r>
                      <a:endParaRPr lang="el-GR" sz="18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txBody>
                  <a:tcPr marL="36278" marR="36278" marT="36278" marB="36278"/>
                </a:tc>
                <a:tc hMerge="1">
                  <a:txBody>
                    <a:bodyPr/>
                    <a:lstStyle/>
                    <a:p>
                      <a:pPr algn="ctr">
                        <a:lnSpc>
                          <a:spcPct val="115000"/>
                        </a:lnSpc>
                      </a:pPr>
                      <a:endParaRPr lang="el-GR" sz="1600" b="1" dirty="0">
                        <a:solidFill>
                          <a:srgbClr val="0070C0"/>
                        </a:solidFill>
                        <a:effectLst/>
                        <a:latin typeface="Arial" panose="020B0604020202020204" pitchFamily="34" charset="0"/>
                        <a:ea typeface="Arial" panose="020B0604020202020204" pitchFamily="34" charset="0"/>
                      </a:endParaRPr>
                    </a:p>
                  </a:txBody>
                  <a:tcPr marL="36278" marR="36278" marT="36278" marB="36278"/>
                </a:tc>
                <a:extLst>
                  <a:ext uri="{0D108BD9-81ED-4DB2-BD59-A6C34878D82A}">
                    <a16:rowId xmlns:a16="http://schemas.microsoft.com/office/drawing/2014/main" val="435374436"/>
                  </a:ext>
                </a:extLst>
              </a:tr>
              <a:tr h="460110">
                <a:tc>
                  <a:txBody>
                    <a:bodyPr/>
                    <a:lstStyle/>
                    <a:p>
                      <a:pPr>
                        <a:lnSpc>
                          <a:spcPct val="115000"/>
                        </a:lnSpc>
                      </a:pPr>
                      <a:r>
                        <a:rPr lang="en-US" sz="1600" b="1" dirty="0">
                          <a:effectLst/>
                          <a:latin typeface="Arial" panose="020B0604020202020204" pitchFamily="34" charset="0"/>
                          <a:cs typeface="Arial" panose="020B0604020202020204" pitchFamily="34" charset="0"/>
                        </a:rPr>
                        <a:t>Pedagogical Method</a:t>
                      </a:r>
                      <a:endParaRPr lang="el-GR" sz="1600" b="1" dirty="0">
                        <a:effectLst/>
                        <a:latin typeface="Arial" panose="020B0604020202020204" pitchFamily="34" charset="0"/>
                        <a:cs typeface="Arial" panose="020B0604020202020204" pitchFamily="34" charset="0"/>
                      </a:endParaRPr>
                    </a:p>
                  </a:txBody>
                  <a:tcPr marL="36278" marR="36278" marT="36278" marB="36278"/>
                </a:tc>
                <a:tc>
                  <a:txBody>
                    <a:bodyPr/>
                    <a:lstStyle/>
                    <a:p>
                      <a:pPr>
                        <a:lnSpc>
                          <a:spcPct val="115000"/>
                        </a:lnSpc>
                      </a:pPr>
                      <a:r>
                        <a:rPr lang="en-US" sz="1600">
                          <a:effectLst/>
                          <a:latin typeface="Arial" panose="020B0604020202020204" pitchFamily="34" charset="0"/>
                          <a:cs typeface="Arial" panose="020B0604020202020204" pitchFamily="34" charset="0"/>
                        </a:rPr>
                        <a:t> </a:t>
                      </a:r>
                      <a:endParaRPr lang="el-GR" sz="1600" dirty="0">
                        <a:effectLst/>
                        <a:latin typeface="Arial" panose="020B0604020202020204" pitchFamily="34" charset="0"/>
                        <a:ea typeface="Arial" panose="020B0604020202020204" pitchFamily="34" charset="0"/>
                        <a:cs typeface="Arial" panose="020B0604020202020204" pitchFamily="34" charset="0"/>
                      </a:endParaRPr>
                    </a:p>
                  </a:txBody>
                  <a:tcPr marL="36278" marR="36278" marT="36278" marB="36278"/>
                </a:tc>
                <a:extLst>
                  <a:ext uri="{0D108BD9-81ED-4DB2-BD59-A6C34878D82A}">
                    <a16:rowId xmlns:a16="http://schemas.microsoft.com/office/drawing/2014/main" val="3206313412"/>
                  </a:ext>
                </a:extLst>
              </a:tr>
              <a:tr h="358253">
                <a:tc>
                  <a:txBody>
                    <a:bodyPr/>
                    <a:lstStyle/>
                    <a:p>
                      <a:pPr>
                        <a:lnSpc>
                          <a:spcPct val="115000"/>
                        </a:lnSpc>
                      </a:pPr>
                      <a:r>
                        <a:rPr lang="el-GR" sz="1600" b="1" dirty="0">
                          <a:effectLst/>
                          <a:latin typeface="Arial" panose="020B0604020202020204" pitchFamily="34" charset="0"/>
                          <a:cs typeface="Arial" panose="020B0604020202020204" pitchFamily="34" charset="0"/>
                        </a:rPr>
                        <a:t>Software &amp; Materials</a:t>
                      </a:r>
                    </a:p>
                  </a:txBody>
                  <a:tcPr marL="36278" marR="36278" marT="36278" marB="36278"/>
                </a:tc>
                <a:tc>
                  <a:txBody>
                    <a:bodyPr/>
                    <a:lstStyle/>
                    <a:p>
                      <a:pPr>
                        <a:lnSpc>
                          <a:spcPct val="115000"/>
                        </a:lnSpc>
                      </a:pPr>
                      <a:r>
                        <a:rPr lang="el-GR" sz="1600">
                          <a:effectLst/>
                          <a:latin typeface="Arial" panose="020B0604020202020204" pitchFamily="34" charset="0"/>
                          <a:cs typeface="Arial" panose="020B0604020202020204" pitchFamily="34" charset="0"/>
                        </a:rPr>
                        <a:t> </a:t>
                      </a:r>
                      <a:endParaRPr lang="el-GR" sz="1600">
                        <a:effectLst/>
                        <a:latin typeface="Arial" panose="020B0604020202020204" pitchFamily="34" charset="0"/>
                        <a:ea typeface="Arial" panose="020B0604020202020204" pitchFamily="34" charset="0"/>
                        <a:cs typeface="Arial" panose="020B0604020202020204" pitchFamily="34" charset="0"/>
                      </a:endParaRPr>
                    </a:p>
                  </a:txBody>
                  <a:tcPr marL="36278" marR="36278" marT="36278" marB="36278"/>
                </a:tc>
                <a:extLst>
                  <a:ext uri="{0D108BD9-81ED-4DB2-BD59-A6C34878D82A}">
                    <a16:rowId xmlns:a16="http://schemas.microsoft.com/office/drawing/2014/main" val="1537762107"/>
                  </a:ext>
                </a:extLst>
              </a:tr>
              <a:tr h="358045">
                <a:tc>
                  <a:txBody>
                    <a:bodyPr/>
                    <a:lstStyle/>
                    <a:p>
                      <a:pPr>
                        <a:lnSpc>
                          <a:spcPct val="115000"/>
                        </a:lnSpc>
                      </a:pPr>
                      <a:r>
                        <a:rPr lang="el-GR" sz="1600" b="1" dirty="0" err="1">
                          <a:effectLst/>
                          <a:latin typeface="Arial" panose="020B0604020202020204" pitchFamily="34" charset="0"/>
                          <a:cs typeface="Arial" panose="020B0604020202020204" pitchFamily="34" charset="0"/>
                        </a:rPr>
                        <a:t>Evaluation</a:t>
                      </a:r>
                      <a:r>
                        <a:rPr lang="el-GR" sz="1600" b="1" dirty="0">
                          <a:effectLst/>
                          <a:latin typeface="Arial" panose="020B0604020202020204" pitchFamily="34" charset="0"/>
                          <a:cs typeface="Arial" panose="020B0604020202020204" pitchFamily="34" charset="0"/>
                        </a:rPr>
                        <a:t> </a:t>
                      </a:r>
                      <a:r>
                        <a:rPr lang="el-GR" sz="1600" b="1" dirty="0" err="1">
                          <a:effectLst/>
                          <a:latin typeface="Arial" panose="020B0604020202020204" pitchFamily="34" charset="0"/>
                          <a:cs typeface="Arial" panose="020B0604020202020204" pitchFamily="34" charset="0"/>
                        </a:rPr>
                        <a:t>Tools</a:t>
                      </a:r>
                      <a:endParaRPr lang="el-GR" sz="1600" b="1" dirty="0">
                        <a:effectLst/>
                        <a:latin typeface="Arial" panose="020B0604020202020204" pitchFamily="34" charset="0"/>
                        <a:ea typeface="Arial" panose="020B0604020202020204" pitchFamily="34" charset="0"/>
                        <a:cs typeface="Arial" panose="020B0604020202020204" pitchFamily="34" charset="0"/>
                      </a:endParaRPr>
                    </a:p>
                  </a:txBody>
                  <a:tcPr marL="36278" marR="36278" marT="36278" marB="36278"/>
                </a:tc>
                <a:tc>
                  <a:txBody>
                    <a:bodyPr/>
                    <a:lstStyle/>
                    <a:p>
                      <a:pPr>
                        <a:lnSpc>
                          <a:spcPct val="115000"/>
                        </a:lnSpc>
                      </a:pPr>
                      <a:r>
                        <a:rPr lang="el-GR" sz="1600" dirty="0">
                          <a:effectLst/>
                          <a:latin typeface="Arial" panose="020B0604020202020204" pitchFamily="34" charset="0"/>
                          <a:cs typeface="Arial" panose="020B0604020202020204" pitchFamily="34" charset="0"/>
                        </a:rPr>
                        <a:t> </a:t>
                      </a:r>
                      <a:endParaRPr lang="el-GR" sz="1600" dirty="0">
                        <a:effectLst/>
                        <a:latin typeface="Arial" panose="020B0604020202020204" pitchFamily="34" charset="0"/>
                        <a:ea typeface="Arial" panose="020B0604020202020204" pitchFamily="34" charset="0"/>
                        <a:cs typeface="Arial" panose="020B0604020202020204" pitchFamily="34" charset="0"/>
                      </a:endParaRPr>
                    </a:p>
                  </a:txBody>
                  <a:tcPr marL="36278" marR="36278" marT="36278" marB="36278"/>
                </a:tc>
                <a:extLst>
                  <a:ext uri="{0D108BD9-81ED-4DB2-BD59-A6C34878D82A}">
                    <a16:rowId xmlns:a16="http://schemas.microsoft.com/office/drawing/2014/main" val="1691679343"/>
                  </a:ext>
                </a:extLst>
              </a:tr>
              <a:tr h="398941">
                <a:tc gridSpan="2">
                  <a:txBody>
                    <a:bodyPr/>
                    <a:lstStyle/>
                    <a:p>
                      <a:pPr algn="ctr">
                        <a:lnSpc>
                          <a:spcPct val="115000"/>
                        </a:lnSpc>
                      </a:pPr>
                      <a:r>
                        <a:rPr lang="el-GR" sz="1800" b="1" dirty="0" err="1">
                          <a:solidFill>
                            <a:srgbClr val="0070C0"/>
                          </a:solidFill>
                          <a:effectLst/>
                          <a:latin typeface="Arial" panose="020B0604020202020204" pitchFamily="34" charset="0"/>
                          <a:cs typeface="Arial" panose="020B0604020202020204" pitchFamily="34" charset="0"/>
                        </a:rPr>
                        <a:t>Learning</a:t>
                      </a:r>
                      <a:r>
                        <a:rPr lang="el-GR" sz="1800" b="1" dirty="0">
                          <a:solidFill>
                            <a:srgbClr val="0070C0"/>
                          </a:solidFill>
                          <a:effectLst/>
                          <a:latin typeface="Arial" panose="020B0604020202020204" pitchFamily="34" charset="0"/>
                          <a:cs typeface="Arial" panose="020B0604020202020204" pitchFamily="34" charset="0"/>
                        </a:rPr>
                        <a:t> </a:t>
                      </a:r>
                      <a:r>
                        <a:rPr lang="el-GR" sz="1800" b="1" dirty="0" err="1">
                          <a:solidFill>
                            <a:srgbClr val="0070C0"/>
                          </a:solidFill>
                          <a:effectLst/>
                          <a:latin typeface="Arial" panose="020B0604020202020204" pitchFamily="34" charset="0"/>
                          <a:cs typeface="Arial" panose="020B0604020202020204" pitchFamily="34" charset="0"/>
                        </a:rPr>
                        <a:t>Scenario</a:t>
                      </a:r>
                      <a:r>
                        <a:rPr lang="el-GR" sz="1800" b="1" dirty="0">
                          <a:solidFill>
                            <a:srgbClr val="0070C0"/>
                          </a:solidFill>
                          <a:effectLst/>
                          <a:latin typeface="Arial" panose="020B0604020202020204" pitchFamily="34" charset="0"/>
                          <a:cs typeface="Arial" panose="020B0604020202020204" pitchFamily="34" charset="0"/>
                        </a:rPr>
                        <a:t> </a:t>
                      </a:r>
                      <a:r>
                        <a:rPr lang="el-GR" sz="1800" b="1" dirty="0" err="1">
                          <a:solidFill>
                            <a:srgbClr val="0070C0"/>
                          </a:solidFill>
                          <a:effectLst/>
                          <a:latin typeface="Arial" panose="020B0604020202020204" pitchFamily="34" charset="0"/>
                          <a:cs typeface="Arial" panose="020B0604020202020204" pitchFamily="34" charset="0"/>
                        </a:rPr>
                        <a:t>Implementation</a:t>
                      </a:r>
                      <a:endParaRPr lang="el-GR" sz="1800" b="1" dirty="0">
                        <a:solidFill>
                          <a:srgbClr val="0070C0"/>
                        </a:solidFill>
                        <a:effectLst/>
                        <a:latin typeface="Arial" panose="020B0604020202020204" pitchFamily="34" charset="0"/>
                        <a:ea typeface="Arial" panose="020B0604020202020204" pitchFamily="34" charset="0"/>
                        <a:cs typeface="Arial" panose="020B0604020202020204" pitchFamily="34" charset="0"/>
                      </a:endParaRPr>
                    </a:p>
                  </a:txBody>
                  <a:tcPr marL="36278" marR="36278" marT="36278" marB="36278"/>
                </a:tc>
                <a:tc hMerge="1">
                  <a:txBody>
                    <a:bodyPr/>
                    <a:lstStyle/>
                    <a:p>
                      <a:pPr algn="ctr">
                        <a:lnSpc>
                          <a:spcPct val="115000"/>
                        </a:lnSpc>
                      </a:pPr>
                      <a:endParaRPr lang="el-GR" sz="1600" b="1" dirty="0">
                        <a:solidFill>
                          <a:srgbClr val="0070C0"/>
                        </a:solidFill>
                        <a:effectLst/>
                        <a:latin typeface="Arial" panose="020B0604020202020204" pitchFamily="34" charset="0"/>
                        <a:ea typeface="Arial" panose="020B0604020202020204" pitchFamily="34" charset="0"/>
                      </a:endParaRPr>
                    </a:p>
                  </a:txBody>
                  <a:tcPr marL="36278" marR="36278" marT="36278" marB="36278"/>
                </a:tc>
                <a:extLst>
                  <a:ext uri="{0D108BD9-81ED-4DB2-BD59-A6C34878D82A}">
                    <a16:rowId xmlns:a16="http://schemas.microsoft.com/office/drawing/2014/main" val="3531805081"/>
                  </a:ext>
                </a:extLst>
              </a:tr>
              <a:tr h="738216">
                <a:tc>
                  <a:txBody>
                    <a:bodyPr/>
                    <a:lstStyle/>
                    <a:p>
                      <a:pPr>
                        <a:lnSpc>
                          <a:spcPct val="115000"/>
                        </a:lnSpc>
                      </a:pPr>
                      <a:r>
                        <a:rPr lang="en-US" sz="1600" b="1" dirty="0">
                          <a:effectLst/>
                          <a:latin typeface="Arial" panose="020B0604020202020204" pitchFamily="34" charset="0"/>
                          <a:cs typeface="Arial" panose="020B0604020202020204" pitchFamily="34" charset="0"/>
                        </a:rPr>
                        <a:t>Learning Activities</a:t>
                      </a:r>
                      <a:endParaRPr lang="el-GR" sz="1600" b="1" dirty="0">
                        <a:effectLst/>
                        <a:latin typeface="Arial" panose="020B0604020202020204" pitchFamily="34" charset="0"/>
                        <a:cs typeface="Arial" panose="020B0604020202020204" pitchFamily="34" charset="0"/>
                      </a:endParaRPr>
                    </a:p>
                    <a:p>
                      <a:pPr>
                        <a:lnSpc>
                          <a:spcPct val="115000"/>
                        </a:lnSpc>
                      </a:pPr>
                      <a:r>
                        <a:rPr lang="en-US" sz="1400" dirty="0">
                          <a:effectLst/>
                          <a:latin typeface="Arial" panose="020B0604020202020204" pitchFamily="34" charset="0"/>
                          <a:cs typeface="Arial" panose="020B0604020202020204" pitchFamily="34" charset="0"/>
                        </a:rPr>
                        <a:t> (Description, duration, worksheets….)</a:t>
                      </a:r>
                      <a:endParaRPr lang="el-GR" sz="1400" dirty="0">
                        <a:effectLst/>
                        <a:latin typeface="Arial" panose="020B0604020202020204" pitchFamily="34" charset="0"/>
                        <a:ea typeface="Arial" panose="020B0604020202020204" pitchFamily="34" charset="0"/>
                        <a:cs typeface="Arial" panose="020B0604020202020204" pitchFamily="34" charset="0"/>
                      </a:endParaRPr>
                    </a:p>
                  </a:txBody>
                  <a:tcPr marL="36278" marR="36278" marT="36278" marB="36278"/>
                </a:tc>
                <a:tc>
                  <a:txBody>
                    <a:bodyPr/>
                    <a:lstStyle/>
                    <a:p>
                      <a:pPr>
                        <a:lnSpc>
                          <a:spcPct val="115000"/>
                        </a:lnSpc>
                      </a:pPr>
                      <a:r>
                        <a:rPr lang="en-US" sz="1600" dirty="0">
                          <a:effectLst/>
                          <a:latin typeface="Arial" panose="020B0604020202020204" pitchFamily="34" charset="0"/>
                          <a:cs typeface="Arial" panose="020B0604020202020204" pitchFamily="34" charset="0"/>
                        </a:rPr>
                        <a:t> </a:t>
                      </a:r>
                      <a:endParaRPr lang="el-GR" sz="1600" dirty="0">
                        <a:effectLst/>
                        <a:latin typeface="Arial" panose="020B0604020202020204" pitchFamily="34" charset="0"/>
                        <a:ea typeface="Arial" panose="020B0604020202020204" pitchFamily="34" charset="0"/>
                        <a:cs typeface="Arial" panose="020B0604020202020204" pitchFamily="34" charset="0"/>
                      </a:endParaRPr>
                    </a:p>
                  </a:txBody>
                  <a:tcPr marL="36278" marR="36278" marT="36278" marB="36278"/>
                </a:tc>
                <a:extLst>
                  <a:ext uri="{0D108BD9-81ED-4DB2-BD59-A6C34878D82A}">
                    <a16:rowId xmlns:a16="http://schemas.microsoft.com/office/drawing/2014/main" val="2398837192"/>
                  </a:ext>
                </a:extLst>
              </a:tr>
            </a:tbl>
          </a:graphicData>
        </a:graphic>
      </p:graphicFrame>
      <p:pic>
        <p:nvPicPr>
          <p:cNvPr id="4" name="image1.png">
            <a:extLst>
              <a:ext uri="{FF2B5EF4-FFF2-40B4-BE49-F238E27FC236}">
                <a16:creationId xmlns:a16="http://schemas.microsoft.com/office/drawing/2014/main" id="{F80F39B0-CB42-44DE-B2AA-7499949C2F5E}"/>
              </a:ext>
            </a:extLst>
          </p:cNvPr>
          <p:cNvPicPr/>
          <p:nvPr/>
        </p:nvPicPr>
        <p:blipFill>
          <a:blip r:embed="rId2"/>
          <a:stretch>
            <a:fillRect/>
          </a:stretch>
        </p:blipFill>
        <p:spPr>
          <a:xfrm>
            <a:off x="10156873" y="240318"/>
            <a:ext cx="1614263" cy="1111404"/>
          </a:xfrm>
          <a:prstGeom prst="rect">
            <a:avLst/>
          </a:prstGeom>
        </p:spPr>
      </p:pic>
      <p:pic>
        <p:nvPicPr>
          <p:cNvPr id="3" name="Εικόνα 2">
            <a:extLst>
              <a:ext uri="{FF2B5EF4-FFF2-40B4-BE49-F238E27FC236}">
                <a16:creationId xmlns:a16="http://schemas.microsoft.com/office/drawing/2014/main" id="{C07ACDF8-80D1-46FE-B919-219348E74D5F}"/>
              </a:ext>
            </a:extLst>
          </p:cNvPr>
          <p:cNvPicPr>
            <a:picLocks noChangeAspect="1"/>
          </p:cNvPicPr>
          <p:nvPr/>
        </p:nvPicPr>
        <p:blipFill>
          <a:blip r:embed="rId3"/>
          <a:stretch>
            <a:fillRect/>
          </a:stretch>
        </p:blipFill>
        <p:spPr>
          <a:xfrm>
            <a:off x="10355769" y="6160925"/>
            <a:ext cx="1608989" cy="612270"/>
          </a:xfrm>
          <a:prstGeom prst="rect">
            <a:avLst/>
          </a:prstGeom>
        </p:spPr>
      </p:pic>
    </p:spTree>
    <p:extLst>
      <p:ext uri="{BB962C8B-B14F-4D97-AF65-F5344CB8AC3E}">
        <p14:creationId xmlns:p14="http://schemas.microsoft.com/office/powerpoint/2010/main" val="142610822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13F564-8658-4F22-A6BD-AAFAF809788C}"/>
              </a:ext>
            </a:extLst>
          </p:cNvPr>
          <p:cNvSpPr>
            <a:spLocks noGrp="1"/>
          </p:cNvSpPr>
          <p:nvPr>
            <p:ph type="title"/>
          </p:nvPr>
        </p:nvSpPr>
        <p:spPr/>
        <p:txBody>
          <a:bodyPr>
            <a:normAutofit/>
          </a:bodyPr>
          <a:lstStyle/>
          <a:p>
            <a:r>
              <a:rPr lang="en-US" sz="2400" b="1" dirty="0">
                <a:solidFill>
                  <a:schemeClr val="tx2">
                    <a:lumMod val="75000"/>
                  </a:schemeClr>
                </a:solidFill>
              </a:rPr>
              <a:t>TOOLS                </a:t>
            </a:r>
            <a:r>
              <a:rPr lang="el-GR" sz="2400" b="1" dirty="0">
                <a:solidFill>
                  <a:schemeClr val="tx2">
                    <a:lumMod val="75000"/>
                  </a:schemeClr>
                </a:solidFill>
              </a:rPr>
              <a:t>                        </a:t>
            </a:r>
            <a:r>
              <a:rPr lang="en-US" sz="2400" b="1" dirty="0">
                <a:solidFill>
                  <a:schemeClr val="tx2">
                    <a:lumMod val="75000"/>
                  </a:schemeClr>
                </a:solidFill>
              </a:rPr>
              <a:t>SCHOOL SUBJECTS</a:t>
            </a:r>
            <a:br>
              <a:rPr lang="el-GR" sz="2400" dirty="0"/>
            </a:br>
            <a:r>
              <a:rPr lang="el-GR" sz="2400" dirty="0"/>
              <a:t>                                               </a:t>
            </a:r>
            <a:br>
              <a:rPr lang="el-GR" sz="2400" dirty="0"/>
            </a:br>
            <a:r>
              <a:rPr lang="el-GR" sz="2400" dirty="0"/>
              <a:t>                                    </a:t>
            </a:r>
          </a:p>
        </p:txBody>
      </p:sp>
      <p:sp>
        <p:nvSpPr>
          <p:cNvPr id="3" name="Θέση περιεχομένου 2">
            <a:extLst>
              <a:ext uri="{FF2B5EF4-FFF2-40B4-BE49-F238E27FC236}">
                <a16:creationId xmlns:a16="http://schemas.microsoft.com/office/drawing/2014/main" id="{46366529-A5D5-4BE3-8CB1-3D97323E2DB0}"/>
              </a:ext>
            </a:extLst>
          </p:cNvPr>
          <p:cNvSpPr>
            <a:spLocks noGrp="1"/>
          </p:cNvSpPr>
          <p:nvPr>
            <p:ph idx="1"/>
          </p:nvPr>
        </p:nvSpPr>
        <p:spPr>
          <a:xfrm>
            <a:off x="738810" y="1233192"/>
            <a:ext cx="3063002" cy="4869433"/>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a:normAutofit fontScale="92500" lnSpcReduction="10000"/>
          </a:bodyPr>
          <a:lstStyle/>
          <a:p>
            <a:r>
              <a:rPr lang="en-US" sz="1900" b="1" dirty="0">
                <a:latin typeface="Calibri" panose="020F0502020204030204" pitchFamily="34" charset="0"/>
                <a:cs typeface="Calibri" panose="020F0502020204030204" pitchFamily="34" charset="0"/>
              </a:rPr>
              <a:t>Scratch junior</a:t>
            </a:r>
          </a:p>
          <a:p>
            <a:r>
              <a:rPr lang="en-US" sz="1900" b="1" dirty="0">
                <a:latin typeface="Calibri" panose="020F0502020204030204" pitchFamily="34" charset="0"/>
                <a:cs typeface="Calibri" panose="020F0502020204030204" pitchFamily="34" charset="0"/>
              </a:rPr>
              <a:t>Scratch 3</a:t>
            </a:r>
          </a:p>
          <a:p>
            <a:r>
              <a:rPr lang="en-US" sz="1900" b="1" dirty="0">
                <a:latin typeface="Calibri" panose="020F0502020204030204" pitchFamily="34" charset="0"/>
                <a:cs typeface="Calibri" panose="020F0502020204030204" pitchFamily="34" charset="0"/>
              </a:rPr>
              <a:t>3D Printer</a:t>
            </a:r>
            <a:endParaRPr lang="el-GR" sz="1900" b="1" dirty="0">
              <a:latin typeface="Calibri" panose="020F0502020204030204" pitchFamily="34" charset="0"/>
              <a:cs typeface="Calibri" panose="020F0502020204030204" pitchFamily="34" charset="0"/>
            </a:endParaRPr>
          </a:p>
          <a:p>
            <a:r>
              <a:rPr lang="el-GR" sz="1900" b="1" dirty="0">
                <a:latin typeface="Calibri" panose="020F0502020204030204" pitchFamily="34" charset="0"/>
                <a:cs typeface="Calibri" panose="020F0502020204030204" pitchFamily="34" charset="0"/>
              </a:rPr>
              <a:t>3</a:t>
            </a:r>
            <a:r>
              <a:rPr lang="en-US" sz="1900" b="1" dirty="0">
                <a:latin typeface="Calibri" panose="020F0502020204030204" pitchFamily="34" charset="0"/>
                <a:cs typeface="Calibri" panose="020F0502020204030204" pitchFamily="34" charset="0"/>
              </a:rPr>
              <a:t>D Pen</a:t>
            </a:r>
          </a:p>
          <a:p>
            <a:r>
              <a:rPr lang="en-US" sz="1900" b="1" dirty="0">
                <a:latin typeface="Calibri" panose="020F0502020204030204" pitchFamily="34" charset="0"/>
                <a:cs typeface="Calibri" panose="020F0502020204030204" pitchFamily="34" charset="0"/>
              </a:rPr>
              <a:t>Arduino</a:t>
            </a:r>
            <a:endParaRPr lang="el-GR" sz="1900" b="1" dirty="0">
              <a:latin typeface="Calibri" panose="020F0502020204030204" pitchFamily="34" charset="0"/>
              <a:cs typeface="Calibri" panose="020F0502020204030204" pitchFamily="34" charset="0"/>
            </a:endParaRPr>
          </a:p>
          <a:p>
            <a:r>
              <a:rPr lang="en-US" sz="1900" b="1" dirty="0">
                <a:effectLst/>
                <a:latin typeface="Calibri" panose="020F0502020204030204" pitchFamily="34" charset="0"/>
                <a:ea typeface="Times New Roman" panose="02020603050405020304" pitchFamily="18" charset="0"/>
                <a:cs typeface="Calibri" panose="020F0502020204030204" pitchFamily="34" charset="0"/>
              </a:rPr>
              <a:t>Sketch Up </a:t>
            </a:r>
          </a:p>
          <a:p>
            <a:r>
              <a:rPr lang="en-US" sz="1900" b="1" dirty="0" err="1">
                <a:effectLst/>
                <a:latin typeface="Calibri" panose="020F0502020204030204" pitchFamily="34" charset="0"/>
                <a:ea typeface="Times New Roman" panose="02020603050405020304" pitchFamily="18" charset="0"/>
                <a:cs typeface="Calibri" panose="020F0502020204030204" pitchFamily="34" charset="0"/>
              </a:rPr>
              <a:t>Tinkercad</a:t>
            </a:r>
            <a:endParaRPr lang="en-US" sz="1900" b="1" dirty="0">
              <a:effectLst/>
              <a:latin typeface="Calibri" panose="020F0502020204030204" pitchFamily="34" charset="0"/>
              <a:ea typeface="Times New Roman" panose="02020603050405020304" pitchFamily="18" charset="0"/>
              <a:cs typeface="Calibri" panose="020F0502020204030204" pitchFamily="34" charset="0"/>
            </a:endParaRPr>
          </a:p>
          <a:p>
            <a:r>
              <a:rPr lang="en-US" sz="1900" b="1" dirty="0">
                <a:latin typeface="Calibri" panose="020F0502020204030204" pitchFamily="34" charset="0"/>
                <a:ea typeface="Times New Roman" panose="02020603050405020304" pitchFamily="18" charset="0"/>
                <a:cs typeface="Calibri" panose="020F0502020204030204" pitchFamily="34" charset="0"/>
              </a:rPr>
              <a:t>0</a:t>
            </a:r>
            <a:r>
              <a:rPr lang="en-US" sz="1900" b="1" dirty="0">
                <a:effectLst/>
                <a:latin typeface="Calibri" panose="020F0502020204030204" pitchFamily="34" charset="0"/>
                <a:ea typeface="Times New Roman" panose="02020603050405020304" pitchFamily="18" charset="0"/>
                <a:cs typeface="Calibri" panose="020F0502020204030204" pitchFamily="34" charset="0"/>
              </a:rPr>
              <a:t>nline Python Interpreter</a:t>
            </a:r>
            <a:r>
              <a:rPr lang="el-GR" sz="1900" b="1" dirty="0">
                <a:effectLst/>
                <a:latin typeface="Calibri" panose="020F0502020204030204" pitchFamily="34" charset="0"/>
                <a:ea typeface="Times New Roman" panose="02020603050405020304" pitchFamily="18" charset="0"/>
                <a:cs typeface="Calibri" panose="020F0502020204030204" pitchFamily="34" charset="0"/>
              </a:rPr>
              <a:t>:</a:t>
            </a:r>
            <a:r>
              <a:rPr lang="en-US" sz="1900" b="1" dirty="0">
                <a:effectLst/>
                <a:latin typeface="Calibri" panose="020F0502020204030204" pitchFamily="34" charset="0"/>
                <a:ea typeface="Times New Roman" panose="02020603050405020304" pitchFamily="18" charset="0"/>
                <a:cs typeface="Calibri" panose="020F0502020204030204" pitchFamily="34" charset="0"/>
              </a:rPr>
              <a:t>repl.it </a:t>
            </a:r>
            <a:endParaRPr lang="el-GR" sz="1900" b="1" dirty="0">
              <a:effectLst/>
              <a:latin typeface="Calibri" panose="020F0502020204030204" pitchFamily="34" charset="0"/>
              <a:ea typeface="Times New Roman" panose="02020603050405020304" pitchFamily="18" charset="0"/>
              <a:cs typeface="Calibri" panose="020F0502020204030204" pitchFamily="34" charset="0"/>
            </a:endParaRPr>
          </a:p>
          <a:p>
            <a:r>
              <a:rPr lang="el-GR" sz="1900" b="1" dirty="0">
                <a:effectLst/>
                <a:latin typeface="Calibri" panose="020F0502020204030204" pitchFamily="34" charset="0"/>
                <a:ea typeface="Times New Roman" panose="02020603050405020304" pitchFamily="18" charset="0"/>
                <a:cs typeface="Calibri" panose="020F0502020204030204" pitchFamily="34" charset="0"/>
              </a:rPr>
              <a:t>Ο</a:t>
            </a:r>
            <a:r>
              <a:rPr lang="en-US" sz="1900" b="1" dirty="0" err="1">
                <a:effectLst/>
                <a:latin typeface="Calibri" panose="020F0502020204030204" pitchFamily="34" charset="0"/>
                <a:ea typeface="Times New Roman" panose="02020603050405020304" pitchFamily="18" charset="0"/>
                <a:cs typeface="Calibri" panose="020F0502020204030204" pitchFamily="34" charset="0"/>
              </a:rPr>
              <a:t>ffline</a:t>
            </a:r>
            <a:r>
              <a:rPr lang="en-US" sz="1900" b="1" dirty="0">
                <a:effectLst/>
                <a:latin typeface="Calibri" panose="020F0502020204030204" pitchFamily="34" charset="0"/>
                <a:ea typeface="Times New Roman" panose="02020603050405020304" pitchFamily="18" charset="0"/>
                <a:cs typeface="Calibri" panose="020F0502020204030204" pitchFamily="34" charset="0"/>
              </a:rPr>
              <a:t> Kodu Game Lab</a:t>
            </a:r>
            <a:endParaRPr lang="el-GR" sz="1900" b="1" dirty="0">
              <a:effectLst/>
              <a:latin typeface="Calibri" panose="020F0502020204030204" pitchFamily="34" charset="0"/>
              <a:ea typeface="Times New Roman" panose="02020603050405020304" pitchFamily="18" charset="0"/>
              <a:cs typeface="Calibri" panose="020F0502020204030204" pitchFamily="34" charset="0"/>
            </a:endParaRPr>
          </a:p>
          <a:p>
            <a:r>
              <a:rPr lang="en-US" sz="1900" b="1" dirty="0">
                <a:effectLst/>
                <a:latin typeface="Calibri" panose="020F0502020204030204" pitchFamily="34" charset="0"/>
                <a:ea typeface="Times New Roman" panose="02020603050405020304" pitchFamily="18" charset="0"/>
                <a:cs typeface="Calibri" panose="020F0502020204030204" pitchFamily="34" charset="0"/>
              </a:rPr>
              <a:t>LEGO </a:t>
            </a:r>
            <a:r>
              <a:rPr lang="en-US" sz="1900" b="1" dirty="0" err="1">
                <a:effectLst/>
                <a:latin typeface="Calibri" panose="020F0502020204030204" pitchFamily="34" charset="0"/>
                <a:ea typeface="Times New Roman" panose="02020603050405020304" pitchFamily="18" charset="0"/>
                <a:cs typeface="Calibri" panose="020F0502020204030204" pitchFamily="34" charset="0"/>
              </a:rPr>
              <a:t>WeDo</a:t>
            </a:r>
            <a:r>
              <a:rPr lang="en-US" sz="1900" b="1" dirty="0">
                <a:effectLst/>
                <a:latin typeface="Calibri" panose="020F0502020204030204" pitchFamily="34" charset="0"/>
                <a:ea typeface="Times New Roman" panose="02020603050405020304" pitchFamily="18" charset="0"/>
                <a:cs typeface="Calibri" panose="020F0502020204030204" pitchFamily="34" charset="0"/>
              </a:rPr>
              <a:t> 1 </a:t>
            </a:r>
            <a:endParaRPr lang="el-GR" sz="1900" b="1" dirty="0">
              <a:effectLst/>
              <a:latin typeface="Calibri" panose="020F0502020204030204" pitchFamily="34" charset="0"/>
              <a:ea typeface="Times New Roman" panose="02020603050405020304" pitchFamily="18" charset="0"/>
              <a:cs typeface="Calibri" panose="020F0502020204030204" pitchFamily="34" charset="0"/>
            </a:endParaRPr>
          </a:p>
          <a:p>
            <a:r>
              <a:rPr lang="en-US" sz="1900" b="1" dirty="0">
                <a:effectLst/>
                <a:latin typeface="Calibri" panose="020F0502020204030204" pitchFamily="34" charset="0"/>
                <a:ea typeface="Times New Roman" panose="02020603050405020304" pitchFamily="18" charset="0"/>
                <a:cs typeface="Calibri" panose="020F0502020204030204" pitchFamily="34" charset="0"/>
              </a:rPr>
              <a:t>LEGO </a:t>
            </a:r>
            <a:r>
              <a:rPr lang="en-US" sz="1900" b="1" dirty="0" err="1">
                <a:effectLst/>
                <a:latin typeface="Calibri" panose="020F0502020204030204" pitchFamily="34" charset="0"/>
                <a:ea typeface="Times New Roman" panose="02020603050405020304" pitchFamily="18" charset="0"/>
                <a:cs typeface="Calibri" panose="020F0502020204030204" pitchFamily="34" charset="0"/>
              </a:rPr>
              <a:t>WeDo</a:t>
            </a:r>
            <a:r>
              <a:rPr lang="en-US" sz="1900" b="1" dirty="0">
                <a:effectLst/>
                <a:latin typeface="Calibri" panose="020F0502020204030204" pitchFamily="34" charset="0"/>
                <a:ea typeface="Times New Roman" panose="02020603050405020304" pitchFamily="18" charset="0"/>
                <a:cs typeface="Calibri" panose="020F0502020204030204" pitchFamily="34" charset="0"/>
              </a:rPr>
              <a:t> </a:t>
            </a:r>
            <a:r>
              <a:rPr lang="el-GR" sz="1900" b="1" dirty="0">
                <a:effectLst/>
                <a:latin typeface="Calibri" panose="020F0502020204030204" pitchFamily="34" charset="0"/>
                <a:ea typeface="Times New Roman" panose="02020603050405020304" pitchFamily="18" charset="0"/>
                <a:cs typeface="Calibri" panose="020F0502020204030204" pitchFamily="34" charset="0"/>
              </a:rPr>
              <a:t>2</a:t>
            </a:r>
          </a:p>
          <a:p>
            <a:r>
              <a:rPr lang="en-US" sz="1900" b="1" dirty="0">
                <a:effectLst/>
                <a:latin typeface="Calibri" panose="020F0502020204030204" pitchFamily="34" charset="0"/>
                <a:ea typeface="Times New Roman" panose="02020603050405020304" pitchFamily="18" charset="0"/>
                <a:cs typeface="Calibri" panose="020F0502020204030204" pitchFamily="34" charset="0"/>
              </a:rPr>
              <a:t>Lego Ev3 </a:t>
            </a:r>
            <a:endParaRPr lang="el-GR" sz="1900" b="1" dirty="0">
              <a:latin typeface="Calibri" panose="020F0502020204030204" pitchFamily="34" charset="0"/>
              <a:ea typeface="Times New Roman" panose="02020603050405020304" pitchFamily="18" charset="0"/>
              <a:cs typeface="Calibri" panose="020F0502020204030204" pitchFamily="34" charset="0"/>
            </a:endParaRPr>
          </a:p>
          <a:p>
            <a:endParaRPr lang="el-GR" sz="1400" dirty="0">
              <a:latin typeface="Times New Roman" panose="02020603050405020304" pitchFamily="18" charset="0"/>
              <a:cs typeface="Times New Roman" panose="02020603050405020304" pitchFamily="18" charset="0"/>
            </a:endParaRPr>
          </a:p>
        </p:txBody>
      </p:sp>
      <p:pic>
        <p:nvPicPr>
          <p:cNvPr id="7" name="Εικόνα 6">
            <a:extLst>
              <a:ext uri="{FF2B5EF4-FFF2-40B4-BE49-F238E27FC236}">
                <a16:creationId xmlns:a16="http://schemas.microsoft.com/office/drawing/2014/main" id="{BADD5F6B-FEF1-4713-AD1C-ACD151718640}"/>
              </a:ext>
            </a:extLst>
          </p:cNvPr>
          <p:cNvPicPr>
            <a:picLocks noChangeAspect="1"/>
          </p:cNvPicPr>
          <p:nvPr/>
        </p:nvPicPr>
        <p:blipFill>
          <a:blip r:embed="rId2"/>
          <a:stretch>
            <a:fillRect/>
          </a:stretch>
        </p:blipFill>
        <p:spPr>
          <a:xfrm>
            <a:off x="10293927" y="423968"/>
            <a:ext cx="1463167" cy="1054699"/>
          </a:xfrm>
          <a:prstGeom prst="rect">
            <a:avLst/>
          </a:prstGeom>
        </p:spPr>
      </p:pic>
      <p:sp>
        <p:nvSpPr>
          <p:cNvPr id="4" name="TextBox 3">
            <a:extLst>
              <a:ext uri="{FF2B5EF4-FFF2-40B4-BE49-F238E27FC236}">
                <a16:creationId xmlns:a16="http://schemas.microsoft.com/office/drawing/2014/main" id="{D2388EBD-4493-4298-BAF7-35775BBC6C1B}"/>
              </a:ext>
            </a:extLst>
          </p:cNvPr>
          <p:cNvSpPr txBox="1"/>
          <p:nvPr/>
        </p:nvSpPr>
        <p:spPr>
          <a:xfrm>
            <a:off x="4907902" y="1478667"/>
            <a:ext cx="3482288" cy="2308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buFont typeface="Wingdings" panose="05000000000000000000" pitchFamily="2" charset="2"/>
              <a:buChar char="Ø"/>
            </a:pPr>
            <a:r>
              <a:rPr lang="en-US" b="1" dirty="0">
                <a:solidFill>
                  <a:schemeClr val="bg1"/>
                </a:solidFill>
              </a:rPr>
              <a:t>Physics</a:t>
            </a:r>
          </a:p>
          <a:p>
            <a:pPr marL="285750" indent="-285750">
              <a:buFont typeface="Wingdings" panose="05000000000000000000" pitchFamily="2" charset="2"/>
              <a:buChar char="Ø"/>
            </a:pPr>
            <a:r>
              <a:rPr lang="en-US" b="1" dirty="0">
                <a:solidFill>
                  <a:schemeClr val="bg1"/>
                </a:solidFill>
              </a:rPr>
              <a:t>Mathematics</a:t>
            </a:r>
          </a:p>
          <a:p>
            <a:pPr marL="285750" indent="-285750">
              <a:buFont typeface="Wingdings" panose="05000000000000000000" pitchFamily="2" charset="2"/>
              <a:buChar char="Ø"/>
            </a:pPr>
            <a:r>
              <a:rPr lang="en-US" b="1" dirty="0">
                <a:solidFill>
                  <a:schemeClr val="bg1"/>
                </a:solidFill>
              </a:rPr>
              <a:t>History</a:t>
            </a:r>
          </a:p>
          <a:p>
            <a:pPr marL="285750" indent="-285750">
              <a:buFont typeface="Wingdings" panose="05000000000000000000" pitchFamily="2" charset="2"/>
              <a:buChar char="Ø"/>
            </a:pPr>
            <a:r>
              <a:rPr lang="en-US" b="1" dirty="0">
                <a:solidFill>
                  <a:schemeClr val="bg1"/>
                </a:solidFill>
              </a:rPr>
              <a:t>Music</a:t>
            </a:r>
          </a:p>
          <a:p>
            <a:pPr marL="285750" indent="-285750">
              <a:buFont typeface="Wingdings" panose="05000000000000000000" pitchFamily="2" charset="2"/>
              <a:buChar char="Ø"/>
            </a:pPr>
            <a:r>
              <a:rPr lang="en-US" b="1" dirty="0">
                <a:solidFill>
                  <a:schemeClr val="bg1"/>
                </a:solidFill>
              </a:rPr>
              <a:t>Language</a:t>
            </a:r>
          </a:p>
          <a:p>
            <a:pPr marL="285750" indent="-285750">
              <a:buFont typeface="Wingdings" panose="05000000000000000000" pitchFamily="2" charset="2"/>
              <a:buChar char="Ø"/>
            </a:pPr>
            <a:r>
              <a:rPr lang="en-US" b="1" dirty="0">
                <a:solidFill>
                  <a:schemeClr val="bg1"/>
                </a:solidFill>
              </a:rPr>
              <a:t>Geography</a:t>
            </a:r>
          </a:p>
          <a:p>
            <a:pPr marL="285750" indent="-285750">
              <a:buFont typeface="Wingdings" panose="05000000000000000000" pitchFamily="2" charset="2"/>
              <a:buChar char="Ø"/>
            </a:pPr>
            <a:r>
              <a:rPr lang="en-US" b="1" dirty="0">
                <a:solidFill>
                  <a:schemeClr val="bg1"/>
                </a:solidFill>
              </a:rPr>
              <a:t>Computer Science</a:t>
            </a:r>
          </a:p>
          <a:p>
            <a:endParaRPr lang="el-GR" dirty="0"/>
          </a:p>
        </p:txBody>
      </p:sp>
      <p:pic>
        <p:nvPicPr>
          <p:cNvPr id="6" name="Εικόνα 5">
            <a:extLst>
              <a:ext uri="{FF2B5EF4-FFF2-40B4-BE49-F238E27FC236}">
                <a16:creationId xmlns:a16="http://schemas.microsoft.com/office/drawing/2014/main" id="{8EA15348-FF9D-0490-139C-C11BD909D7FC}"/>
              </a:ext>
            </a:extLst>
          </p:cNvPr>
          <p:cNvPicPr>
            <a:picLocks noChangeAspect="1"/>
          </p:cNvPicPr>
          <p:nvPr/>
        </p:nvPicPr>
        <p:blipFill>
          <a:blip r:embed="rId3"/>
          <a:stretch>
            <a:fillRect/>
          </a:stretch>
        </p:blipFill>
        <p:spPr>
          <a:xfrm>
            <a:off x="10355769" y="6160925"/>
            <a:ext cx="1608989" cy="612270"/>
          </a:xfrm>
          <a:prstGeom prst="rect">
            <a:avLst/>
          </a:prstGeom>
        </p:spPr>
      </p:pic>
    </p:spTree>
    <p:extLst>
      <p:ext uri="{BB962C8B-B14F-4D97-AF65-F5344CB8AC3E}">
        <p14:creationId xmlns:p14="http://schemas.microsoft.com/office/powerpoint/2010/main" val="6326079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Effect transition="in" filter="fade">
                                      <p:cBhvr>
                                        <p:cTn id="70" dur="1000"/>
                                        <p:tgtEl>
                                          <p:spTgt spid="3">
                                            <p:txEl>
                                              <p:pRg st="8" end="8"/>
                                            </p:txEl>
                                          </p:spTgt>
                                        </p:tgtEl>
                                      </p:cBhvr>
                                    </p:animEffect>
                                    <p:anim calcmode="lin" valueType="num">
                                      <p:cBhvr>
                                        <p:cTn id="7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9" end="9"/>
                                            </p:txEl>
                                          </p:spTgt>
                                        </p:tgtEl>
                                        <p:attrNameLst>
                                          <p:attrName>style.visibility</p:attrName>
                                        </p:attrNameLst>
                                      </p:cBhvr>
                                      <p:to>
                                        <p:strVal val="visible"/>
                                      </p:to>
                                    </p:set>
                                    <p:animEffect transition="in" filter="fade">
                                      <p:cBhvr>
                                        <p:cTn id="77" dur="1000"/>
                                        <p:tgtEl>
                                          <p:spTgt spid="3">
                                            <p:txEl>
                                              <p:pRg st="9" end="9"/>
                                            </p:txEl>
                                          </p:spTgt>
                                        </p:tgtEl>
                                      </p:cBhvr>
                                    </p:animEffect>
                                    <p:anim calcmode="lin" valueType="num">
                                      <p:cBhvr>
                                        <p:cTn id="7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
                                            <p:txEl>
                                              <p:pRg st="10" end="10"/>
                                            </p:txEl>
                                          </p:spTgt>
                                        </p:tgtEl>
                                        <p:attrNameLst>
                                          <p:attrName>style.visibility</p:attrName>
                                        </p:attrNameLst>
                                      </p:cBhvr>
                                      <p:to>
                                        <p:strVal val="visible"/>
                                      </p:to>
                                    </p:set>
                                    <p:animEffect transition="in" filter="fade">
                                      <p:cBhvr>
                                        <p:cTn id="84" dur="1000"/>
                                        <p:tgtEl>
                                          <p:spTgt spid="3">
                                            <p:txEl>
                                              <p:pRg st="10" end="10"/>
                                            </p:txEl>
                                          </p:spTgt>
                                        </p:tgtEl>
                                      </p:cBhvr>
                                    </p:animEffect>
                                    <p:anim calcmode="lin" valueType="num">
                                      <p:cBhvr>
                                        <p:cTn id="8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
                                            <p:txEl>
                                              <p:pRg st="11" end="11"/>
                                            </p:txEl>
                                          </p:spTgt>
                                        </p:tgtEl>
                                        <p:attrNameLst>
                                          <p:attrName>style.visibility</p:attrName>
                                        </p:attrNameLst>
                                      </p:cBhvr>
                                      <p:to>
                                        <p:strVal val="visible"/>
                                      </p:to>
                                    </p:set>
                                    <p:animEffect transition="in" filter="fade">
                                      <p:cBhvr>
                                        <p:cTn id="91" dur="1000"/>
                                        <p:tgtEl>
                                          <p:spTgt spid="3">
                                            <p:txEl>
                                              <p:pRg st="11" end="11"/>
                                            </p:txEl>
                                          </p:spTgt>
                                        </p:tgtEl>
                                      </p:cBhvr>
                                    </p:animEffect>
                                    <p:anim calcmode="lin" valueType="num">
                                      <p:cBhvr>
                                        <p:cTn id="92"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93"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4"/>
                                        </p:tgtEl>
                                        <p:attrNameLst>
                                          <p:attrName>style.visibility</p:attrName>
                                        </p:attrNameLst>
                                      </p:cBhvr>
                                      <p:to>
                                        <p:strVal val="visible"/>
                                      </p:to>
                                    </p:set>
                                    <p:animEffect transition="in" filter="fade">
                                      <p:cBhvr>
                                        <p:cTn id="98" dur="1000"/>
                                        <p:tgtEl>
                                          <p:spTgt spid="4"/>
                                        </p:tgtEl>
                                      </p:cBhvr>
                                    </p:animEffect>
                                    <p:anim calcmode="lin" valueType="num">
                                      <p:cBhvr>
                                        <p:cTn id="99" dur="1000" fill="hold"/>
                                        <p:tgtEl>
                                          <p:spTgt spid="4"/>
                                        </p:tgtEl>
                                        <p:attrNameLst>
                                          <p:attrName>ppt_x</p:attrName>
                                        </p:attrNameLst>
                                      </p:cBhvr>
                                      <p:tavLst>
                                        <p:tav tm="0">
                                          <p:val>
                                            <p:strVal val="#ppt_x"/>
                                          </p:val>
                                        </p:tav>
                                        <p:tav tm="100000">
                                          <p:val>
                                            <p:strVal val="#ppt_x"/>
                                          </p:val>
                                        </p:tav>
                                      </p:tavLst>
                                    </p:anim>
                                    <p:anim calcmode="lin" valueType="num">
                                      <p:cBhvr>
                                        <p:cTn id="10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What is Computational Thinking?</a:t>
            </a:r>
          </a:p>
        </p:txBody>
      </p:sp>
      <p:sp>
        <p:nvSpPr>
          <p:cNvPr id="3" name="Content Placeholder 2"/>
          <p:cNvSpPr>
            <a:spLocks noGrp="1"/>
          </p:cNvSpPr>
          <p:nvPr>
            <p:ph idx="1"/>
          </p:nvPr>
        </p:nvSpPr>
        <p:spPr>
          <a:xfrm>
            <a:off x="1838698" y="4785907"/>
            <a:ext cx="6359235" cy="1797454"/>
          </a:xfrm>
        </p:spPr>
        <p:txBody>
          <a:bodyPr>
            <a:normAutofit fontScale="70000" lnSpcReduction="20000"/>
          </a:bodyPr>
          <a:lstStyle/>
          <a:p>
            <a:pPr fontAlgn="base"/>
            <a:r>
              <a:rPr lang="en-GB" dirty="0"/>
              <a:t>“solving problems, designing systems, and understanding human </a:t>
            </a:r>
            <a:r>
              <a:rPr lang="en-GB" dirty="0" err="1"/>
              <a:t>behavior</a:t>
            </a:r>
            <a:r>
              <a:rPr lang="en-GB" dirty="0"/>
              <a:t>, by drawing on the concepts fundamental to computer science” (Wing, 2006)</a:t>
            </a:r>
          </a:p>
          <a:p>
            <a:pPr fontAlgn="base"/>
            <a:r>
              <a:rPr lang="en-GB" dirty="0"/>
              <a:t>“… solutions are represented in a form that can be effectively carried out by an information-processing agent” (</a:t>
            </a:r>
            <a:r>
              <a:rPr lang="en-GB" dirty="0" err="1"/>
              <a:t>Cuny</a:t>
            </a:r>
            <a:r>
              <a:rPr lang="en-GB" dirty="0"/>
              <a:t> et al, 2010)</a:t>
            </a:r>
          </a:p>
          <a:p>
            <a:pPr fontAlgn="base"/>
            <a:r>
              <a:rPr lang="en-GB" dirty="0"/>
              <a:t>“the ability to think with the computer-</a:t>
            </a:r>
            <a:r>
              <a:rPr lang="en-GB" i="1" dirty="0"/>
              <a:t>as</a:t>
            </a:r>
            <a:r>
              <a:rPr lang="en-GB" dirty="0"/>
              <a:t>-tool” (Berland &amp; Wilensky, 2015)</a:t>
            </a:r>
          </a:p>
          <a:p>
            <a:pPr fontAlgn="base"/>
            <a:r>
              <a:rPr lang="en-GB" dirty="0">
                <a:highlight>
                  <a:srgbClr val="00FFFF"/>
                </a:highlight>
              </a:rPr>
              <a:t>“The ability to understand information and communication technologies and their key concepts, methods and tools to purposefully utilize those for problem solving” (Pawlowski, 2019)</a:t>
            </a:r>
          </a:p>
        </p:txBody>
      </p:sp>
      <p:sp>
        <p:nvSpPr>
          <p:cNvPr id="4" name="Oval 3">
            <a:extLst>
              <a:ext uri="{FF2B5EF4-FFF2-40B4-BE49-F238E27FC236}">
                <a16:creationId xmlns:a16="http://schemas.microsoft.com/office/drawing/2014/main" id="{D8516B77-5BCA-9F3F-8B71-6FEB1A0CFB40}"/>
              </a:ext>
            </a:extLst>
          </p:cNvPr>
          <p:cNvSpPr/>
          <p:nvPr/>
        </p:nvSpPr>
        <p:spPr>
          <a:xfrm>
            <a:off x="2166238" y="1417639"/>
            <a:ext cx="2492849" cy="7175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FI" dirty="0"/>
              <a:t>Problem</a:t>
            </a:r>
          </a:p>
        </p:txBody>
      </p:sp>
      <p:sp>
        <p:nvSpPr>
          <p:cNvPr id="6" name="Snip Diagonal Corner of Rectangle 5">
            <a:extLst>
              <a:ext uri="{FF2B5EF4-FFF2-40B4-BE49-F238E27FC236}">
                <a16:creationId xmlns:a16="http://schemas.microsoft.com/office/drawing/2014/main" id="{09F0EC0E-39F7-9FF6-C6A2-5C53FBD3B5A0}"/>
              </a:ext>
            </a:extLst>
          </p:cNvPr>
          <p:cNvSpPr/>
          <p:nvPr/>
        </p:nvSpPr>
        <p:spPr>
          <a:xfrm>
            <a:off x="7141029" y="1480716"/>
            <a:ext cx="2125683" cy="591379"/>
          </a:xfrm>
          <a:prstGeom prst="snip2Diag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FI" dirty="0"/>
              <a:t>Solution</a:t>
            </a:r>
          </a:p>
        </p:txBody>
      </p:sp>
      <p:cxnSp>
        <p:nvCxnSpPr>
          <p:cNvPr id="9" name="Straight Connector 8">
            <a:extLst>
              <a:ext uri="{FF2B5EF4-FFF2-40B4-BE49-F238E27FC236}">
                <a16:creationId xmlns:a16="http://schemas.microsoft.com/office/drawing/2014/main" id="{D9EF9EC9-CEEC-F108-881D-09298F3458D5}"/>
              </a:ext>
            </a:extLst>
          </p:cNvPr>
          <p:cNvCxnSpPr>
            <a:stCxn id="4" idx="6"/>
            <a:endCxn id="6" idx="2"/>
          </p:cNvCxnSpPr>
          <p:nvPr/>
        </p:nvCxnSpPr>
        <p:spPr>
          <a:xfrm>
            <a:off x="4659086" y="1776405"/>
            <a:ext cx="2481942" cy="0"/>
          </a:xfrm>
          <a:prstGeom prst="line">
            <a:avLst/>
          </a:prstGeom>
          <a:ln>
            <a:prstDash val="dashDot"/>
            <a:headEnd type="none" w="med" len="med"/>
            <a:tailEnd type="triangle" w="med" len="med"/>
          </a:ln>
        </p:spPr>
        <p:style>
          <a:lnRef idx="2">
            <a:schemeClr val="dk1"/>
          </a:lnRef>
          <a:fillRef idx="0">
            <a:schemeClr val="dk1"/>
          </a:fillRef>
          <a:effectRef idx="1">
            <a:schemeClr val="dk1"/>
          </a:effectRef>
          <a:fontRef idx="minor">
            <a:schemeClr val="tx1"/>
          </a:fontRef>
        </p:style>
      </p:cxnSp>
      <p:pic>
        <p:nvPicPr>
          <p:cNvPr id="11" name="Picture 10" descr="Smiling child using laptop computer">
            <a:extLst>
              <a:ext uri="{FF2B5EF4-FFF2-40B4-BE49-F238E27FC236}">
                <a16:creationId xmlns:a16="http://schemas.microsoft.com/office/drawing/2014/main" id="{03EC125C-5938-F3A6-ED21-0E7E23E54E61}"/>
              </a:ext>
            </a:extLst>
          </p:cNvPr>
          <p:cNvPicPr>
            <a:picLocks noChangeAspect="1"/>
          </p:cNvPicPr>
          <p:nvPr/>
        </p:nvPicPr>
        <p:blipFill>
          <a:blip r:embed="rId2"/>
          <a:stretch>
            <a:fillRect/>
          </a:stretch>
        </p:blipFill>
        <p:spPr>
          <a:xfrm>
            <a:off x="4255326" y="2338707"/>
            <a:ext cx="2982581" cy="1987611"/>
          </a:xfrm>
          <a:prstGeom prst="rect">
            <a:avLst/>
          </a:prstGeom>
        </p:spPr>
      </p:pic>
      <p:sp>
        <p:nvSpPr>
          <p:cNvPr id="12" name="TextBox 11">
            <a:extLst>
              <a:ext uri="{FF2B5EF4-FFF2-40B4-BE49-F238E27FC236}">
                <a16:creationId xmlns:a16="http://schemas.microsoft.com/office/drawing/2014/main" id="{77B616A6-5A8C-3F9E-0A1C-0BAFCFE963C0}"/>
              </a:ext>
            </a:extLst>
          </p:cNvPr>
          <p:cNvSpPr txBox="1"/>
          <p:nvPr/>
        </p:nvSpPr>
        <p:spPr>
          <a:xfrm>
            <a:off x="8197933" y="2778513"/>
            <a:ext cx="1068779" cy="1107996"/>
          </a:xfrm>
          <a:prstGeom prst="rect">
            <a:avLst/>
          </a:prstGeom>
          <a:noFill/>
        </p:spPr>
        <p:txBody>
          <a:bodyPr wrap="square" rtlCol="0">
            <a:spAutoFit/>
          </a:bodyPr>
          <a:lstStyle/>
          <a:p>
            <a:r>
              <a:rPr lang="en-FI" sz="6600" dirty="0"/>
              <a:t>?</a:t>
            </a:r>
          </a:p>
        </p:txBody>
      </p:sp>
    </p:spTree>
    <p:extLst>
      <p:ext uri="{BB962C8B-B14F-4D97-AF65-F5344CB8AC3E}">
        <p14:creationId xmlns:p14="http://schemas.microsoft.com/office/powerpoint/2010/main" val="400593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E5A8A0-0A86-413B-98CC-F1543FFFACD4}"/>
              </a:ext>
            </a:extLst>
          </p:cNvPr>
          <p:cNvSpPr>
            <a:spLocks noGrp="1"/>
          </p:cNvSpPr>
          <p:nvPr>
            <p:ph type="title"/>
          </p:nvPr>
        </p:nvSpPr>
        <p:spPr>
          <a:xfrm>
            <a:off x="420864" y="636104"/>
            <a:ext cx="10056526" cy="992306"/>
          </a:xfrm>
        </p:spPr>
        <p:txBody>
          <a:bodyPr>
            <a:normAutofit/>
          </a:bodyPr>
          <a:lstStyle/>
          <a:p>
            <a:br>
              <a:rPr lang="en-US" sz="2700" dirty="0"/>
            </a:br>
            <a:endParaRPr lang="el-GR" sz="2700" dirty="0">
              <a:latin typeface="Arial Black" panose="020B0A04020102020204" pitchFamily="34" charset="0"/>
            </a:endParaRPr>
          </a:p>
        </p:txBody>
      </p:sp>
      <p:pic>
        <p:nvPicPr>
          <p:cNvPr id="4" name="image1.png">
            <a:extLst>
              <a:ext uri="{FF2B5EF4-FFF2-40B4-BE49-F238E27FC236}">
                <a16:creationId xmlns:a16="http://schemas.microsoft.com/office/drawing/2014/main" id="{F80F39B0-CB42-44DE-B2AA-7499949C2F5E}"/>
              </a:ext>
            </a:extLst>
          </p:cNvPr>
          <p:cNvPicPr/>
          <p:nvPr/>
        </p:nvPicPr>
        <p:blipFill>
          <a:blip r:embed="rId2"/>
          <a:stretch>
            <a:fillRect/>
          </a:stretch>
        </p:blipFill>
        <p:spPr>
          <a:xfrm>
            <a:off x="107268" y="5565617"/>
            <a:ext cx="1614263" cy="1111404"/>
          </a:xfrm>
          <a:prstGeom prst="rect">
            <a:avLst/>
          </a:prstGeom>
        </p:spPr>
      </p:pic>
      <p:pic>
        <p:nvPicPr>
          <p:cNvPr id="3" name="Εικόνα 2">
            <a:extLst>
              <a:ext uri="{FF2B5EF4-FFF2-40B4-BE49-F238E27FC236}">
                <a16:creationId xmlns:a16="http://schemas.microsoft.com/office/drawing/2014/main" id="{C07ACDF8-80D1-46FE-B919-219348E74D5F}"/>
              </a:ext>
            </a:extLst>
          </p:cNvPr>
          <p:cNvPicPr>
            <a:picLocks noChangeAspect="1"/>
          </p:cNvPicPr>
          <p:nvPr/>
        </p:nvPicPr>
        <p:blipFill>
          <a:blip r:embed="rId3"/>
          <a:stretch>
            <a:fillRect/>
          </a:stretch>
        </p:blipFill>
        <p:spPr>
          <a:xfrm>
            <a:off x="10369421" y="6064751"/>
            <a:ext cx="1608989" cy="612270"/>
          </a:xfrm>
          <a:prstGeom prst="rect">
            <a:avLst/>
          </a:prstGeom>
        </p:spPr>
      </p:pic>
      <p:sp>
        <p:nvSpPr>
          <p:cNvPr id="7" name="Θέση περιεχομένου 6">
            <a:extLst>
              <a:ext uri="{FF2B5EF4-FFF2-40B4-BE49-F238E27FC236}">
                <a16:creationId xmlns:a16="http://schemas.microsoft.com/office/drawing/2014/main" id="{E7587F5C-0703-4ED9-A06E-8BB40664C15E}"/>
              </a:ext>
            </a:extLst>
          </p:cNvPr>
          <p:cNvSpPr>
            <a:spLocks noGrp="1"/>
          </p:cNvSpPr>
          <p:nvPr>
            <p:ph idx="1"/>
          </p:nvPr>
        </p:nvSpPr>
        <p:spPr>
          <a:xfrm>
            <a:off x="914400" y="1351722"/>
            <a:ext cx="10210800" cy="2077278"/>
          </a:xfrm>
        </p:spPr>
        <p:txBody>
          <a:bodyPr/>
          <a:lstStyle/>
          <a:p>
            <a:pPr marL="0" indent="0">
              <a:buNone/>
            </a:pPr>
            <a:endParaRPr lang="en-US" sz="3200" dirty="0"/>
          </a:p>
          <a:p>
            <a:pPr marL="0" indent="0">
              <a:buNone/>
            </a:pPr>
            <a:endParaRPr lang="el-GR" dirty="0"/>
          </a:p>
        </p:txBody>
      </p:sp>
      <p:sp>
        <p:nvSpPr>
          <p:cNvPr id="12" name="TextBox 11">
            <a:extLst>
              <a:ext uri="{FF2B5EF4-FFF2-40B4-BE49-F238E27FC236}">
                <a16:creationId xmlns:a16="http://schemas.microsoft.com/office/drawing/2014/main" id="{07CFCCA8-9610-41CE-BA88-75D4101E4926}"/>
              </a:ext>
            </a:extLst>
          </p:cNvPr>
          <p:cNvSpPr txBox="1"/>
          <p:nvPr/>
        </p:nvSpPr>
        <p:spPr>
          <a:xfrm>
            <a:off x="224930" y="334439"/>
            <a:ext cx="9390768" cy="677108"/>
          </a:xfrm>
          <a:prstGeom prst="rect">
            <a:avLst/>
          </a:prstGeom>
          <a:noFill/>
        </p:spPr>
        <p:txBody>
          <a:bodyPr wrap="square">
            <a:spAutoFit/>
          </a:bodyPr>
          <a:lstStyle/>
          <a:p>
            <a:r>
              <a:rPr lang="en-US" sz="3800" b="1" dirty="0">
                <a:solidFill>
                  <a:schemeClr val="accent1">
                    <a:lumMod val="75000"/>
                  </a:schemeClr>
                </a:solidFill>
                <a:latin typeface="Arial" panose="020B0604020202020204" pitchFamily="34" charset="0"/>
                <a:cs typeface="Arial" panose="020B0604020202020204" pitchFamily="34" charset="0"/>
              </a:rPr>
              <a:t>Connection to the Greek curriculum</a:t>
            </a:r>
            <a:endParaRPr lang="el-GR" b="1" dirty="0">
              <a:solidFill>
                <a:schemeClr val="accent1">
                  <a:lumMod val="75000"/>
                </a:schemeClr>
              </a:solidFill>
              <a:latin typeface="Arial" panose="020B0604020202020204" pitchFamily="34" charset="0"/>
              <a:cs typeface="Arial" panose="020B0604020202020204" pitchFamily="34" charset="0"/>
            </a:endParaRPr>
          </a:p>
        </p:txBody>
      </p:sp>
      <p:sp>
        <p:nvSpPr>
          <p:cNvPr id="5" name="Ορθογώνιο: Στρογγύλεμα γωνιών 4">
            <a:extLst>
              <a:ext uri="{FF2B5EF4-FFF2-40B4-BE49-F238E27FC236}">
                <a16:creationId xmlns:a16="http://schemas.microsoft.com/office/drawing/2014/main" id="{08759897-E114-4091-9FBC-09D154FE8D6F}"/>
              </a:ext>
            </a:extLst>
          </p:cNvPr>
          <p:cNvSpPr/>
          <p:nvPr/>
        </p:nvSpPr>
        <p:spPr>
          <a:xfrm>
            <a:off x="158621" y="1302990"/>
            <a:ext cx="9556879" cy="2711604"/>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Courier New" panose="02070309020205020404" pitchFamily="49" charset="0"/>
              <a:buChar char="o"/>
            </a:pPr>
            <a:r>
              <a:rPr lang="en-US" sz="2800" dirty="0"/>
              <a:t>The Greek curriculum refers to basic programming structures (sequence structure, selection structure,  loops and variables).</a:t>
            </a:r>
          </a:p>
          <a:p>
            <a:endParaRPr lang="en-US" sz="2800" dirty="0"/>
          </a:p>
          <a:p>
            <a:pPr marL="457200" indent="-457200">
              <a:buFont typeface="Courier New" panose="02070309020205020404" pitchFamily="49" charset="0"/>
              <a:buChar char="o"/>
            </a:pPr>
            <a:r>
              <a:rPr lang="en-US" sz="2800" dirty="0"/>
              <a:t>However, there is </a:t>
            </a:r>
            <a:r>
              <a:rPr lang="en-US" sz="2800" b="1" dirty="0"/>
              <a:t>no reference to computational thinking.</a:t>
            </a:r>
            <a:endParaRPr lang="el-GR" sz="2800" b="1" dirty="0"/>
          </a:p>
        </p:txBody>
      </p:sp>
      <p:pic>
        <p:nvPicPr>
          <p:cNvPr id="8" name="Θέση περιεχομένου 9">
            <a:extLst>
              <a:ext uri="{FF2B5EF4-FFF2-40B4-BE49-F238E27FC236}">
                <a16:creationId xmlns:a16="http://schemas.microsoft.com/office/drawing/2014/main" id="{3F782C91-3869-FE62-0998-437C2C07CA3C}"/>
              </a:ext>
            </a:extLst>
          </p:cNvPr>
          <p:cNvPicPr>
            <a:picLocks noChangeAspect="1"/>
          </p:cNvPicPr>
          <p:nvPr/>
        </p:nvPicPr>
        <p:blipFill rotWithShape="1">
          <a:blip r:embed="rId4"/>
          <a:srcRect l="30211" t="22541" r="10630" b="37727"/>
          <a:stretch/>
        </p:blipFill>
        <p:spPr>
          <a:xfrm>
            <a:off x="2249175" y="4144618"/>
            <a:ext cx="5342278" cy="2435264"/>
          </a:xfrm>
          <a:prstGeom prst="rect">
            <a:avLst/>
          </a:prstGeom>
        </p:spPr>
      </p:pic>
    </p:spTree>
    <p:extLst>
      <p:ext uri="{BB962C8B-B14F-4D97-AF65-F5344CB8AC3E}">
        <p14:creationId xmlns:p14="http://schemas.microsoft.com/office/powerpoint/2010/main" val="2458989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535EF991-8A50-7F72-6905-2677A21F6390}"/>
              </a:ext>
            </a:extLst>
          </p:cNvPr>
          <p:cNvPicPr>
            <a:picLocks noChangeAspect="1"/>
          </p:cNvPicPr>
          <p:nvPr/>
        </p:nvPicPr>
        <p:blipFill>
          <a:blip r:embed="rId2"/>
          <a:stretch>
            <a:fillRect/>
          </a:stretch>
        </p:blipFill>
        <p:spPr>
          <a:xfrm>
            <a:off x="10513427" y="89677"/>
            <a:ext cx="1463167" cy="1054699"/>
          </a:xfrm>
          <a:prstGeom prst="rect">
            <a:avLst/>
          </a:prstGeom>
        </p:spPr>
      </p:pic>
      <p:pic>
        <p:nvPicPr>
          <p:cNvPr id="5" name="Εικόνα 4">
            <a:extLst>
              <a:ext uri="{FF2B5EF4-FFF2-40B4-BE49-F238E27FC236}">
                <a16:creationId xmlns:a16="http://schemas.microsoft.com/office/drawing/2014/main" id="{3DF7593D-6253-44C8-A9E5-43E86491FA24}"/>
              </a:ext>
            </a:extLst>
          </p:cNvPr>
          <p:cNvPicPr>
            <a:picLocks noChangeAspect="1"/>
          </p:cNvPicPr>
          <p:nvPr/>
        </p:nvPicPr>
        <p:blipFill>
          <a:blip r:embed="rId3"/>
          <a:stretch>
            <a:fillRect/>
          </a:stretch>
        </p:blipFill>
        <p:spPr>
          <a:xfrm>
            <a:off x="10367111" y="6041362"/>
            <a:ext cx="1609483" cy="609653"/>
          </a:xfrm>
          <a:prstGeom prst="rect">
            <a:avLst/>
          </a:prstGeom>
        </p:spPr>
      </p:pic>
      <p:graphicFrame>
        <p:nvGraphicFramePr>
          <p:cNvPr id="6" name="Πίνακας 6">
            <a:extLst>
              <a:ext uri="{FF2B5EF4-FFF2-40B4-BE49-F238E27FC236}">
                <a16:creationId xmlns:a16="http://schemas.microsoft.com/office/drawing/2014/main" id="{21E54A39-3BA2-16B5-F9D7-7DE51E5D1AE3}"/>
              </a:ext>
            </a:extLst>
          </p:cNvPr>
          <p:cNvGraphicFramePr>
            <a:graphicFrameLocks noGrp="1"/>
          </p:cNvGraphicFramePr>
          <p:nvPr>
            <p:extLst>
              <p:ext uri="{D42A27DB-BD31-4B8C-83A1-F6EECF244321}">
                <p14:modId xmlns:p14="http://schemas.microsoft.com/office/powerpoint/2010/main" val="2168468194"/>
              </p:ext>
            </p:extLst>
          </p:nvPr>
        </p:nvGraphicFramePr>
        <p:xfrm>
          <a:off x="391886" y="617027"/>
          <a:ext cx="8956352" cy="5186612"/>
        </p:xfrm>
        <a:graphic>
          <a:graphicData uri="http://schemas.openxmlformats.org/drawingml/2006/table">
            <a:tbl>
              <a:tblPr firstRow="1" bandRow="1">
                <a:tableStyleId>{5C22544A-7EE6-4342-B048-85BDC9FD1C3A}</a:tableStyleId>
              </a:tblPr>
              <a:tblGrid>
                <a:gridCol w="1855097">
                  <a:extLst>
                    <a:ext uri="{9D8B030D-6E8A-4147-A177-3AD203B41FA5}">
                      <a16:colId xmlns:a16="http://schemas.microsoft.com/office/drawing/2014/main" val="402889071"/>
                    </a:ext>
                  </a:extLst>
                </a:gridCol>
                <a:gridCol w="7101255">
                  <a:extLst>
                    <a:ext uri="{9D8B030D-6E8A-4147-A177-3AD203B41FA5}">
                      <a16:colId xmlns:a16="http://schemas.microsoft.com/office/drawing/2014/main" val="3628993904"/>
                    </a:ext>
                  </a:extLst>
                </a:gridCol>
              </a:tblGrid>
              <a:tr h="771620">
                <a:tc gridSpan="2">
                  <a:txBody>
                    <a:bodyPr/>
                    <a:lstStyle/>
                    <a:p>
                      <a:pPr algn="ctr"/>
                      <a:r>
                        <a:rPr lang="en-US" sz="1400" dirty="0">
                          <a:latin typeface="Arial" panose="020B0604020202020204" pitchFamily="34" charset="0"/>
                          <a:cs typeface="Arial" panose="020B0604020202020204" pitchFamily="34" charset="0"/>
                        </a:rPr>
                        <a:t>Learning Scenario Identity</a:t>
                      </a:r>
                      <a:endParaRPr lang="el-GR" sz="1400" dirty="0">
                        <a:latin typeface="Arial" panose="020B0604020202020204" pitchFamily="34" charset="0"/>
                        <a:cs typeface="Arial" panose="020B0604020202020204" pitchFamily="34" charset="0"/>
                      </a:endParaRPr>
                    </a:p>
                  </a:txBody>
                  <a:tcPr/>
                </a:tc>
                <a:tc hMerge="1">
                  <a:txBody>
                    <a:bodyPr/>
                    <a:lstStyle/>
                    <a:p>
                      <a:r>
                        <a:rPr lang="en-US" dirty="0"/>
                        <a:t>Learning Scenario</a:t>
                      </a:r>
                      <a:endParaRPr lang="el-GR" dirty="0"/>
                    </a:p>
                  </a:txBody>
                  <a:tcPr/>
                </a:tc>
                <a:extLst>
                  <a:ext uri="{0D108BD9-81ED-4DB2-BD59-A6C34878D82A}">
                    <a16:rowId xmlns:a16="http://schemas.microsoft.com/office/drawing/2014/main" val="2568132062"/>
                  </a:ext>
                </a:extLst>
              </a:tr>
              <a:tr h="771620">
                <a:tc>
                  <a:txBody>
                    <a:bodyPr/>
                    <a:lstStyle/>
                    <a:p>
                      <a:pPr>
                        <a:lnSpc>
                          <a:spcPct val="107000"/>
                        </a:lnSpc>
                        <a:spcAft>
                          <a:spcPts val="800"/>
                        </a:spcAft>
                      </a:pPr>
                      <a:r>
                        <a:rPr lang="el-GR" sz="1400" b="1" dirty="0" err="1">
                          <a:effectLst/>
                          <a:latin typeface="Arial" panose="020B0604020202020204" pitchFamily="34" charset="0"/>
                          <a:ea typeface="Times New Roman" panose="02020603050405020304" pitchFamily="18" charset="0"/>
                          <a:cs typeface="Arial" panose="020B0604020202020204" pitchFamily="34" charset="0"/>
                        </a:rPr>
                        <a:t>Title</a:t>
                      </a:r>
                      <a:r>
                        <a:rPr lang="el-GR" sz="1400" b="1" dirty="0">
                          <a:effectLst/>
                          <a:latin typeface="Arial" panose="020B0604020202020204" pitchFamily="34" charset="0"/>
                          <a:ea typeface="Times New Roman" panose="02020603050405020304" pitchFamily="18" charset="0"/>
                          <a:cs typeface="Arial" panose="020B0604020202020204" pitchFamily="34" charset="0"/>
                        </a:rPr>
                        <a:t> </a:t>
                      </a:r>
                      <a:endParaRPr lang="el-GR" sz="14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tc>
                <a:tc>
                  <a:txBody>
                    <a:bodyPr/>
                    <a:lstStyle/>
                    <a:p>
                      <a:pPr>
                        <a:lnSpc>
                          <a:spcPct val="107000"/>
                        </a:lnSpc>
                        <a:spcAft>
                          <a:spcPts val="80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“Creating the story </a:t>
                      </a:r>
                      <a:r>
                        <a:rPr lang="en-US" sz="1400" b="1" i="1" dirty="0">
                          <a:effectLst/>
                          <a:latin typeface="Arial" panose="020B0604020202020204" pitchFamily="34" charset="0"/>
                          <a:ea typeface="Times New Roman" panose="02020603050405020304" pitchFamily="18" charset="0"/>
                          <a:cs typeface="Arial" panose="020B0604020202020204" pitchFamily="34" charset="0"/>
                        </a:rPr>
                        <a:t>“The Rabbit and the Turtle”</a:t>
                      </a:r>
                      <a:r>
                        <a:rPr lang="en-US" sz="1400" b="1" dirty="0">
                          <a:effectLst/>
                          <a:latin typeface="Arial" panose="020B0604020202020204" pitchFamily="34" charset="0"/>
                          <a:ea typeface="Times New Roman" panose="02020603050405020304" pitchFamily="18" charset="0"/>
                          <a:cs typeface="Arial" panose="020B0604020202020204" pitchFamily="34" charset="0"/>
                        </a:rPr>
                        <a:t>,</a:t>
                      </a:r>
                      <a:r>
                        <a:rPr lang="en-US" sz="1400" dirty="0">
                          <a:effectLst/>
                          <a:latin typeface="Arial" panose="020B0604020202020204" pitchFamily="34" charset="0"/>
                          <a:ea typeface="Times New Roman" panose="02020603050405020304" pitchFamily="18" charset="0"/>
                          <a:cs typeface="Arial" panose="020B0604020202020204" pitchFamily="34" charset="0"/>
                        </a:rPr>
                        <a:t> (</a:t>
                      </a:r>
                      <a:r>
                        <a:rPr lang="en-US" sz="1400" dirty="0" err="1">
                          <a:effectLst/>
                          <a:latin typeface="Arial" panose="020B0604020202020204" pitchFamily="34" charset="0"/>
                          <a:ea typeface="Times New Roman" panose="02020603050405020304" pitchFamily="18" charset="0"/>
                          <a:cs typeface="Arial" panose="020B0604020202020204" pitchFamily="34" charset="0"/>
                        </a:rPr>
                        <a:t>Aesopus</a:t>
                      </a:r>
                      <a:r>
                        <a:rPr lang="en-US" sz="1400" dirty="0">
                          <a:effectLst/>
                          <a:latin typeface="Arial" panose="020B0604020202020204" pitchFamily="34" charset="0"/>
                          <a:ea typeface="Times New Roman" panose="02020603050405020304" pitchFamily="18" charset="0"/>
                          <a:cs typeface="Arial" panose="020B0604020202020204" pitchFamily="34" charset="0"/>
                        </a:rPr>
                        <a:t> </a:t>
                      </a:r>
                      <a:r>
                        <a:rPr lang="en-US" sz="1400" dirty="0" err="1">
                          <a:effectLst/>
                          <a:latin typeface="Arial" panose="020B0604020202020204" pitchFamily="34" charset="0"/>
                          <a:ea typeface="Times New Roman" panose="02020603050405020304" pitchFamily="18" charset="0"/>
                          <a:cs typeface="Arial" panose="020B0604020202020204" pitchFamily="34" charset="0"/>
                        </a:rPr>
                        <a:t>fiables</a:t>
                      </a:r>
                      <a:r>
                        <a:rPr lang="en-US" sz="1400" dirty="0">
                          <a:effectLst/>
                          <a:latin typeface="Arial" panose="020B0604020202020204" pitchFamily="34" charset="0"/>
                          <a:ea typeface="Times New Roman" panose="02020603050405020304" pitchFamily="18" charset="0"/>
                          <a:cs typeface="Arial" panose="020B0604020202020204" pitchFamily="34" charset="0"/>
                        </a:rPr>
                        <a:t>)</a:t>
                      </a:r>
                      <a:endParaRPr lang="el-GR" sz="14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1029720734"/>
                  </a:ext>
                </a:extLst>
              </a:tr>
              <a:tr h="771620">
                <a:tc>
                  <a:txBody>
                    <a:bodyPr/>
                    <a:lstStyle/>
                    <a:p>
                      <a:pPr>
                        <a:lnSpc>
                          <a:spcPct val="107000"/>
                        </a:lnSpc>
                        <a:spcAft>
                          <a:spcPts val="800"/>
                        </a:spcAft>
                      </a:pPr>
                      <a:r>
                        <a:rPr lang="el-GR" sz="1400" b="1" dirty="0" err="1">
                          <a:effectLst/>
                          <a:latin typeface="Arial" panose="020B0604020202020204" pitchFamily="34" charset="0"/>
                          <a:ea typeface="Times New Roman" panose="02020603050405020304" pitchFamily="18" charset="0"/>
                          <a:cs typeface="Arial" panose="020B0604020202020204" pitchFamily="34" charset="0"/>
                        </a:rPr>
                        <a:t>Creator</a:t>
                      </a:r>
                      <a:endParaRPr lang="el-GR" sz="14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tc>
                <a:tc>
                  <a:txBody>
                    <a:bodyPr/>
                    <a:lstStyle/>
                    <a:p>
                      <a:pPr>
                        <a:lnSpc>
                          <a:spcPct val="107000"/>
                        </a:lnSpc>
                        <a:spcAft>
                          <a:spcPts val="80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Dimitra Dimitrakopoulou</a:t>
                      </a:r>
                      <a:endParaRPr lang="el-GR" sz="14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3903078337"/>
                  </a:ext>
                </a:extLst>
              </a:tr>
              <a:tr h="1359178">
                <a:tc>
                  <a:txBody>
                    <a:bodyPr/>
                    <a:lstStyle/>
                    <a:p>
                      <a:pPr>
                        <a:lnSpc>
                          <a:spcPct val="107000"/>
                        </a:lnSpc>
                        <a:spcAft>
                          <a:spcPts val="800"/>
                        </a:spcAft>
                      </a:pPr>
                      <a:r>
                        <a:rPr lang="el-GR" sz="1400" b="1">
                          <a:effectLst/>
                          <a:latin typeface="Arial" panose="020B0604020202020204" pitchFamily="34" charset="0"/>
                          <a:ea typeface="Times New Roman" panose="02020603050405020304" pitchFamily="18" charset="0"/>
                          <a:cs typeface="Arial" panose="020B0604020202020204" pitchFamily="34" charset="0"/>
                        </a:rPr>
                        <a:t>Main Idea / Description</a:t>
                      </a:r>
                      <a:endParaRPr lang="el-GR" sz="14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tc>
                <a:tc>
                  <a:txBody>
                    <a:bodyPr/>
                    <a:lstStyle/>
                    <a:p>
                      <a:pPr algn="just">
                        <a:lnSpc>
                          <a:spcPct val="107000"/>
                        </a:lnSpc>
                        <a:spcAft>
                          <a:spcPts val="800"/>
                        </a:spcAft>
                      </a:pPr>
                      <a:r>
                        <a:rPr lang="en-US" sz="1400" dirty="0">
                          <a:effectLst/>
                          <a:latin typeface="Arial" panose="020B0604020202020204" pitchFamily="34" charset="0"/>
                          <a:ea typeface="Calibri" panose="020F0502020204030204" pitchFamily="34" charset="0"/>
                          <a:cs typeface="Arial" panose="020B0604020202020204" pitchFamily="34" charset="0"/>
                        </a:rPr>
                        <a:t>Students represent the </a:t>
                      </a:r>
                      <a:r>
                        <a:rPr lang="en-US" sz="1400" dirty="0" err="1">
                          <a:effectLst/>
                          <a:latin typeface="Arial" panose="020B0604020202020204" pitchFamily="34" charset="0"/>
                          <a:ea typeface="Calibri" panose="020F0502020204030204" pitchFamily="34" charset="0"/>
                          <a:cs typeface="Arial" panose="020B0604020202020204" pitchFamily="34" charset="0"/>
                        </a:rPr>
                        <a:t>fiable</a:t>
                      </a:r>
                      <a:r>
                        <a:rPr lang="en-US" sz="1400" dirty="0">
                          <a:effectLst/>
                          <a:latin typeface="Arial" panose="020B0604020202020204" pitchFamily="34" charset="0"/>
                          <a:ea typeface="Calibri" panose="020F0502020204030204" pitchFamily="34" charset="0"/>
                          <a:cs typeface="Arial" panose="020B0604020202020204" pitchFamily="34" charset="0"/>
                        </a:rPr>
                        <a:t> of </a:t>
                      </a:r>
                      <a:r>
                        <a:rPr lang="en-US" sz="1400" dirty="0" err="1">
                          <a:effectLst/>
                          <a:latin typeface="Arial" panose="020B0604020202020204" pitchFamily="34" charset="0"/>
                          <a:ea typeface="Calibri" panose="020F0502020204030204" pitchFamily="34" charset="0"/>
                          <a:cs typeface="Arial" panose="020B0604020202020204" pitchFamily="34" charset="0"/>
                        </a:rPr>
                        <a:t>Aesopus</a:t>
                      </a:r>
                      <a:r>
                        <a:rPr lang="en-US" sz="1400" dirty="0">
                          <a:effectLst/>
                          <a:latin typeface="Arial" panose="020B0604020202020204" pitchFamily="34" charset="0"/>
                          <a:ea typeface="Calibri" panose="020F0502020204030204" pitchFamily="34" charset="0"/>
                          <a:cs typeface="Arial" panose="020B0604020202020204" pitchFamily="34" charset="0"/>
                        </a:rPr>
                        <a:t> </a:t>
                      </a:r>
                      <a:r>
                        <a:rPr lang="en-US" sz="1400" dirty="0">
                          <a:effectLst/>
                          <a:latin typeface="Arial" panose="020B0604020202020204" pitchFamily="34" charset="0"/>
                          <a:ea typeface="Times New Roman" panose="02020603050405020304" pitchFamily="18" charset="0"/>
                          <a:cs typeface="Arial" panose="020B0604020202020204" pitchFamily="34" charset="0"/>
                        </a:rPr>
                        <a:t>“The Rabbit and the Turtle” </a:t>
                      </a:r>
                      <a:r>
                        <a:rPr lang="en-US" sz="1400" dirty="0">
                          <a:effectLst/>
                          <a:latin typeface="Arial" panose="020B0604020202020204" pitchFamily="34" charset="0"/>
                          <a:ea typeface="Calibri" panose="020F0502020204030204" pitchFamily="34" charset="0"/>
                          <a:cs typeface="Arial" panose="020B0604020202020204" pitchFamily="34" charset="0"/>
                        </a:rPr>
                        <a:t>by using the </a:t>
                      </a:r>
                      <a:r>
                        <a:rPr lang="en-US" sz="1400" dirty="0">
                          <a:effectLst/>
                          <a:latin typeface="Arial" panose="020B0604020202020204" pitchFamily="34" charset="0"/>
                          <a:ea typeface="Times New Roman" panose="02020603050405020304" pitchFamily="18" charset="0"/>
                          <a:cs typeface="Arial" panose="020B0604020202020204" pitchFamily="34" charset="0"/>
                        </a:rPr>
                        <a:t>Scratch junior software. </a:t>
                      </a:r>
                      <a:r>
                        <a:rPr lang="en-US" sz="1400" dirty="0">
                          <a:effectLst/>
                          <a:latin typeface="Arial" panose="020B0604020202020204" pitchFamily="34" charset="0"/>
                          <a:ea typeface="Calibri" panose="020F0502020204030204" pitchFamily="34" charset="0"/>
                          <a:cs typeface="Arial" panose="020B0604020202020204" pitchFamily="34" charset="0"/>
                        </a:rPr>
                        <a:t>The main idea of this scenario is students to learn to use the motion and the speed blocks. Specifically, by representing the race of the rabbit and the turtle students understand how to move, to speed up and slow down a character in the software.</a:t>
                      </a:r>
                      <a:endParaRPr lang="el-GR" sz="14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1583295627"/>
                  </a:ext>
                </a:extLst>
              </a:tr>
              <a:tr h="1512574">
                <a:tc>
                  <a:txBody>
                    <a:bodyPr/>
                    <a:lstStyle/>
                    <a:p>
                      <a:pPr>
                        <a:lnSpc>
                          <a:spcPct val="107000"/>
                        </a:lnSpc>
                        <a:spcAft>
                          <a:spcPts val="800"/>
                        </a:spcAft>
                      </a:pPr>
                      <a:r>
                        <a:rPr lang="en-US" sz="1400" b="1" dirty="0">
                          <a:effectLst/>
                          <a:latin typeface="Arial" panose="020B0604020202020204" pitchFamily="34" charset="0"/>
                          <a:ea typeface="Times New Roman" panose="02020603050405020304" pitchFamily="18" charset="0"/>
                          <a:cs typeface="Arial" panose="020B0604020202020204" pitchFamily="34" charset="0"/>
                        </a:rPr>
                        <a:t>Target Group</a:t>
                      </a:r>
                      <a:endParaRPr lang="el-GR"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(students’ age, learning level, background, disabilities)</a:t>
                      </a:r>
                      <a:endParaRPr lang="el-GR" sz="14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tc>
                <a:tc>
                  <a:txBody>
                    <a:bodyPr/>
                    <a:lstStyle/>
                    <a:p>
                      <a:pPr>
                        <a:lnSpc>
                          <a:spcPct val="107000"/>
                        </a:lnSpc>
                        <a:spcAft>
                          <a:spcPts val="80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Primary school, </a:t>
                      </a:r>
                      <a:r>
                        <a:rPr lang="en-US" sz="1400" baseline="30000" dirty="0">
                          <a:effectLst/>
                          <a:latin typeface="Arial" panose="020B0604020202020204" pitchFamily="34" charset="0"/>
                          <a:ea typeface="Times New Roman" panose="02020603050405020304" pitchFamily="18" charset="0"/>
                          <a:cs typeface="Arial" panose="020B0604020202020204" pitchFamily="34" charset="0"/>
                        </a:rPr>
                        <a:t>3rd</a:t>
                      </a:r>
                      <a:r>
                        <a:rPr lang="en-US" sz="1400" dirty="0">
                          <a:effectLst/>
                          <a:latin typeface="Arial" panose="020B0604020202020204" pitchFamily="34" charset="0"/>
                          <a:ea typeface="Times New Roman" panose="02020603050405020304" pitchFamily="18" charset="0"/>
                          <a:cs typeface="Arial" panose="020B0604020202020204" pitchFamily="34" charset="0"/>
                        </a:rPr>
                        <a:t> grade, students with no special needs</a:t>
                      </a:r>
                      <a:endParaRPr lang="el-GR" sz="14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1760989862"/>
                  </a:ext>
                </a:extLst>
              </a:tr>
            </a:tbl>
          </a:graphicData>
        </a:graphic>
      </p:graphicFrame>
    </p:spTree>
    <p:extLst>
      <p:ext uri="{BB962C8B-B14F-4D97-AF65-F5344CB8AC3E}">
        <p14:creationId xmlns:p14="http://schemas.microsoft.com/office/powerpoint/2010/main" val="179908232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535EF991-8A50-7F72-6905-2677A21F6390}"/>
              </a:ext>
            </a:extLst>
          </p:cNvPr>
          <p:cNvPicPr>
            <a:picLocks noChangeAspect="1"/>
          </p:cNvPicPr>
          <p:nvPr/>
        </p:nvPicPr>
        <p:blipFill>
          <a:blip r:embed="rId2"/>
          <a:stretch>
            <a:fillRect/>
          </a:stretch>
        </p:blipFill>
        <p:spPr>
          <a:xfrm>
            <a:off x="10440268" y="206985"/>
            <a:ext cx="1463167" cy="1054699"/>
          </a:xfrm>
          <a:prstGeom prst="rect">
            <a:avLst/>
          </a:prstGeom>
        </p:spPr>
      </p:pic>
      <p:pic>
        <p:nvPicPr>
          <p:cNvPr id="5" name="Εικόνα 4">
            <a:extLst>
              <a:ext uri="{FF2B5EF4-FFF2-40B4-BE49-F238E27FC236}">
                <a16:creationId xmlns:a16="http://schemas.microsoft.com/office/drawing/2014/main" id="{3DF7593D-6253-44C8-A9E5-43E86491FA24}"/>
              </a:ext>
            </a:extLst>
          </p:cNvPr>
          <p:cNvPicPr>
            <a:picLocks noChangeAspect="1"/>
          </p:cNvPicPr>
          <p:nvPr/>
        </p:nvPicPr>
        <p:blipFill>
          <a:blip r:embed="rId3"/>
          <a:stretch>
            <a:fillRect/>
          </a:stretch>
        </p:blipFill>
        <p:spPr>
          <a:xfrm>
            <a:off x="10367111" y="6041362"/>
            <a:ext cx="1609483" cy="609653"/>
          </a:xfrm>
          <a:prstGeom prst="rect">
            <a:avLst/>
          </a:prstGeom>
        </p:spPr>
      </p:pic>
      <p:graphicFrame>
        <p:nvGraphicFramePr>
          <p:cNvPr id="6" name="Πίνακας 6">
            <a:extLst>
              <a:ext uri="{FF2B5EF4-FFF2-40B4-BE49-F238E27FC236}">
                <a16:creationId xmlns:a16="http://schemas.microsoft.com/office/drawing/2014/main" id="{21E54A39-3BA2-16B5-F9D7-7DE51E5D1AE3}"/>
              </a:ext>
            </a:extLst>
          </p:cNvPr>
          <p:cNvGraphicFramePr>
            <a:graphicFrameLocks noGrp="1"/>
          </p:cNvGraphicFramePr>
          <p:nvPr>
            <p:extLst>
              <p:ext uri="{D42A27DB-BD31-4B8C-83A1-F6EECF244321}">
                <p14:modId xmlns:p14="http://schemas.microsoft.com/office/powerpoint/2010/main" val="637781847"/>
              </p:ext>
            </p:extLst>
          </p:nvPr>
        </p:nvGraphicFramePr>
        <p:xfrm>
          <a:off x="343865" y="1352939"/>
          <a:ext cx="9462608" cy="3760235"/>
        </p:xfrm>
        <a:graphic>
          <a:graphicData uri="http://schemas.openxmlformats.org/drawingml/2006/table">
            <a:tbl>
              <a:tblPr firstRow="1" bandRow="1">
                <a:tableStyleId>{5C22544A-7EE6-4342-B048-85BDC9FD1C3A}</a:tableStyleId>
              </a:tblPr>
              <a:tblGrid>
                <a:gridCol w="2365516">
                  <a:extLst>
                    <a:ext uri="{9D8B030D-6E8A-4147-A177-3AD203B41FA5}">
                      <a16:colId xmlns:a16="http://schemas.microsoft.com/office/drawing/2014/main" val="402889071"/>
                    </a:ext>
                  </a:extLst>
                </a:gridCol>
                <a:gridCol w="7097092">
                  <a:extLst>
                    <a:ext uri="{9D8B030D-6E8A-4147-A177-3AD203B41FA5}">
                      <a16:colId xmlns:a16="http://schemas.microsoft.com/office/drawing/2014/main" val="3628993904"/>
                    </a:ext>
                  </a:extLst>
                </a:gridCol>
              </a:tblGrid>
              <a:tr h="722907">
                <a:tc gridSpan="2">
                  <a:txBody>
                    <a:bodyPr/>
                    <a:lstStyle/>
                    <a:p>
                      <a:pPr algn="ctr"/>
                      <a:r>
                        <a:rPr lang="en-US" dirty="0"/>
                        <a:t>Learning Scenario Framework</a:t>
                      </a:r>
                      <a:endParaRPr lang="el-GR" dirty="0"/>
                    </a:p>
                  </a:txBody>
                  <a:tcPr/>
                </a:tc>
                <a:tc hMerge="1">
                  <a:txBody>
                    <a:bodyPr/>
                    <a:lstStyle/>
                    <a:p>
                      <a:endParaRPr lang="el-GR" dirty="0"/>
                    </a:p>
                  </a:txBody>
                  <a:tcPr/>
                </a:tc>
                <a:extLst>
                  <a:ext uri="{0D108BD9-81ED-4DB2-BD59-A6C34878D82A}">
                    <a16:rowId xmlns:a16="http://schemas.microsoft.com/office/drawing/2014/main" val="2568132062"/>
                  </a:ext>
                </a:extLst>
              </a:tr>
              <a:tr h="722907">
                <a:tc>
                  <a:txBody>
                    <a:bodyPr/>
                    <a:lstStyle/>
                    <a:p>
                      <a:pPr>
                        <a:lnSpc>
                          <a:spcPct val="107000"/>
                        </a:lnSpc>
                        <a:spcAft>
                          <a:spcPts val="800"/>
                        </a:spcAft>
                      </a:pPr>
                      <a:r>
                        <a:rPr lang="en-US" sz="1400" b="1">
                          <a:effectLst/>
                          <a:latin typeface="Arial" panose="020B0604020202020204" pitchFamily="34" charset="0"/>
                          <a:ea typeface="Times New Roman" panose="02020603050405020304" pitchFamily="18" charset="0"/>
                          <a:cs typeface="Arial" panose="020B0604020202020204" pitchFamily="34" charset="0"/>
                        </a:rPr>
                        <a:t>Pedagogical Method</a:t>
                      </a:r>
                      <a:endParaRPr lang="el-GR" sz="14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tc>
                <a:tc>
                  <a:txBody>
                    <a:bodyPr/>
                    <a:lstStyle/>
                    <a:p>
                      <a:pPr>
                        <a:lnSpc>
                          <a:spcPct val="107000"/>
                        </a:lnSpc>
                        <a:spcAft>
                          <a:spcPts val="80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Technology Assisted Learning</a:t>
                      </a:r>
                      <a:endParaRPr lang="el-GR" sz="14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1029720734"/>
                  </a:ext>
                </a:extLst>
              </a:tr>
              <a:tr h="1591514">
                <a:tc>
                  <a:txBody>
                    <a:bodyPr/>
                    <a:lstStyle/>
                    <a:p>
                      <a:pPr>
                        <a:lnSpc>
                          <a:spcPct val="107000"/>
                        </a:lnSpc>
                        <a:spcAft>
                          <a:spcPts val="800"/>
                        </a:spcAft>
                      </a:pPr>
                      <a:r>
                        <a:rPr lang="el-GR" sz="1400" b="1">
                          <a:effectLst/>
                          <a:latin typeface="Arial" panose="020B0604020202020204" pitchFamily="34" charset="0"/>
                          <a:ea typeface="Times New Roman" panose="02020603050405020304" pitchFamily="18" charset="0"/>
                          <a:cs typeface="Arial" panose="020B0604020202020204" pitchFamily="34" charset="0"/>
                        </a:rPr>
                        <a:t>Software &amp; Materials</a:t>
                      </a:r>
                      <a:endParaRPr lang="el-GR" sz="140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400">
                          <a:effectLst/>
                          <a:latin typeface="Arial" panose="020B0604020202020204" pitchFamily="34" charset="0"/>
                          <a:ea typeface="Times New Roman" panose="02020603050405020304" pitchFamily="18" charset="0"/>
                          <a:cs typeface="Arial" panose="020B0604020202020204" pitchFamily="34" charset="0"/>
                        </a:rPr>
                        <a:t>(Games, blog, videos, forum, maps, web links, other tools)</a:t>
                      </a:r>
                      <a:endParaRPr lang="el-GR" sz="140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tc>
                <a:tc>
                  <a:txBody>
                    <a:bodyPr/>
                    <a:lstStyle/>
                    <a:p>
                      <a:pPr>
                        <a:lnSpc>
                          <a:spcPct val="107000"/>
                        </a:lnSpc>
                        <a:spcAft>
                          <a:spcPts val="80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Scratch Junior software</a:t>
                      </a:r>
                      <a:endParaRPr lang="el-GR" sz="14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3903078337"/>
                  </a:ext>
                </a:extLst>
              </a:tr>
              <a:tr h="722907">
                <a:tc>
                  <a:txBody>
                    <a:bodyPr/>
                    <a:lstStyle/>
                    <a:p>
                      <a:pPr>
                        <a:lnSpc>
                          <a:spcPct val="107000"/>
                        </a:lnSpc>
                        <a:spcAft>
                          <a:spcPts val="800"/>
                        </a:spcAft>
                      </a:pPr>
                      <a:r>
                        <a:rPr lang="el-GR" sz="1400" b="1" dirty="0" err="1">
                          <a:effectLst/>
                          <a:latin typeface="Arial" panose="020B0604020202020204" pitchFamily="34" charset="0"/>
                          <a:ea typeface="Times New Roman" panose="02020603050405020304" pitchFamily="18" charset="0"/>
                          <a:cs typeface="Arial" panose="020B0604020202020204" pitchFamily="34" charset="0"/>
                        </a:rPr>
                        <a:t>Evaluation</a:t>
                      </a:r>
                      <a:r>
                        <a:rPr lang="el-GR" sz="1400" b="1" dirty="0">
                          <a:effectLst/>
                          <a:latin typeface="Arial" panose="020B0604020202020204" pitchFamily="34" charset="0"/>
                          <a:ea typeface="Times New Roman" panose="02020603050405020304" pitchFamily="18" charset="0"/>
                          <a:cs typeface="Arial" panose="020B0604020202020204" pitchFamily="34" charset="0"/>
                        </a:rPr>
                        <a:t> </a:t>
                      </a:r>
                      <a:r>
                        <a:rPr lang="el-GR" sz="1400" b="1" dirty="0" err="1">
                          <a:effectLst/>
                          <a:latin typeface="Arial" panose="020B0604020202020204" pitchFamily="34" charset="0"/>
                          <a:ea typeface="Times New Roman" panose="02020603050405020304" pitchFamily="18" charset="0"/>
                          <a:cs typeface="Arial" panose="020B0604020202020204" pitchFamily="34" charset="0"/>
                        </a:rPr>
                        <a:t>Tools</a:t>
                      </a:r>
                      <a:endParaRPr lang="el-GR" sz="14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tc>
                <a:tc>
                  <a:txBody>
                    <a:bodyPr/>
                    <a:lstStyle/>
                    <a:p>
                      <a:pPr>
                        <a:lnSpc>
                          <a:spcPct val="107000"/>
                        </a:lnSpc>
                        <a:spcAft>
                          <a:spcPts val="800"/>
                        </a:spcAft>
                      </a:pPr>
                      <a:r>
                        <a:rPr lang="en-US" sz="1400" dirty="0">
                          <a:effectLst/>
                          <a:latin typeface="Arial" panose="020B0604020202020204" pitchFamily="34" charset="0"/>
                          <a:ea typeface="Times New Roman" panose="02020603050405020304" pitchFamily="18" charset="0"/>
                          <a:cs typeface="Arial" panose="020B0604020202020204" pitchFamily="34" charset="0"/>
                        </a:rPr>
                        <a:t>Worksheets, Scratch Junior software, Discussion</a:t>
                      </a:r>
                      <a:endParaRPr lang="el-GR" sz="14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1583295627"/>
                  </a:ext>
                </a:extLst>
              </a:tr>
            </a:tbl>
          </a:graphicData>
        </a:graphic>
      </p:graphicFrame>
    </p:spTree>
    <p:extLst>
      <p:ext uri="{BB962C8B-B14F-4D97-AF65-F5344CB8AC3E}">
        <p14:creationId xmlns:p14="http://schemas.microsoft.com/office/powerpoint/2010/main" val="2501832171"/>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535EF991-8A50-7F72-6905-2677A21F6390}"/>
              </a:ext>
            </a:extLst>
          </p:cNvPr>
          <p:cNvPicPr>
            <a:picLocks noChangeAspect="1"/>
          </p:cNvPicPr>
          <p:nvPr/>
        </p:nvPicPr>
        <p:blipFill>
          <a:blip r:embed="rId2"/>
          <a:stretch>
            <a:fillRect/>
          </a:stretch>
        </p:blipFill>
        <p:spPr>
          <a:xfrm>
            <a:off x="10899420" y="50263"/>
            <a:ext cx="1209290" cy="871696"/>
          </a:xfrm>
          <a:prstGeom prst="rect">
            <a:avLst/>
          </a:prstGeom>
        </p:spPr>
      </p:pic>
      <p:pic>
        <p:nvPicPr>
          <p:cNvPr id="5" name="Εικόνα 4">
            <a:extLst>
              <a:ext uri="{FF2B5EF4-FFF2-40B4-BE49-F238E27FC236}">
                <a16:creationId xmlns:a16="http://schemas.microsoft.com/office/drawing/2014/main" id="{3DF7593D-6253-44C8-A9E5-43E86491FA24}"/>
              </a:ext>
            </a:extLst>
          </p:cNvPr>
          <p:cNvPicPr>
            <a:picLocks noChangeAspect="1"/>
          </p:cNvPicPr>
          <p:nvPr/>
        </p:nvPicPr>
        <p:blipFill>
          <a:blip r:embed="rId3"/>
          <a:stretch>
            <a:fillRect/>
          </a:stretch>
        </p:blipFill>
        <p:spPr>
          <a:xfrm>
            <a:off x="11541967" y="6248347"/>
            <a:ext cx="566743" cy="609653"/>
          </a:xfrm>
          <a:prstGeom prst="rect">
            <a:avLst/>
          </a:prstGeom>
        </p:spPr>
      </p:pic>
      <p:graphicFrame>
        <p:nvGraphicFramePr>
          <p:cNvPr id="6" name="Πίνακας 6">
            <a:extLst>
              <a:ext uri="{FF2B5EF4-FFF2-40B4-BE49-F238E27FC236}">
                <a16:creationId xmlns:a16="http://schemas.microsoft.com/office/drawing/2014/main" id="{21E54A39-3BA2-16B5-F9D7-7DE51E5D1AE3}"/>
              </a:ext>
            </a:extLst>
          </p:cNvPr>
          <p:cNvGraphicFramePr>
            <a:graphicFrameLocks noGrp="1"/>
          </p:cNvGraphicFramePr>
          <p:nvPr>
            <p:extLst>
              <p:ext uri="{D42A27DB-BD31-4B8C-83A1-F6EECF244321}">
                <p14:modId xmlns:p14="http://schemas.microsoft.com/office/powerpoint/2010/main" val="1075822534"/>
              </p:ext>
            </p:extLst>
          </p:nvPr>
        </p:nvGraphicFramePr>
        <p:xfrm>
          <a:off x="215406" y="50263"/>
          <a:ext cx="10430137" cy="6710363"/>
        </p:xfrm>
        <a:graphic>
          <a:graphicData uri="http://schemas.openxmlformats.org/drawingml/2006/table">
            <a:tbl>
              <a:tblPr firstRow="1" bandRow="1">
                <a:tableStyleId>{5C22544A-7EE6-4342-B048-85BDC9FD1C3A}</a:tableStyleId>
              </a:tblPr>
              <a:tblGrid>
                <a:gridCol w="1706700">
                  <a:extLst>
                    <a:ext uri="{9D8B030D-6E8A-4147-A177-3AD203B41FA5}">
                      <a16:colId xmlns:a16="http://schemas.microsoft.com/office/drawing/2014/main" val="402889071"/>
                    </a:ext>
                  </a:extLst>
                </a:gridCol>
                <a:gridCol w="8723437">
                  <a:extLst>
                    <a:ext uri="{9D8B030D-6E8A-4147-A177-3AD203B41FA5}">
                      <a16:colId xmlns:a16="http://schemas.microsoft.com/office/drawing/2014/main" val="3628993904"/>
                    </a:ext>
                  </a:extLst>
                </a:gridCol>
              </a:tblGrid>
              <a:tr h="360896">
                <a:tc>
                  <a:txBody>
                    <a:bodyPr/>
                    <a:lstStyle/>
                    <a:p>
                      <a:endParaRPr lang="el-GR" dirty="0"/>
                    </a:p>
                  </a:txBody>
                  <a:tcPr/>
                </a:tc>
                <a:tc>
                  <a:txBody>
                    <a:bodyPr/>
                    <a:lstStyle/>
                    <a:p>
                      <a:endParaRPr lang="el-GR" dirty="0"/>
                    </a:p>
                  </a:txBody>
                  <a:tcPr/>
                </a:tc>
                <a:extLst>
                  <a:ext uri="{0D108BD9-81ED-4DB2-BD59-A6C34878D82A}">
                    <a16:rowId xmlns:a16="http://schemas.microsoft.com/office/drawing/2014/main" val="2568132062"/>
                  </a:ext>
                </a:extLst>
              </a:tr>
              <a:tr h="6260230">
                <a:tc>
                  <a:txBody>
                    <a:bodyPr/>
                    <a:lstStyle/>
                    <a:p>
                      <a:pPr>
                        <a:lnSpc>
                          <a:spcPct val="107000"/>
                        </a:lnSpc>
                        <a:spcAft>
                          <a:spcPts val="800"/>
                        </a:spcAft>
                      </a:pP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r>
                        <a:rPr lang="en-US" sz="1200" b="1" u="sng" kern="1200" dirty="0">
                          <a:solidFill>
                            <a:schemeClr val="dk1"/>
                          </a:solidFill>
                          <a:effectLst/>
                          <a:latin typeface="Arial" panose="020B0604020202020204" pitchFamily="34" charset="0"/>
                          <a:ea typeface="+mn-ea"/>
                          <a:cs typeface="Arial" panose="020B0604020202020204" pitchFamily="34" charset="0"/>
                        </a:rPr>
                        <a:t>Description:</a:t>
                      </a:r>
                      <a:endParaRPr lang="el-GR" sz="1200" kern="1200" dirty="0">
                        <a:solidFill>
                          <a:schemeClr val="dk1"/>
                        </a:solidFill>
                        <a:effectLst/>
                        <a:latin typeface="Arial" panose="020B0604020202020204" pitchFamily="34" charset="0"/>
                        <a:ea typeface="+mn-ea"/>
                        <a:cs typeface="Arial" panose="020B0604020202020204" pitchFamily="34" charset="0"/>
                      </a:endParaRPr>
                    </a:p>
                    <a:p>
                      <a:r>
                        <a:rPr lang="en-US" sz="1200" b="1" kern="1200" dirty="0">
                          <a:solidFill>
                            <a:schemeClr val="dk1"/>
                          </a:solidFill>
                          <a:effectLst/>
                          <a:latin typeface="Arial" panose="020B0604020202020204" pitchFamily="34" charset="0"/>
                          <a:ea typeface="+mn-ea"/>
                          <a:cs typeface="Arial" panose="020B0604020202020204" pitchFamily="34" charset="0"/>
                        </a:rPr>
                        <a:t>Introduction:</a:t>
                      </a:r>
                      <a:r>
                        <a:rPr lang="en-US" sz="1200" kern="1200" dirty="0">
                          <a:solidFill>
                            <a:schemeClr val="dk1"/>
                          </a:solidFill>
                          <a:effectLst/>
                          <a:latin typeface="Arial" panose="020B0604020202020204" pitchFamily="34" charset="0"/>
                          <a:ea typeface="+mn-ea"/>
                          <a:cs typeface="Arial" panose="020B0604020202020204" pitchFamily="34" charset="0"/>
                        </a:rPr>
                        <a:t> Teachers can read the book “</a:t>
                      </a:r>
                      <a:r>
                        <a:rPr lang="el-GR" sz="1200" kern="1200" dirty="0">
                          <a:solidFill>
                            <a:schemeClr val="dk1"/>
                          </a:solidFill>
                          <a:effectLst/>
                          <a:latin typeface="Arial" panose="020B0604020202020204" pitchFamily="34" charset="0"/>
                          <a:ea typeface="+mn-ea"/>
                          <a:cs typeface="Arial" panose="020B0604020202020204" pitchFamily="34" charset="0"/>
                        </a:rPr>
                        <a:t>Τ</a:t>
                      </a:r>
                      <a:r>
                        <a:rPr lang="en-US" sz="1200" kern="1200" dirty="0">
                          <a:solidFill>
                            <a:schemeClr val="dk1"/>
                          </a:solidFill>
                          <a:effectLst/>
                          <a:latin typeface="Arial" panose="020B0604020202020204" pitchFamily="34" charset="0"/>
                          <a:ea typeface="+mn-ea"/>
                          <a:cs typeface="Arial" panose="020B0604020202020204" pitchFamily="34" charset="0"/>
                        </a:rPr>
                        <a:t>he Rabbit and the Turtle” to students. Students are divided in groups of 2-3 children </a:t>
                      </a:r>
                      <a:r>
                        <a:rPr lang="en-US" sz="1200" b="1" kern="1200" dirty="0">
                          <a:solidFill>
                            <a:schemeClr val="dk1"/>
                          </a:solidFill>
                          <a:effectLst/>
                          <a:latin typeface="Arial" panose="020B0604020202020204" pitchFamily="34" charset="0"/>
                          <a:ea typeface="+mn-ea"/>
                          <a:cs typeface="Arial" panose="020B0604020202020204" pitchFamily="34" charset="0"/>
                        </a:rPr>
                        <a:t>(15 minutes).</a:t>
                      </a:r>
                      <a:endParaRPr lang="el-GR" sz="1200" kern="1200" dirty="0">
                        <a:solidFill>
                          <a:schemeClr val="dk1"/>
                        </a:solidFill>
                        <a:effectLst/>
                        <a:latin typeface="Arial" panose="020B0604020202020204" pitchFamily="34" charset="0"/>
                        <a:ea typeface="+mn-ea"/>
                        <a:cs typeface="Arial" panose="020B0604020202020204" pitchFamily="34" charset="0"/>
                      </a:endParaRPr>
                    </a:p>
                    <a:p>
                      <a:r>
                        <a:rPr lang="en-US" sz="1200" b="1" kern="1200" dirty="0">
                          <a:solidFill>
                            <a:schemeClr val="dk1"/>
                          </a:solidFill>
                          <a:effectLst/>
                          <a:latin typeface="Arial" panose="020B0604020202020204" pitchFamily="34" charset="0"/>
                          <a:ea typeface="+mn-ea"/>
                          <a:cs typeface="Arial" panose="020B0604020202020204" pitchFamily="34" charset="0"/>
                        </a:rPr>
                        <a:t>Worksheets -Activity 1</a:t>
                      </a:r>
                      <a:r>
                        <a:rPr lang="en-US" sz="1200" kern="1200" dirty="0">
                          <a:solidFill>
                            <a:schemeClr val="dk1"/>
                          </a:solidFill>
                          <a:effectLst/>
                          <a:latin typeface="Arial" panose="020B0604020202020204" pitchFamily="34" charset="0"/>
                          <a:ea typeface="+mn-ea"/>
                          <a:cs typeface="Arial" panose="020B0604020202020204" pitchFamily="34" charset="0"/>
                        </a:rPr>
                        <a:t>: Students open the scratch junior software and create the story of “The Rabbit and the Turtle”. Firstly, they should add the setting and characters. </a:t>
                      </a:r>
                      <a:r>
                        <a:rPr lang="en-US" sz="1200" b="1" kern="1200" dirty="0">
                          <a:solidFill>
                            <a:schemeClr val="dk1"/>
                          </a:solidFill>
                          <a:effectLst/>
                          <a:latin typeface="Arial" panose="020B0604020202020204" pitchFamily="34" charset="0"/>
                          <a:ea typeface="+mn-ea"/>
                          <a:cs typeface="Arial" panose="020B0604020202020204" pitchFamily="34" charset="0"/>
                        </a:rPr>
                        <a:t>(30 minutes)</a:t>
                      </a:r>
                      <a:endParaRPr lang="el-GR" sz="1200" kern="1200" dirty="0">
                        <a:solidFill>
                          <a:schemeClr val="dk1"/>
                        </a:solidFill>
                        <a:effectLst/>
                        <a:latin typeface="Arial" panose="020B0604020202020204" pitchFamily="34" charset="0"/>
                        <a:ea typeface="+mn-ea"/>
                        <a:cs typeface="Arial" panose="020B0604020202020204" pitchFamily="34" charset="0"/>
                      </a:endParaRPr>
                    </a:p>
                    <a:p>
                      <a:r>
                        <a:rPr lang="en-US" sz="1200" b="1" kern="1200" dirty="0">
                          <a:solidFill>
                            <a:schemeClr val="dk1"/>
                          </a:solidFill>
                          <a:effectLst/>
                          <a:latin typeface="Arial" panose="020B0604020202020204" pitchFamily="34" charset="0"/>
                          <a:ea typeface="+mn-ea"/>
                          <a:cs typeface="Arial" panose="020B0604020202020204" pitchFamily="34" charset="0"/>
                        </a:rPr>
                        <a:t>Worksheets </a:t>
                      </a:r>
                      <a:r>
                        <a:rPr lang="en-US" sz="1200" kern="1200" dirty="0">
                          <a:solidFill>
                            <a:schemeClr val="dk1"/>
                          </a:solidFill>
                          <a:effectLst/>
                          <a:latin typeface="Arial" panose="020B0604020202020204" pitchFamily="34" charset="0"/>
                          <a:ea typeface="+mn-ea"/>
                          <a:cs typeface="Arial" panose="020B0604020202020204" pitchFamily="34" charset="0"/>
                        </a:rPr>
                        <a:t>-</a:t>
                      </a:r>
                      <a:r>
                        <a:rPr lang="en-US" sz="1200" b="1" kern="1200" dirty="0">
                          <a:solidFill>
                            <a:schemeClr val="dk1"/>
                          </a:solidFill>
                          <a:effectLst/>
                          <a:latin typeface="Arial" panose="020B0604020202020204" pitchFamily="34" charset="0"/>
                          <a:ea typeface="+mn-ea"/>
                          <a:cs typeface="Arial" panose="020B0604020202020204" pitchFamily="34" charset="0"/>
                        </a:rPr>
                        <a:t>Activity 2: </a:t>
                      </a:r>
                      <a:r>
                        <a:rPr lang="en-US" sz="1200" kern="1200" dirty="0">
                          <a:solidFill>
                            <a:schemeClr val="dk1"/>
                          </a:solidFill>
                          <a:effectLst/>
                          <a:latin typeface="Arial" panose="020B0604020202020204" pitchFamily="34" charset="0"/>
                          <a:ea typeface="+mn-ea"/>
                          <a:cs typeface="Arial" panose="020B0604020202020204" pitchFamily="34" charset="0"/>
                        </a:rPr>
                        <a:t>Students bring into life the story by programming the characters to move. </a:t>
                      </a:r>
                      <a:r>
                        <a:rPr lang="en-US" sz="1200" b="1" kern="1200" dirty="0">
                          <a:solidFill>
                            <a:schemeClr val="dk1"/>
                          </a:solidFill>
                          <a:effectLst/>
                          <a:latin typeface="Arial" panose="020B0604020202020204" pitchFamily="34" charset="0"/>
                          <a:ea typeface="+mn-ea"/>
                          <a:cs typeface="Arial" panose="020B0604020202020204" pitchFamily="34" charset="0"/>
                        </a:rPr>
                        <a:t>(20 minutes)</a:t>
                      </a:r>
                      <a:endParaRPr lang="el-GR" sz="1200" kern="1200" dirty="0">
                        <a:solidFill>
                          <a:schemeClr val="dk1"/>
                        </a:solidFill>
                        <a:effectLst/>
                        <a:latin typeface="Arial" panose="020B0604020202020204" pitchFamily="34" charset="0"/>
                        <a:ea typeface="+mn-ea"/>
                        <a:cs typeface="Arial" panose="020B0604020202020204" pitchFamily="34" charset="0"/>
                      </a:endParaRPr>
                    </a:p>
                    <a:p>
                      <a:r>
                        <a:rPr lang="en-US" sz="1200" b="1" kern="1200" dirty="0">
                          <a:solidFill>
                            <a:schemeClr val="dk1"/>
                          </a:solidFill>
                          <a:effectLst/>
                          <a:latin typeface="Arial" panose="020B0604020202020204" pitchFamily="34" charset="0"/>
                          <a:ea typeface="+mn-ea"/>
                          <a:cs typeface="Arial" panose="020B0604020202020204" pitchFamily="34" charset="0"/>
                        </a:rPr>
                        <a:t>Discussion</a:t>
                      </a:r>
                      <a:r>
                        <a:rPr lang="en-US" sz="1200" kern="1200" dirty="0">
                          <a:solidFill>
                            <a:schemeClr val="dk1"/>
                          </a:solidFill>
                          <a:effectLst/>
                          <a:latin typeface="Arial" panose="020B0604020202020204" pitchFamily="34" charset="0"/>
                          <a:ea typeface="+mn-ea"/>
                          <a:cs typeface="Arial" panose="020B0604020202020204" pitchFamily="34" charset="0"/>
                        </a:rPr>
                        <a:t>: A discussion takes place in class and students freely talk about their experience. (What they found interesting, if they face any difficulties etc.). They also discuss the programming. Each group present its work in class. </a:t>
                      </a:r>
                      <a:r>
                        <a:rPr lang="en-US" sz="1200" b="1" kern="1200" dirty="0">
                          <a:solidFill>
                            <a:schemeClr val="dk1"/>
                          </a:solidFill>
                          <a:effectLst/>
                          <a:latin typeface="Arial" panose="020B0604020202020204" pitchFamily="34" charset="0"/>
                          <a:ea typeface="+mn-ea"/>
                          <a:cs typeface="Arial" panose="020B0604020202020204" pitchFamily="34" charset="0"/>
                        </a:rPr>
                        <a:t>(20 minutes)</a:t>
                      </a:r>
                      <a:endParaRPr lang="el-GR" sz="1200" kern="1200" dirty="0">
                        <a:solidFill>
                          <a:schemeClr val="dk1"/>
                        </a:solidFill>
                        <a:effectLst/>
                        <a:latin typeface="Arial" panose="020B0604020202020204" pitchFamily="34" charset="0"/>
                        <a:ea typeface="+mn-ea"/>
                        <a:cs typeface="Arial" panose="020B0604020202020204" pitchFamily="34" charset="0"/>
                      </a:endParaRPr>
                    </a:p>
                    <a:p>
                      <a:r>
                        <a:rPr lang="en-US" sz="1200" b="1" kern="1200" dirty="0">
                          <a:solidFill>
                            <a:schemeClr val="dk1"/>
                          </a:solidFill>
                          <a:effectLst/>
                          <a:latin typeface="Arial" panose="020B0604020202020204" pitchFamily="34" charset="0"/>
                          <a:ea typeface="+mn-ea"/>
                          <a:cs typeface="Arial" panose="020B0604020202020204" pitchFamily="34" charset="0"/>
                        </a:rPr>
                        <a:t>Worksheets </a:t>
                      </a:r>
                      <a:r>
                        <a:rPr lang="en-US" sz="1200" kern="1200" dirty="0">
                          <a:solidFill>
                            <a:schemeClr val="dk1"/>
                          </a:solidFill>
                          <a:effectLst/>
                          <a:latin typeface="Arial" panose="020B0604020202020204" pitchFamily="34" charset="0"/>
                          <a:ea typeface="+mn-ea"/>
                          <a:cs typeface="Arial" panose="020B0604020202020204" pitchFamily="34" charset="0"/>
                        </a:rPr>
                        <a:t>-</a:t>
                      </a:r>
                      <a:r>
                        <a:rPr lang="en-US" sz="1200" b="1" kern="1200" dirty="0">
                          <a:solidFill>
                            <a:schemeClr val="dk1"/>
                          </a:solidFill>
                          <a:effectLst/>
                          <a:latin typeface="Arial" panose="020B0604020202020204" pitchFamily="34" charset="0"/>
                          <a:ea typeface="+mn-ea"/>
                          <a:cs typeface="Arial" panose="020B0604020202020204" pitchFamily="34" charset="0"/>
                        </a:rPr>
                        <a:t>Activity 3: </a:t>
                      </a:r>
                      <a:r>
                        <a:rPr lang="en-US" sz="1200" kern="1200" dirty="0">
                          <a:solidFill>
                            <a:schemeClr val="dk1"/>
                          </a:solidFill>
                          <a:effectLst/>
                          <a:latin typeface="Arial" panose="020B0604020202020204" pitchFamily="34" charset="0"/>
                          <a:ea typeface="+mn-ea"/>
                          <a:cs typeface="Arial" panose="020B0604020202020204" pitchFamily="34" charset="0"/>
                        </a:rPr>
                        <a:t>Students think and write another story in which they could use the speed block. </a:t>
                      </a:r>
                      <a:r>
                        <a:rPr lang="en-US" sz="1200" b="1" kern="1200" dirty="0">
                          <a:solidFill>
                            <a:schemeClr val="dk1"/>
                          </a:solidFill>
                          <a:effectLst/>
                          <a:latin typeface="Arial" panose="020B0604020202020204" pitchFamily="34" charset="0"/>
                          <a:ea typeface="+mn-ea"/>
                          <a:cs typeface="Arial" panose="020B0604020202020204" pitchFamily="34" charset="0"/>
                        </a:rPr>
                        <a:t>(15 minutes)</a:t>
                      </a:r>
                      <a:endParaRPr lang="el-GR" sz="1200" kern="1200" dirty="0">
                        <a:solidFill>
                          <a:schemeClr val="dk1"/>
                        </a:solidFill>
                        <a:effectLst/>
                        <a:latin typeface="Arial" panose="020B0604020202020204" pitchFamily="34" charset="0"/>
                        <a:ea typeface="+mn-ea"/>
                        <a:cs typeface="Arial" panose="020B0604020202020204" pitchFamily="34" charset="0"/>
                      </a:endParaRPr>
                    </a:p>
                    <a:p>
                      <a:r>
                        <a:rPr lang="en-US" sz="1200" b="1" kern="1200" dirty="0">
                          <a:solidFill>
                            <a:schemeClr val="dk1"/>
                          </a:solidFill>
                          <a:effectLst/>
                          <a:latin typeface="Arial" panose="020B0604020202020204" pitchFamily="34" charset="0"/>
                          <a:ea typeface="+mn-ea"/>
                          <a:cs typeface="Arial" panose="020B0604020202020204" pitchFamily="34" charset="0"/>
                        </a:rPr>
                        <a:t>Discussion</a:t>
                      </a:r>
                      <a:r>
                        <a:rPr lang="en-US" sz="1200" kern="1200" dirty="0">
                          <a:solidFill>
                            <a:schemeClr val="dk1"/>
                          </a:solidFill>
                          <a:effectLst/>
                          <a:latin typeface="Arial" panose="020B0604020202020204" pitchFamily="34" charset="0"/>
                          <a:ea typeface="+mn-ea"/>
                          <a:cs typeface="Arial" panose="020B0604020202020204" pitchFamily="34" charset="0"/>
                        </a:rPr>
                        <a:t>: Students talk about their new stories in class </a:t>
                      </a:r>
                      <a:r>
                        <a:rPr lang="en-US" sz="1200" b="1" kern="1200" dirty="0">
                          <a:solidFill>
                            <a:schemeClr val="dk1"/>
                          </a:solidFill>
                          <a:effectLst/>
                          <a:latin typeface="Arial" panose="020B0604020202020204" pitchFamily="34" charset="0"/>
                          <a:ea typeface="+mn-ea"/>
                          <a:cs typeface="Arial" panose="020B0604020202020204" pitchFamily="34" charset="0"/>
                        </a:rPr>
                        <a:t>(Activity 3</a:t>
                      </a:r>
                      <a:r>
                        <a:rPr lang="en-US" sz="1200" kern="1200" dirty="0">
                          <a:solidFill>
                            <a:schemeClr val="dk1"/>
                          </a:solidFill>
                          <a:effectLst/>
                          <a:latin typeface="Arial" panose="020B0604020202020204" pitchFamily="34" charset="0"/>
                          <a:ea typeface="+mn-ea"/>
                          <a:cs typeface="Arial" panose="020B0604020202020204" pitchFamily="34" charset="0"/>
                        </a:rPr>
                        <a:t>). </a:t>
                      </a:r>
                      <a:r>
                        <a:rPr lang="en-US" sz="1200" b="1" kern="1200" dirty="0">
                          <a:solidFill>
                            <a:schemeClr val="dk1"/>
                          </a:solidFill>
                          <a:effectLst/>
                          <a:latin typeface="Arial" panose="020B0604020202020204" pitchFamily="34" charset="0"/>
                          <a:ea typeface="+mn-ea"/>
                          <a:cs typeface="Arial" panose="020B0604020202020204" pitchFamily="34" charset="0"/>
                        </a:rPr>
                        <a:t>(10 minutes)</a:t>
                      </a:r>
                      <a:endParaRPr lang="el-GR" sz="1200" kern="1200" dirty="0">
                        <a:solidFill>
                          <a:schemeClr val="dk1"/>
                        </a:solidFill>
                        <a:effectLst/>
                        <a:latin typeface="Arial" panose="020B0604020202020204" pitchFamily="34" charset="0"/>
                        <a:ea typeface="+mn-ea"/>
                        <a:cs typeface="Arial" panose="020B0604020202020204" pitchFamily="34" charset="0"/>
                      </a:endParaRPr>
                    </a:p>
                    <a:p>
                      <a:endParaRPr lang="en-US" sz="1200" b="1" u="sng" kern="1200" dirty="0">
                        <a:solidFill>
                          <a:schemeClr val="dk1"/>
                        </a:solidFill>
                        <a:effectLst/>
                        <a:latin typeface="Arial" panose="020B0604020202020204" pitchFamily="34" charset="0"/>
                        <a:ea typeface="+mn-ea"/>
                        <a:cs typeface="Arial" panose="020B0604020202020204" pitchFamily="34" charset="0"/>
                      </a:endParaRPr>
                    </a:p>
                    <a:p>
                      <a:r>
                        <a:rPr lang="en-US" sz="1200" b="1" u="sng" kern="1200" dirty="0">
                          <a:solidFill>
                            <a:schemeClr val="dk1"/>
                          </a:solidFill>
                          <a:effectLst/>
                          <a:latin typeface="Arial" panose="020B0604020202020204" pitchFamily="34" charset="0"/>
                          <a:ea typeface="+mn-ea"/>
                          <a:cs typeface="Arial" panose="020B0604020202020204" pitchFamily="34" charset="0"/>
                        </a:rPr>
                        <a:t>Worksheets</a:t>
                      </a:r>
                      <a:endParaRPr lang="el-GR" sz="1200" kern="1200" dirty="0">
                        <a:solidFill>
                          <a:schemeClr val="dk1"/>
                        </a:solidFill>
                        <a:effectLst/>
                        <a:latin typeface="Arial" panose="020B0604020202020204" pitchFamily="34" charset="0"/>
                        <a:ea typeface="+mn-ea"/>
                        <a:cs typeface="Arial" panose="020B0604020202020204" pitchFamily="34" charset="0"/>
                      </a:endParaRPr>
                    </a:p>
                    <a:p>
                      <a:r>
                        <a:rPr lang="en-US" sz="1200" b="1" u="sng" kern="1200" dirty="0">
                          <a:solidFill>
                            <a:schemeClr val="dk1"/>
                          </a:solidFill>
                          <a:effectLst/>
                          <a:latin typeface="Arial" panose="020B0604020202020204" pitchFamily="34" charset="0"/>
                          <a:ea typeface="+mn-ea"/>
                          <a:cs typeface="Arial" panose="020B0604020202020204" pitchFamily="34" charset="0"/>
                        </a:rPr>
                        <a:t>(</a:t>
                      </a:r>
                      <a:r>
                        <a:rPr lang="en-US" sz="1200" b="1" u="sng" kern="1200" dirty="0">
                          <a:solidFill>
                            <a:schemeClr val="dk1"/>
                          </a:solidFill>
                          <a:effectLst/>
                          <a:latin typeface="Arial" panose="020B0604020202020204" pitchFamily="34" charset="0"/>
                          <a:ea typeface="+mn-ea"/>
                          <a:cs typeface="Arial" panose="020B0604020202020204" pitchFamily="34" charset="0"/>
                          <a:hlinkClick r:id="rId4"/>
                        </a:rPr>
                        <a:t>https://docs.google.com/document/d/1fUVelHpza8tx-_fuwcabj4-MkzHHQLU5T8buMXALvoQ/edit</a:t>
                      </a:r>
                      <a:r>
                        <a:rPr lang="en-US" sz="1200" b="1" u="sng" kern="1200" dirty="0">
                          <a:solidFill>
                            <a:schemeClr val="dk1"/>
                          </a:solidFill>
                          <a:effectLst/>
                          <a:latin typeface="Arial" panose="020B0604020202020204" pitchFamily="34" charset="0"/>
                          <a:ea typeface="+mn-ea"/>
                          <a:cs typeface="Arial" panose="020B0604020202020204" pitchFamily="34" charset="0"/>
                        </a:rPr>
                        <a:t>)</a:t>
                      </a:r>
                    </a:p>
                    <a:p>
                      <a:endParaRPr lang="el-GR" sz="1200" kern="1200" dirty="0">
                        <a:solidFill>
                          <a:schemeClr val="dk1"/>
                        </a:solidFill>
                        <a:effectLst/>
                        <a:latin typeface="Arial" panose="020B0604020202020204" pitchFamily="34" charset="0"/>
                        <a:ea typeface="+mn-ea"/>
                        <a:cs typeface="Arial" panose="020B0604020202020204" pitchFamily="34" charset="0"/>
                      </a:endParaRPr>
                    </a:p>
                    <a:p>
                      <a:pPr>
                        <a:lnSpc>
                          <a:spcPct val="107000"/>
                        </a:lnSpc>
                        <a:spcAft>
                          <a:spcPts val="80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effectLst/>
                          <a:latin typeface="Arial" panose="020B0604020202020204" pitchFamily="34" charset="0"/>
                          <a:ea typeface="Calibri" panose="020F0502020204030204" pitchFamily="34" charset="0"/>
                          <a:cs typeface="Arial" panose="020B0604020202020204" pitchFamily="34" charset="0"/>
                        </a:rPr>
                        <a:t>1. </a:t>
                      </a:r>
                      <a:r>
                        <a:rPr lang="en-US" sz="1200" b="1" dirty="0">
                          <a:effectLst/>
                          <a:latin typeface="Arial" panose="020B0604020202020204" pitchFamily="34" charset="0"/>
                          <a:ea typeface="Calibri" panose="020F0502020204030204" pitchFamily="34" charset="0"/>
                          <a:cs typeface="Arial" panose="020B0604020202020204" pitchFamily="34" charset="0"/>
                        </a:rPr>
                        <a:t>Open the Scratch Junior Software and Create the story </a:t>
                      </a:r>
                      <a:r>
                        <a:rPr lang="en-US" sz="1200" b="1" dirty="0">
                          <a:solidFill>
                            <a:srgbClr val="70AD47"/>
                          </a:solidFill>
                          <a:effectLst/>
                          <a:latin typeface="Arial" panose="020B0604020202020204" pitchFamily="34" charset="0"/>
                          <a:ea typeface="Times New Roman" panose="02020603050405020304" pitchFamily="18" charset="0"/>
                          <a:cs typeface="Arial" panose="020B0604020202020204" pitchFamily="34" charset="0"/>
                        </a:rPr>
                        <a:t>“The Rabbit and the Turtle”.</a:t>
                      </a:r>
                      <a:endParaRPr lang="el-GR" sz="12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effectLst/>
                          <a:latin typeface="Arial" panose="020B0604020202020204" pitchFamily="34" charset="0"/>
                          <a:ea typeface="Calibri" panose="020F0502020204030204" pitchFamily="34" charset="0"/>
                          <a:cs typeface="Arial" panose="020B0604020202020204" pitchFamily="34" charset="0"/>
                        </a:rPr>
                        <a:t>- Choose or draw a background that is related to our story.</a:t>
                      </a:r>
                      <a:endParaRPr lang="el-GR" sz="12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effectLst/>
                          <a:latin typeface="Arial" panose="020B0604020202020204" pitchFamily="34" charset="0"/>
                          <a:ea typeface="Calibri" panose="020F0502020204030204" pitchFamily="34" charset="0"/>
                          <a:cs typeface="Arial" panose="020B0604020202020204" pitchFamily="34" charset="0"/>
                        </a:rPr>
                        <a:t>- Choose or draw the characters of the story (Rabbit, Turtle).</a:t>
                      </a:r>
                      <a:endParaRPr lang="el-GR" sz="12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effectLst/>
                          <a:latin typeface="Arial" panose="020B0604020202020204" pitchFamily="34" charset="0"/>
                          <a:ea typeface="Calibri" panose="020F0502020204030204" pitchFamily="34" charset="0"/>
                          <a:cs typeface="Arial" panose="020B0604020202020204" pitchFamily="34" charset="0"/>
                        </a:rPr>
                        <a:t>- Choose or draw a tree in the middle of the road.  </a:t>
                      </a:r>
                      <a:endParaRPr lang="el-GR" sz="12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b="1" dirty="0">
                          <a:effectLst/>
                          <a:latin typeface="Arial" panose="020B0604020202020204" pitchFamily="34" charset="0"/>
                          <a:ea typeface="Calibri" panose="020F0502020204030204" pitchFamily="34" charset="0"/>
                          <a:cs typeface="Arial" panose="020B0604020202020204" pitchFamily="34" charset="0"/>
                        </a:rPr>
                        <a:t>2.Program your characters</a:t>
                      </a:r>
                      <a:endParaRPr lang="el-GR" sz="12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solidFill>
                            <a:srgbClr val="70AD47"/>
                          </a:solidFill>
                          <a:effectLst/>
                          <a:latin typeface="Arial" panose="020B0604020202020204" pitchFamily="34" charset="0"/>
                          <a:ea typeface="Calibri" panose="020F0502020204030204" pitchFamily="34" charset="0"/>
                          <a:cs typeface="Arial" panose="020B0604020202020204" pitchFamily="34" charset="0"/>
                        </a:rPr>
                        <a:t>A. Turtle</a:t>
                      </a:r>
                      <a:endParaRPr lang="el-GR" sz="12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dirty="0">
                          <a:effectLst/>
                          <a:latin typeface="Arial" panose="020B0604020202020204" pitchFamily="34" charset="0"/>
                          <a:ea typeface="Calibri" panose="020F0502020204030204" pitchFamily="34" charset="0"/>
                          <a:cs typeface="Arial" panose="020B0604020202020204" pitchFamily="34" charset="0"/>
                        </a:rPr>
                        <a:t>1.Program the turtle to move slowly until it arrives at the end of the road. (Use the motion and the speed blocks).</a:t>
                      </a:r>
                    </a:p>
                    <a:p>
                      <a:r>
                        <a:rPr lang="en-US" sz="1200" kern="1200" dirty="0">
                          <a:solidFill>
                            <a:schemeClr val="dk1"/>
                          </a:solidFill>
                          <a:effectLst/>
                          <a:latin typeface="Arial" panose="020B0604020202020204" pitchFamily="34" charset="0"/>
                          <a:ea typeface="+mn-ea"/>
                          <a:cs typeface="Arial" panose="020B0604020202020204" pitchFamily="34" charset="0"/>
                        </a:rPr>
                        <a:t>2. Program the turtle to jump twice because it’s the winner! (Use the motion blocks)</a:t>
                      </a:r>
                      <a:endParaRPr lang="el-GR" sz="1200" kern="1200" dirty="0">
                        <a:solidFill>
                          <a:schemeClr val="dk1"/>
                        </a:solidFill>
                        <a:effectLst/>
                        <a:latin typeface="Arial" panose="020B0604020202020204" pitchFamily="34" charset="0"/>
                        <a:ea typeface="+mn-ea"/>
                        <a:cs typeface="Arial" panose="020B0604020202020204" pitchFamily="34" charset="0"/>
                      </a:endParaRPr>
                    </a:p>
                    <a:p>
                      <a:r>
                        <a:rPr lang="en-US" sz="1200" kern="1200" dirty="0">
                          <a:solidFill>
                            <a:schemeClr val="dk1"/>
                          </a:solidFill>
                          <a:effectLst/>
                          <a:latin typeface="Arial" panose="020B0604020202020204" pitchFamily="34" charset="0"/>
                          <a:ea typeface="+mn-ea"/>
                          <a:cs typeface="Arial" panose="020B0604020202020204" pitchFamily="34" charset="0"/>
                        </a:rPr>
                        <a:t>B. Rabbit</a:t>
                      </a:r>
                      <a:endParaRPr lang="el-GR" sz="1200" kern="1200" dirty="0">
                        <a:solidFill>
                          <a:schemeClr val="dk1"/>
                        </a:solidFill>
                        <a:effectLst/>
                        <a:latin typeface="Arial" panose="020B0604020202020204" pitchFamily="34" charset="0"/>
                        <a:ea typeface="+mn-ea"/>
                        <a:cs typeface="Arial" panose="020B0604020202020204" pitchFamily="34" charset="0"/>
                      </a:endParaRPr>
                    </a:p>
                    <a:p>
                      <a:r>
                        <a:rPr lang="en-US" sz="1200" kern="1200" dirty="0">
                          <a:solidFill>
                            <a:schemeClr val="dk1"/>
                          </a:solidFill>
                          <a:effectLst/>
                          <a:latin typeface="Arial" panose="020B0604020202020204" pitchFamily="34" charset="0"/>
                          <a:ea typeface="+mn-ea"/>
                          <a:cs typeface="Arial" panose="020B0604020202020204" pitchFamily="34" charset="0"/>
                        </a:rPr>
                        <a:t>1. Program the rabbit to move fast until it arrives at the tree where it falls asleep. (Use the motion and the speed blocks).</a:t>
                      </a:r>
                      <a:endParaRPr lang="el-GR" sz="1200" kern="1200" dirty="0">
                        <a:solidFill>
                          <a:schemeClr val="dk1"/>
                        </a:solidFill>
                        <a:effectLst/>
                        <a:latin typeface="Arial" panose="020B0604020202020204" pitchFamily="34" charset="0"/>
                        <a:ea typeface="+mn-ea"/>
                        <a:cs typeface="Arial" panose="020B0604020202020204" pitchFamily="34" charset="0"/>
                      </a:endParaRPr>
                    </a:p>
                    <a:p>
                      <a:endParaRPr lang="en-US" sz="1200" b="1" kern="1200" dirty="0">
                        <a:solidFill>
                          <a:schemeClr val="dk1"/>
                        </a:solidFill>
                        <a:effectLst/>
                        <a:latin typeface="Arial" panose="020B0604020202020204" pitchFamily="34" charset="0"/>
                        <a:ea typeface="+mn-ea"/>
                        <a:cs typeface="Arial" panose="020B0604020202020204" pitchFamily="34" charset="0"/>
                      </a:endParaRPr>
                    </a:p>
                    <a:p>
                      <a:r>
                        <a:rPr lang="en-US" sz="1200" b="1" kern="1200" dirty="0">
                          <a:solidFill>
                            <a:schemeClr val="dk1"/>
                          </a:solidFill>
                          <a:effectLst/>
                          <a:latin typeface="Arial" panose="020B0604020202020204" pitchFamily="34" charset="0"/>
                          <a:ea typeface="+mn-ea"/>
                          <a:cs typeface="Arial" panose="020B0604020202020204" pitchFamily="34" charset="0"/>
                        </a:rPr>
                        <a:t>3.Think of another story…</a:t>
                      </a:r>
                      <a:endParaRPr lang="el-GR" sz="1200" kern="1200" dirty="0">
                        <a:solidFill>
                          <a:schemeClr val="dk1"/>
                        </a:solidFill>
                        <a:effectLst/>
                        <a:latin typeface="Arial" panose="020B0604020202020204" pitchFamily="34" charset="0"/>
                        <a:ea typeface="+mn-ea"/>
                        <a:cs typeface="Arial" panose="020B0604020202020204" pitchFamily="34" charset="0"/>
                      </a:endParaRPr>
                    </a:p>
                    <a:p>
                      <a:r>
                        <a:rPr lang="en-US" sz="1200" kern="1200" dirty="0">
                          <a:solidFill>
                            <a:schemeClr val="dk1"/>
                          </a:solidFill>
                          <a:effectLst/>
                          <a:latin typeface="Arial" panose="020B0604020202020204" pitchFamily="34" charset="0"/>
                          <a:ea typeface="+mn-ea"/>
                          <a:cs typeface="Arial" panose="020B0604020202020204" pitchFamily="34" charset="0"/>
                        </a:rPr>
                        <a:t>Can you think of another story that you could use the speed blocks?</a:t>
                      </a:r>
                      <a:endParaRPr lang="el-GR" sz="1200" kern="1200" dirty="0">
                        <a:solidFill>
                          <a:schemeClr val="dk1"/>
                        </a:solidFill>
                        <a:effectLst/>
                        <a:latin typeface="Arial" panose="020B0604020202020204" pitchFamily="34" charset="0"/>
                        <a:ea typeface="+mn-ea"/>
                        <a:cs typeface="Arial" panose="020B0604020202020204" pitchFamily="34" charset="0"/>
                      </a:endParaRPr>
                    </a:p>
                    <a:p>
                      <a:pPr>
                        <a:lnSpc>
                          <a:spcPct val="107000"/>
                        </a:lnSpc>
                        <a:spcAft>
                          <a:spcPts val="800"/>
                        </a:spcAft>
                      </a:pPr>
                      <a:endParaRPr lang="el-GR" sz="1200" dirty="0">
                        <a:effectLst/>
                        <a:latin typeface="Arial" panose="020B0604020202020204" pitchFamily="34" charset="0"/>
                        <a:ea typeface="Calibri" panose="020F0502020204030204" pitchFamily="34" charset="0"/>
                        <a:cs typeface="Arial" panose="020B0604020202020204" pitchFamily="34" charset="0"/>
                      </a:endParaRPr>
                    </a:p>
                  </a:txBody>
                  <a:tcPr marL="63500" marR="63500" marT="63500" marB="63500"/>
                </a:tc>
                <a:extLst>
                  <a:ext uri="{0D108BD9-81ED-4DB2-BD59-A6C34878D82A}">
                    <a16:rowId xmlns:a16="http://schemas.microsoft.com/office/drawing/2014/main" val="1029720734"/>
                  </a:ext>
                </a:extLst>
              </a:tr>
            </a:tbl>
          </a:graphicData>
        </a:graphic>
      </p:graphicFrame>
      <p:pic>
        <p:nvPicPr>
          <p:cNvPr id="7" name="Εικόνα 6" descr="ΤΑ ΠΑΡΑΜΥΘΙΑ ΤΗΣ ΓΙΑΓΙΑΣ : Ο ΛΑΓΟΣ ΚΑΙ Η ΧΕΛΩΝΑ">
            <a:extLst>
              <a:ext uri="{FF2B5EF4-FFF2-40B4-BE49-F238E27FC236}">
                <a16:creationId xmlns:a16="http://schemas.microsoft.com/office/drawing/2014/main" id="{4108CF91-6007-5AFB-FE8C-ACCF917C7E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86327" y="3318837"/>
            <a:ext cx="1524000" cy="942975"/>
          </a:xfrm>
          <a:prstGeom prst="rect">
            <a:avLst/>
          </a:prstGeom>
          <a:noFill/>
          <a:ln>
            <a:noFill/>
          </a:ln>
        </p:spPr>
      </p:pic>
      <p:pic>
        <p:nvPicPr>
          <p:cNvPr id="3" name="Εικόνα 2" descr="Εικόνα που περιέχει χάρτης&#10;&#10;Περιγραφή που δημιουργήθηκε αυτόματα">
            <a:extLst>
              <a:ext uri="{FF2B5EF4-FFF2-40B4-BE49-F238E27FC236}">
                <a16:creationId xmlns:a16="http://schemas.microsoft.com/office/drawing/2014/main" id="{EF198E6B-E7D2-ED21-9484-FFD60E8CF99F}"/>
              </a:ext>
            </a:extLst>
          </p:cNvPr>
          <p:cNvPicPr>
            <a:picLocks noChangeAspect="1"/>
          </p:cNvPicPr>
          <p:nvPr/>
        </p:nvPicPr>
        <p:blipFill>
          <a:blip r:embed="rId6"/>
          <a:stretch>
            <a:fillRect/>
          </a:stretch>
        </p:blipFill>
        <p:spPr>
          <a:xfrm>
            <a:off x="6437472" y="3987927"/>
            <a:ext cx="2218226" cy="1277891"/>
          </a:xfrm>
          <a:prstGeom prst="rect">
            <a:avLst/>
          </a:prstGeom>
        </p:spPr>
      </p:pic>
    </p:spTree>
    <p:extLst>
      <p:ext uri="{BB962C8B-B14F-4D97-AF65-F5344CB8AC3E}">
        <p14:creationId xmlns:p14="http://schemas.microsoft.com/office/powerpoint/2010/main" val="164157857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282604-B235-41BD-8016-C8F67AA696A5}"/>
              </a:ext>
            </a:extLst>
          </p:cNvPr>
          <p:cNvSpPr>
            <a:spLocks noGrp="1"/>
          </p:cNvSpPr>
          <p:nvPr>
            <p:ph type="title"/>
          </p:nvPr>
        </p:nvSpPr>
        <p:spPr>
          <a:xfrm>
            <a:off x="230213" y="139679"/>
            <a:ext cx="6973020" cy="1744183"/>
          </a:xfrm>
        </p:spPr>
        <p:txBody>
          <a:bodyPr>
            <a:normAutofit/>
          </a:bodyPr>
          <a:lstStyle/>
          <a:p>
            <a:r>
              <a:rPr lang="el-GR" dirty="0">
                <a:solidFill>
                  <a:schemeClr val="accent1">
                    <a:lumMod val="75000"/>
                  </a:schemeClr>
                </a:solidFill>
                <a:latin typeface="Arial Black" panose="020B0A04020102020204" pitchFamily="34" charset="0"/>
                <a:cs typeface="Arial" panose="020B0604020202020204" pitchFamily="34" charset="0"/>
              </a:rPr>
              <a:t>1</a:t>
            </a:r>
            <a:r>
              <a:rPr lang="en-US" baseline="30000" dirty="0" err="1">
                <a:solidFill>
                  <a:schemeClr val="accent1">
                    <a:lumMod val="75000"/>
                  </a:schemeClr>
                </a:solidFill>
                <a:latin typeface="Arial Black" panose="020B0A04020102020204" pitchFamily="34" charset="0"/>
                <a:cs typeface="Arial" panose="020B0604020202020204" pitchFamily="34" charset="0"/>
              </a:rPr>
              <a:t>st</a:t>
            </a:r>
            <a:r>
              <a:rPr lang="en-US" dirty="0">
                <a:solidFill>
                  <a:schemeClr val="accent1">
                    <a:lumMod val="75000"/>
                  </a:schemeClr>
                </a:solidFill>
                <a:latin typeface="Arial Black" panose="020B0A04020102020204" pitchFamily="34" charset="0"/>
                <a:cs typeface="Arial" panose="020B0604020202020204" pitchFamily="34" charset="0"/>
              </a:rPr>
              <a:t> Pilot Testing in </a:t>
            </a:r>
            <a:br>
              <a:rPr lang="en-US" dirty="0">
                <a:solidFill>
                  <a:schemeClr val="accent1">
                    <a:lumMod val="75000"/>
                  </a:schemeClr>
                </a:solidFill>
                <a:latin typeface="Arial Black" panose="020B0A04020102020204" pitchFamily="34" charset="0"/>
                <a:cs typeface="Arial" panose="020B0604020202020204" pitchFamily="34" charset="0"/>
              </a:rPr>
            </a:br>
            <a:r>
              <a:rPr lang="en-US" dirty="0">
                <a:solidFill>
                  <a:schemeClr val="accent1">
                    <a:lumMod val="75000"/>
                  </a:schemeClr>
                </a:solidFill>
                <a:latin typeface="Arial Black" panose="020B0A04020102020204" pitchFamily="34" charset="0"/>
                <a:cs typeface="Arial" panose="020B0604020202020204" pitchFamily="34" charset="0"/>
              </a:rPr>
              <a:t>EA Primary school</a:t>
            </a:r>
            <a:endParaRPr lang="el-GR" dirty="0">
              <a:solidFill>
                <a:schemeClr val="accent1">
                  <a:lumMod val="75000"/>
                </a:schemeClr>
              </a:solidFill>
              <a:latin typeface="Arial Black" panose="020B0A04020102020204" pitchFamily="34" charset="0"/>
              <a:cs typeface="Arial" panose="020B0604020202020204" pitchFamily="34" charset="0"/>
            </a:endParaRPr>
          </a:p>
        </p:txBody>
      </p:sp>
      <p:graphicFrame>
        <p:nvGraphicFramePr>
          <p:cNvPr id="19" name="Θέση περιεχομένου 2">
            <a:extLst>
              <a:ext uri="{FF2B5EF4-FFF2-40B4-BE49-F238E27FC236}">
                <a16:creationId xmlns:a16="http://schemas.microsoft.com/office/drawing/2014/main" id="{EB509673-4011-426E-B677-FCDEB0D5CCE9}"/>
              </a:ext>
            </a:extLst>
          </p:cNvPr>
          <p:cNvGraphicFramePr>
            <a:graphicFrameLocks noGrp="1"/>
          </p:cNvGraphicFramePr>
          <p:nvPr>
            <p:ph idx="1"/>
            <p:extLst>
              <p:ext uri="{D42A27DB-BD31-4B8C-83A1-F6EECF244321}">
                <p14:modId xmlns:p14="http://schemas.microsoft.com/office/powerpoint/2010/main" val="4006332031"/>
              </p:ext>
            </p:extLst>
          </p:nvPr>
        </p:nvGraphicFramePr>
        <p:xfrm>
          <a:off x="640696" y="1723236"/>
          <a:ext cx="6694405" cy="3648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Εικόνα 6" descr="Εικόνα που περιέχει κείμενο, άτομο, άνδρας, εσωτερικό&#10;&#10;Περιγραφή που δημιουργήθηκε αυτόματα">
            <a:extLst>
              <a:ext uri="{FF2B5EF4-FFF2-40B4-BE49-F238E27FC236}">
                <a16:creationId xmlns:a16="http://schemas.microsoft.com/office/drawing/2014/main" id="{7C5D1E1C-B90F-4C2C-BA4F-6A2A21C0C1BC}"/>
              </a:ext>
            </a:extLst>
          </p:cNvPr>
          <p:cNvPicPr>
            <a:picLocks noChangeAspect="1"/>
          </p:cNvPicPr>
          <p:nvPr/>
        </p:nvPicPr>
        <p:blipFill rotWithShape="1">
          <a:blip r:embed="rId7">
            <a:extLst>
              <a:ext uri="{28A0092B-C50C-407E-A947-70E740481C1C}">
                <a14:useLocalDpi xmlns:a14="http://schemas.microsoft.com/office/drawing/2010/main" val="0"/>
              </a:ext>
            </a:extLst>
          </a:blip>
          <a:srcRect r="3074" b="5"/>
          <a:stretch/>
        </p:blipFill>
        <p:spPr>
          <a:xfrm>
            <a:off x="7837371" y="237744"/>
            <a:ext cx="4124416" cy="3191256"/>
          </a:xfrm>
          <a:prstGeom prst="rect">
            <a:avLst/>
          </a:prstGeom>
        </p:spPr>
      </p:pic>
      <p:pic>
        <p:nvPicPr>
          <p:cNvPr id="5" name="Εικόνα 4" descr="Εικόνα που περιέχει κείμενο, δάπεδο, πίνακας, γραφείο&#10;&#10;Περιγραφή που δημιουργήθηκε αυτόματα">
            <a:extLst>
              <a:ext uri="{FF2B5EF4-FFF2-40B4-BE49-F238E27FC236}">
                <a16:creationId xmlns:a16="http://schemas.microsoft.com/office/drawing/2014/main" id="{2819911C-20C7-41AB-93B5-D2A817D09319}"/>
              </a:ext>
            </a:extLst>
          </p:cNvPr>
          <p:cNvPicPr>
            <a:picLocks noChangeAspect="1"/>
          </p:cNvPicPr>
          <p:nvPr/>
        </p:nvPicPr>
        <p:blipFill rotWithShape="1">
          <a:blip r:embed="rId8">
            <a:extLst>
              <a:ext uri="{28A0092B-C50C-407E-A947-70E740481C1C}">
                <a14:useLocalDpi xmlns:a14="http://schemas.microsoft.com/office/drawing/2010/main" val="0"/>
              </a:ext>
            </a:extLst>
          </a:blip>
          <a:srcRect l="3069" r="33164" b="5"/>
          <a:stretch/>
        </p:blipFill>
        <p:spPr>
          <a:xfrm>
            <a:off x="7837370" y="3545058"/>
            <a:ext cx="4124417" cy="3075198"/>
          </a:xfrm>
          <a:prstGeom prst="rect">
            <a:avLst/>
          </a:prstGeom>
        </p:spPr>
      </p:pic>
      <p:pic>
        <p:nvPicPr>
          <p:cNvPr id="8" name="image1.png">
            <a:extLst>
              <a:ext uri="{FF2B5EF4-FFF2-40B4-BE49-F238E27FC236}">
                <a16:creationId xmlns:a16="http://schemas.microsoft.com/office/drawing/2014/main" id="{470CBAFB-D1FD-492A-8A9B-910D2D52A846}"/>
              </a:ext>
            </a:extLst>
          </p:cNvPr>
          <p:cNvPicPr/>
          <p:nvPr/>
        </p:nvPicPr>
        <p:blipFill>
          <a:blip r:embed="rId9"/>
          <a:stretch>
            <a:fillRect/>
          </a:stretch>
        </p:blipFill>
        <p:spPr>
          <a:xfrm>
            <a:off x="357579" y="5371692"/>
            <a:ext cx="1444717" cy="1111404"/>
          </a:xfrm>
          <a:prstGeom prst="rect">
            <a:avLst/>
          </a:prstGeom>
        </p:spPr>
      </p:pic>
    </p:spTree>
    <p:extLst>
      <p:ext uri="{BB962C8B-B14F-4D97-AF65-F5344CB8AC3E}">
        <p14:creationId xmlns:p14="http://schemas.microsoft.com/office/powerpoint/2010/main" val="4191363239"/>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E5A8A0-0A86-413B-98CC-F1543FFFACD4}"/>
              </a:ext>
            </a:extLst>
          </p:cNvPr>
          <p:cNvSpPr>
            <a:spLocks noGrp="1"/>
          </p:cNvSpPr>
          <p:nvPr>
            <p:ph type="title"/>
          </p:nvPr>
        </p:nvSpPr>
        <p:spPr>
          <a:xfrm>
            <a:off x="420864" y="636104"/>
            <a:ext cx="10056526" cy="992306"/>
          </a:xfrm>
        </p:spPr>
        <p:txBody>
          <a:bodyPr>
            <a:normAutofit/>
          </a:bodyPr>
          <a:lstStyle/>
          <a:p>
            <a:br>
              <a:rPr lang="en-US" sz="2700" dirty="0"/>
            </a:br>
            <a:endParaRPr lang="el-GR" sz="2700" dirty="0">
              <a:latin typeface="Arial Black" panose="020B0A04020102020204" pitchFamily="34" charset="0"/>
            </a:endParaRPr>
          </a:p>
        </p:txBody>
      </p:sp>
      <p:pic>
        <p:nvPicPr>
          <p:cNvPr id="4" name="image1.png">
            <a:extLst>
              <a:ext uri="{FF2B5EF4-FFF2-40B4-BE49-F238E27FC236}">
                <a16:creationId xmlns:a16="http://schemas.microsoft.com/office/drawing/2014/main" id="{F80F39B0-CB42-44DE-B2AA-7499949C2F5E}"/>
              </a:ext>
            </a:extLst>
          </p:cNvPr>
          <p:cNvPicPr/>
          <p:nvPr/>
        </p:nvPicPr>
        <p:blipFill>
          <a:blip r:embed="rId2"/>
          <a:stretch>
            <a:fillRect/>
          </a:stretch>
        </p:blipFill>
        <p:spPr>
          <a:xfrm>
            <a:off x="10448197" y="139587"/>
            <a:ext cx="1614263" cy="1111404"/>
          </a:xfrm>
          <a:prstGeom prst="rect">
            <a:avLst/>
          </a:prstGeom>
        </p:spPr>
      </p:pic>
      <p:pic>
        <p:nvPicPr>
          <p:cNvPr id="3" name="Εικόνα 2">
            <a:extLst>
              <a:ext uri="{FF2B5EF4-FFF2-40B4-BE49-F238E27FC236}">
                <a16:creationId xmlns:a16="http://schemas.microsoft.com/office/drawing/2014/main" id="{C07ACDF8-80D1-46FE-B919-219348E74D5F}"/>
              </a:ext>
            </a:extLst>
          </p:cNvPr>
          <p:cNvPicPr>
            <a:picLocks noChangeAspect="1"/>
          </p:cNvPicPr>
          <p:nvPr/>
        </p:nvPicPr>
        <p:blipFill>
          <a:blip r:embed="rId3"/>
          <a:stretch>
            <a:fillRect/>
          </a:stretch>
        </p:blipFill>
        <p:spPr>
          <a:xfrm>
            <a:off x="10254976" y="5952744"/>
            <a:ext cx="1608989" cy="612270"/>
          </a:xfrm>
          <a:prstGeom prst="rect">
            <a:avLst/>
          </a:prstGeom>
        </p:spPr>
      </p:pic>
      <p:sp>
        <p:nvSpPr>
          <p:cNvPr id="7" name="Θέση περιεχομένου 6">
            <a:extLst>
              <a:ext uri="{FF2B5EF4-FFF2-40B4-BE49-F238E27FC236}">
                <a16:creationId xmlns:a16="http://schemas.microsoft.com/office/drawing/2014/main" id="{E7587F5C-0703-4ED9-A06E-8BB40664C15E}"/>
              </a:ext>
            </a:extLst>
          </p:cNvPr>
          <p:cNvSpPr>
            <a:spLocks noGrp="1"/>
          </p:cNvSpPr>
          <p:nvPr>
            <p:ph idx="1"/>
          </p:nvPr>
        </p:nvSpPr>
        <p:spPr>
          <a:xfrm>
            <a:off x="914400" y="1351722"/>
            <a:ext cx="10210800" cy="4601022"/>
          </a:xfrm>
        </p:spPr>
        <p:txBody>
          <a:bodyPr/>
          <a:lstStyle/>
          <a:p>
            <a:pPr marL="0" indent="0">
              <a:buNone/>
            </a:pPr>
            <a:endParaRPr lang="en-US" sz="3200" dirty="0"/>
          </a:p>
          <a:p>
            <a:pPr marL="0" indent="0">
              <a:buNone/>
            </a:pPr>
            <a:endParaRPr lang="el-GR" dirty="0"/>
          </a:p>
        </p:txBody>
      </p:sp>
      <p:sp>
        <p:nvSpPr>
          <p:cNvPr id="12" name="TextBox 11">
            <a:extLst>
              <a:ext uri="{FF2B5EF4-FFF2-40B4-BE49-F238E27FC236}">
                <a16:creationId xmlns:a16="http://schemas.microsoft.com/office/drawing/2014/main" id="{07CFCCA8-9610-41CE-BA88-75D4101E4926}"/>
              </a:ext>
            </a:extLst>
          </p:cNvPr>
          <p:cNvSpPr txBox="1"/>
          <p:nvPr/>
        </p:nvSpPr>
        <p:spPr>
          <a:xfrm>
            <a:off x="420863" y="585365"/>
            <a:ext cx="9242473"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u="none" strike="noStrike" kern="1200" cap="none" spc="0" normalizeH="0" baseline="0" noProof="0" dirty="0">
                <a:ln>
                  <a:noFill/>
                </a:ln>
                <a:solidFill>
                  <a:schemeClr val="accent1">
                    <a:lumMod val="75000"/>
                  </a:schemeClr>
                </a:solidFill>
                <a:effectLst/>
                <a:uLnTx/>
                <a:uFillTx/>
                <a:latin typeface="Georgia Pro Cond Black" panose="02020404030301010803"/>
                <a:ea typeface="+mn-ea"/>
                <a:cs typeface="+mn-cs"/>
              </a:rPr>
              <a:t>“Digital Thermometer” </a:t>
            </a:r>
            <a:r>
              <a:rPr lang="en-US" sz="3800" dirty="0">
                <a:solidFill>
                  <a:schemeClr val="accent1">
                    <a:lumMod val="75000"/>
                  </a:schemeClr>
                </a:solidFill>
                <a:latin typeface="Georgia Pro Cond Black" panose="02020404030301010803"/>
              </a:rPr>
              <a:t>(</a:t>
            </a:r>
            <a:r>
              <a:rPr kumimoji="0" lang="en-US" sz="3800" b="0" u="none" strike="noStrike" kern="1200" cap="none" spc="0" normalizeH="0" baseline="0" noProof="0" dirty="0">
                <a:ln>
                  <a:noFill/>
                </a:ln>
                <a:solidFill>
                  <a:schemeClr val="accent1">
                    <a:lumMod val="75000"/>
                  </a:schemeClr>
                </a:solidFill>
                <a:effectLst/>
                <a:uLnTx/>
                <a:uFillTx/>
                <a:latin typeface="Georgia Pro Cond Black" panose="02020404030301010803"/>
                <a:ea typeface="+mn-ea"/>
                <a:cs typeface="+mn-cs"/>
              </a:rPr>
              <a:t>Arduino)</a:t>
            </a:r>
            <a:endParaRPr kumimoji="0" lang="el-GR" sz="1800" b="0" u="none" strike="noStrike" kern="1200" cap="none" spc="0" normalizeH="0" baseline="0" noProof="0" dirty="0">
              <a:ln>
                <a:noFill/>
              </a:ln>
              <a:solidFill>
                <a:schemeClr val="accent1">
                  <a:lumMod val="75000"/>
                </a:schemeClr>
              </a:solidFill>
              <a:effectLst/>
              <a:uLnTx/>
              <a:uFillTx/>
              <a:latin typeface="Georgia Pro" panose="02020404030301010803"/>
              <a:ea typeface="+mn-ea"/>
              <a:cs typeface="+mn-cs"/>
            </a:endParaRPr>
          </a:p>
        </p:txBody>
      </p:sp>
      <p:graphicFrame>
        <p:nvGraphicFramePr>
          <p:cNvPr id="18" name="TextBox 13">
            <a:extLst>
              <a:ext uri="{FF2B5EF4-FFF2-40B4-BE49-F238E27FC236}">
                <a16:creationId xmlns:a16="http://schemas.microsoft.com/office/drawing/2014/main" id="{0C8FCAC9-6072-40B3-967C-B2A1D25AD7B9}"/>
              </a:ext>
            </a:extLst>
          </p:cNvPr>
          <p:cNvGraphicFramePr/>
          <p:nvPr>
            <p:extLst>
              <p:ext uri="{D42A27DB-BD31-4B8C-83A1-F6EECF244321}">
                <p14:modId xmlns:p14="http://schemas.microsoft.com/office/powerpoint/2010/main" val="1072671104"/>
              </p:ext>
            </p:extLst>
          </p:nvPr>
        </p:nvGraphicFramePr>
        <p:xfrm>
          <a:off x="420863" y="1530220"/>
          <a:ext cx="8984393" cy="42081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30779482"/>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E5A8A0-0A86-413B-98CC-F1543FFFACD4}"/>
              </a:ext>
            </a:extLst>
          </p:cNvPr>
          <p:cNvSpPr>
            <a:spLocks noGrp="1"/>
          </p:cNvSpPr>
          <p:nvPr>
            <p:ph type="title"/>
          </p:nvPr>
        </p:nvSpPr>
        <p:spPr>
          <a:xfrm>
            <a:off x="420864" y="636104"/>
            <a:ext cx="10056526" cy="992306"/>
          </a:xfrm>
        </p:spPr>
        <p:txBody>
          <a:bodyPr>
            <a:normAutofit/>
          </a:bodyPr>
          <a:lstStyle/>
          <a:p>
            <a:br>
              <a:rPr lang="en-US" sz="2700" dirty="0"/>
            </a:br>
            <a:endParaRPr lang="el-GR" sz="2700" dirty="0">
              <a:latin typeface="Arial Black" panose="020B0A04020102020204" pitchFamily="34" charset="0"/>
            </a:endParaRPr>
          </a:p>
        </p:txBody>
      </p:sp>
      <p:pic>
        <p:nvPicPr>
          <p:cNvPr id="4" name="image1.png">
            <a:extLst>
              <a:ext uri="{FF2B5EF4-FFF2-40B4-BE49-F238E27FC236}">
                <a16:creationId xmlns:a16="http://schemas.microsoft.com/office/drawing/2014/main" id="{F80F39B0-CB42-44DE-B2AA-7499949C2F5E}"/>
              </a:ext>
            </a:extLst>
          </p:cNvPr>
          <p:cNvPicPr/>
          <p:nvPr/>
        </p:nvPicPr>
        <p:blipFill>
          <a:blip r:embed="rId2"/>
          <a:stretch>
            <a:fillRect/>
          </a:stretch>
        </p:blipFill>
        <p:spPr>
          <a:xfrm>
            <a:off x="10156873" y="240318"/>
            <a:ext cx="1614263" cy="1111404"/>
          </a:xfrm>
          <a:prstGeom prst="rect">
            <a:avLst/>
          </a:prstGeom>
        </p:spPr>
      </p:pic>
      <p:pic>
        <p:nvPicPr>
          <p:cNvPr id="3" name="Εικόνα 2">
            <a:extLst>
              <a:ext uri="{FF2B5EF4-FFF2-40B4-BE49-F238E27FC236}">
                <a16:creationId xmlns:a16="http://schemas.microsoft.com/office/drawing/2014/main" id="{C07ACDF8-80D1-46FE-B919-219348E74D5F}"/>
              </a:ext>
            </a:extLst>
          </p:cNvPr>
          <p:cNvPicPr>
            <a:picLocks noChangeAspect="1"/>
          </p:cNvPicPr>
          <p:nvPr/>
        </p:nvPicPr>
        <p:blipFill>
          <a:blip r:embed="rId3"/>
          <a:stretch>
            <a:fillRect/>
          </a:stretch>
        </p:blipFill>
        <p:spPr>
          <a:xfrm>
            <a:off x="10149329" y="5815184"/>
            <a:ext cx="1608989" cy="612270"/>
          </a:xfrm>
          <a:prstGeom prst="rect">
            <a:avLst/>
          </a:prstGeom>
        </p:spPr>
      </p:pic>
      <p:sp>
        <p:nvSpPr>
          <p:cNvPr id="7" name="Θέση περιεχομένου 6">
            <a:extLst>
              <a:ext uri="{FF2B5EF4-FFF2-40B4-BE49-F238E27FC236}">
                <a16:creationId xmlns:a16="http://schemas.microsoft.com/office/drawing/2014/main" id="{E7587F5C-0703-4ED9-A06E-8BB40664C15E}"/>
              </a:ext>
            </a:extLst>
          </p:cNvPr>
          <p:cNvSpPr>
            <a:spLocks noGrp="1"/>
          </p:cNvSpPr>
          <p:nvPr>
            <p:ph idx="1"/>
          </p:nvPr>
        </p:nvSpPr>
        <p:spPr>
          <a:xfrm>
            <a:off x="914400" y="1351722"/>
            <a:ext cx="10210800" cy="4601022"/>
          </a:xfrm>
        </p:spPr>
        <p:txBody>
          <a:bodyPr/>
          <a:lstStyle/>
          <a:p>
            <a:pPr marL="0" indent="0">
              <a:buNone/>
            </a:pPr>
            <a:endParaRPr lang="en-US" sz="3200" dirty="0"/>
          </a:p>
          <a:p>
            <a:pPr marL="0" indent="0">
              <a:buNone/>
            </a:pPr>
            <a:endParaRPr lang="el-GR" dirty="0"/>
          </a:p>
        </p:txBody>
      </p:sp>
      <p:sp>
        <p:nvSpPr>
          <p:cNvPr id="12" name="TextBox 11">
            <a:extLst>
              <a:ext uri="{FF2B5EF4-FFF2-40B4-BE49-F238E27FC236}">
                <a16:creationId xmlns:a16="http://schemas.microsoft.com/office/drawing/2014/main" id="{07CFCCA8-9610-41CE-BA88-75D4101E4926}"/>
              </a:ext>
            </a:extLst>
          </p:cNvPr>
          <p:cNvSpPr txBox="1"/>
          <p:nvPr/>
        </p:nvSpPr>
        <p:spPr>
          <a:xfrm>
            <a:off x="566918" y="265363"/>
            <a:ext cx="7880590"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dirty="0">
                <a:solidFill>
                  <a:schemeClr val="accent1">
                    <a:lumMod val="75000"/>
                  </a:schemeClr>
                </a:solidFill>
                <a:latin typeface="Arial Black" panose="020B0A04020102020204" pitchFamily="34" charset="0"/>
              </a:rPr>
              <a:t>Main Goals</a:t>
            </a:r>
            <a:endParaRPr kumimoji="0" lang="el-GR" sz="1800" b="0" u="none" strike="noStrike" kern="1200" cap="none" spc="0" normalizeH="0" baseline="0" noProof="0" dirty="0">
              <a:ln>
                <a:noFill/>
              </a:ln>
              <a:solidFill>
                <a:schemeClr val="accent1">
                  <a:lumMod val="75000"/>
                </a:schemeClr>
              </a:solidFill>
              <a:effectLst/>
              <a:uLnTx/>
              <a:uFillTx/>
              <a:latin typeface="Arial Black" panose="020B0A04020102020204" pitchFamily="34" charset="0"/>
            </a:endParaRPr>
          </a:p>
        </p:txBody>
      </p:sp>
      <p:graphicFrame>
        <p:nvGraphicFramePr>
          <p:cNvPr id="16" name="TextBox 13">
            <a:extLst>
              <a:ext uri="{FF2B5EF4-FFF2-40B4-BE49-F238E27FC236}">
                <a16:creationId xmlns:a16="http://schemas.microsoft.com/office/drawing/2014/main" id="{8AE1F143-A438-40CC-A3C9-A3E1203F9A4D}"/>
              </a:ext>
            </a:extLst>
          </p:cNvPr>
          <p:cNvGraphicFramePr/>
          <p:nvPr>
            <p:extLst>
              <p:ext uri="{D42A27DB-BD31-4B8C-83A1-F6EECF244321}">
                <p14:modId xmlns:p14="http://schemas.microsoft.com/office/powerpoint/2010/main" val="3367087814"/>
              </p:ext>
            </p:extLst>
          </p:nvPr>
        </p:nvGraphicFramePr>
        <p:xfrm>
          <a:off x="420863" y="1102899"/>
          <a:ext cx="9566681" cy="53245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4700898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282604-B235-41BD-8016-C8F67AA696A5}"/>
              </a:ext>
            </a:extLst>
          </p:cNvPr>
          <p:cNvSpPr>
            <a:spLocks noGrp="1"/>
          </p:cNvSpPr>
          <p:nvPr>
            <p:ph type="title"/>
          </p:nvPr>
        </p:nvSpPr>
        <p:spPr>
          <a:xfrm>
            <a:off x="363894" y="261518"/>
            <a:ext cx="6768701" cy="1744183"/>
          </a:xfrm>
        </p:spPr>
        <p:txBody>
          <a:bodyPr>
            <a:normAutofit/>
          </a:bodyPr>
          <a:lstStyle/>
          <a:p>
            <a:r>
              <a:rPr lang="el-GR" dirty="0">
                <a:solidFill>
                  <a:schemeClr val="accent1">
                    <a:lumMod val="75000"/>
                  </a:schemeClr>
                </a:solidFill>
                <a:latin typeface="Arial Black" panose="020B0A04020102020204" pitchFamily="34" charset="0"/>
              </a:rPr>
              <a:t>2</a:t>
            </a:r>
            <a:r>
              <a:rPr lang="en-US" dirty="0" err="1">
                <a:solidFill>
                  <a:schemeClr val="accent1">
                    <a:lumMod val="75000"/>
                  </a:schemeClr>
                </a:solidFill>
                <a:latin typeface="Arial Black" panose="020B0A04020102020204" pitchFamily="34" charset="0"/>
              </a:rPr>
              <a:t>nd</a:t>
            </a:r>
            <a:r>
              <a:rPr lang="en-US" dirty="0">
                <a:solidFill>
                  <a:schemeClr val="accent1">
                    <a:lumMod val="75000"/>
                  </a:schemeClr>
                </a:solidFill>
                <a:latin typeface="Arial Black" panose="020B0A04020102020204" pitchFamily="34" charset="0"/>
              </a:rPr>
              <a:t> Pilot Testing in </a:t>
            </a:r>
            <a:br>
              <a:rPr lang="en-US" dirty="0">
                <a:solidFill>
                  <a:schemeClr val="accent1">
                    <a:lumMod val="75000"/>
                  </a:schemeClr>
                </a:solidFill>
                <a:latin typeface="Arial Black" panose="020B0A04020102020204" pitchFamily="34" charset="0"/>
              </a:rPr>
            </a:br>
            <a:r>
              <a:rPr lang="en-US" dirty="0">
                <a:solidFill>
                  <a:schemeClr val="accent1">
                    <a:lumMod val="75000"/>
                  </a:schemeClr>
                </a:solidFill>
                <a:latin typeface="Arial Black" panose="020B0A04020102020204" pitchFamily="34" charset="0"/>
              </a:rPr>
              <a:t>EA Primary school</a:t>
            </a:r>
            <a:endParaRPr lang="el-GR" dirty="0">
              <a:solidFill>
                <a:schemeClr val="accent1">
                  <a:lumMod val="75000"/>
                </a:schemeClr>
              </a:solidFill>
              <a:latin typeface="Arial Black" panose="020B0A04020102020204" pitchFamily="34" charset="0"/>
            </a:endParaRPr>
          </a:p>
        </p:txBody>
      </p:sp>
      <p:graphicFrame>
        <p:nvGraphicFramePr>
          <p:cNvPr id="1030" name="Θέση περιεχομένου 2">
            <a:extLst>
              <a:ext uri="{FF2B5EF4-FFF2-40B4-BE49-F238E27FC236}">
                <a16:creationId xmlns:a16="http://schemas.microsoft.com/office/drawing/2014/main" id="{6CBE1D3B-FDF6-4D23-8EE0-0B42166276C9}"/>
              </a:ext>
            </a:extLst>
          </p:cNvPr>
          <p:cNvGraphicFramePr>
            <a:graphicFrameLocks noGrp="1"/>
          </p:cNvGraphicFramePr>
          <p:nvPr>
            <p:ph idx="1"/>
          </p:nvPr>
        </p:nvGraphicFramePr>
        <p:xfrm>
          <a:off x="675006" y="1894801"/>
          <a:ext cx="6281928" cy="3476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1.png">
            <a:extLst>
              <a:ext uri="{FF2B5EF4-FFF2-40B4-BE49-F238E27FC236}">
                <a16:creationId xmlns:a16="http://schemas.microsoft.com/office/drawing/2014/main" id="{470CBAFB-D1FD-492A-8A9B-910D2D52A846}"/>
              </a:ext>
            </a:extLst>
          </p:cNvPr>
          <p:cNvPicPr/>
          <p:nvPr/>
        </p:nvPicPr>
        <p:blipFill>
          <a:blip r:embed="rId7"/>
          <a:stretch>
            <a:fillRect/>
          </a:stretch>
        </p:blipFill>
        <p:spPr>
          <a:xfrm>
            <a:off x="137160" y="5861304"/>
            <a:ext cx="1404960" cy="996696"/>
          </a:xfrm>
          <a:prstGeom prst="rect">
            <a:avLst/>
          </a:prstGeom>
        </p:spPr>
      </p:pic>
      <p:pic>
        <p:nvPicPr>
          <p:cNvPr id="6" name="Εικόνα 5" descr="Εικόνα που περιέχει κείμενο, άτομο, εσωτερικό, φορητός υπολογιστής&#10;&#10;Περιγραφή που δημιουργήθηκε αυτόματα">
            <a:extLst>
              <a:ext uri="{FF2B5EF4-FFF2-40B4-BE49-F238E27FC236}">
                <a16:creationId xmlns:a16="http://schemas.microsoft.com/office/drawing/2014/main" id="{D23C34B5-0B86-4809-AB3E-6129053318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04438" y="261518"/>
            <a:ext cx="4003168" cy="3103904"/>
          </a:xfrm>
          <a:prstGeom prst="rect">
            <a:avLst/>
          </a:prstGeom>
        </p:spPr>
      </p:pic>
      <p:pic>
        <p:nvPicPr>
          <p:cNvPr id="1026" name="Picture 2" descr="Προεπισκόπηση εικόνας">
            <a:extLst>
              <a:ext uri="{FF2B5EF4-FFF2-40B4-BE49-F238E27FC236}">
                <a16:creationId xmlns:a16="http://schemas.microsoft.com/office/drawing/2014/main" id="{8062BB84-0201-4453-BD74-DA4504A37E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74530" y="3429000"/>
            <a:ext cx="4170237" cy="312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24856"/>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E5A8A0-0A86-413B-98CC-F1543FFFACD4}"/>
              </a:ext>
            </a:extLst>
          </p:cNvPr>
          <p:cNvSpPr>
            <a:spLocks noGrp="1"/>
          </p:cNvSpPr>
          <p:nvPr>
            <p:ph type="title"/>
          </p:nvPr>
        </p:nvSpPr>
        <p:spPr>
          <a:xfrm>
            <a:off x="420864" y="636104"/>
            <a:ext cx="10056526" cy="992306"/>
          </a:xfrm>
        </p:spPr>
        <p:txBody>
          <a:bodyPr>
            <a:normAutofit/>
          </a:bodyPr>
          <a:lstStyle/>
          <a:p>
            <a:br>
              <a:rPr lang="en-US" sz="2700" dirty="0"/>
            </a:br>
            <a:endParaRPr lang="el-GR" sz="2700" dirty="0">
              <a:latin typeface="Arial Black" panose="020B0A04020102020204" pitchFamily="34" charset="0"/>
            </a:endParaRPr>
          </a:p>
        </p:txBody>
      </p:sp>
      <p:pic>
        <p:nvPicPr>
          <p:cNvPr id="4" name="image1.png">
            <a:extLst>
              <a:ext uri="{FF2B5EF4-FFF2-40B4-BE49-F238E27FC236}">
                <a16:creationId xmlns:a16="http://schemas.microsoft.com/office/drawing/2014/main" id="{F80F39B0-CB42-44DE-B2AA-7499949C2F5E}"/>
              </a:ext>
            </a:extLst>
          </p:cNvPr>
          <p:cNvPicPr/>
          <p:nvPr/>
        </p:nvPicPr>
        <p:blipFill>
          <a:blip r:embed="rId2"/>
          <a:stretch>
            <a:fillRect/>
          </a:stretch>
        </p:blipFill>
        <p:spPr>
          <a:xfrm>
            <a:off x="10477390" y="138990"/>
            <a:ext cx="1614263" cy="1111404"/>
          </a:xfrm>
          <a:prstGeom prst="rect">
            <a:avLst/>
          </a:prstGeom>
        </p:spPr>
      </p:pic>
      <p:pic>
        <p:nvPicPr>
          <p:cNvPr id="3" name="Εικόνα 2">
            <a:extLst>
              <a:ext uri="{FF2B5EF4-FFF2-40B4-BE49-F238E27FC236}">
                <a16:creationId xmlns:a16="http://schemas.microsoft.com/office/drawing/2014/main" id="{C07ACDF8-80D1-46FE-B919-219348E74D5F}"/>
              </a:ext>
            </a:extLst>
          </p:cNvPr>
          <p:cNvPicPr>
            <a:picLocks noChangeAspect="1"/>
          </p:cNvPicPr>
          <p:nvPr/>
        </p:nvPicPr>
        <p:blipFill>
          <a:blip r:embed="rId3"/>
          <a:stretch>
            <a:fillRect/>
          </a:stretch>
        </p:blipFill>
        <p:spPr>
          <a:xfrm>
            <a:off x="10477390" y="6172209"/>
            <a:ext cx="1608989" cy="612270"/>
          </a:xfrm>
          <a:prstGeom prst="rect">
            <a:avLst/>
          </a:prstGeom>
        </p:spPr>
      </p:pic>
      <p:sp>
        <p:nvSpPr>
          <p:cNvPr id="7" name="Θέση περιεχομένου 6">
            <a:extLst>
              <a:ext uri="{FF2B5EF4-FFF2-40B4-BE49-F238E27FC236}">
                <a16:creationId xmlns:a16="http://schemas.microsoft.com/office/drawing/2014/main" id="{E7587F5C-0703-4ED9-A06E-8BB40664C15E}"/>
              </a:ext>
            </a:extLst>
          </p:cNvPr>
          <p:cNvSpPr>
            <a:spLocks noGrp="1"/>
          </p:cNvSpPr>
          <p:nvPr>
            <p:ph idx="1"/>
          </p:nvPr>
        </p:nvSpPr>
        <p:spPr>
          <a:xfrm>
            <a:off x="914400" y="1351722"/>
            <a:ext cx="10210800" cy="4601022"/>
          </a:xfrm>
        </p:spPr>
        <p:txBody>
          <a:bodyPr/>
          <a:lstStyle/>
          <a:p>
            <a:pPr marL="0" indent="0">
              <a:buNone/>
            </a:pPr>
            <a:endParaRPr lang="en-US" sz="3200" dirty="0"/>
          </a:p>
          <a:p>
            <a:pPr marL="0" indent="0">
              <a:buNone/>
            </a:pPr>
            <a:endParaRPr lang="el-GR" dirty="0"/>
          </a:p>
        </p:txBody>
      </p:sp>
      <p:sp>
        <p:nvSpPr>
          <p:cNvPr id="12" name="TextBox 11">
            <a:extLst>
              <a:ext uri="{FF2B5EF4-FFF2-40B4-BE49-F238E27FC236}">
                <a16:creationId xmlns:a16="http://schemas.microsoft.com/office/drawing/2014/main" id="{07CFCCA8-9610-41CE-BA88-75D4101E4926}"/>
              </a:ext>
            </a:extLst>
          </p:cNvPr>
          <p:cNvSpPr txBox="1"/>
          <p:nvPr/>
        </p:nvSpPr>
        <p:spPr>
          <a:xfrm>
            <a:off x="456149" y="455149"/>
            <a:ext cx="9390768" cy="677108"/>
          </a:xfrm>
          <a:prstGeom prst="rect">
            <a:avLst/>
          </a:prstGeom>
          <a:noFill/>
        </p:spPr>
        <p:txBody>
          <a:bodyPr wrap="square">
            <a:spAutoFit/>
          </a:bodyPr>
          <a:lstStyle/>
          <a:p>
            <a:r>
              <a:rPr lang="en-US" sz="3800" dirty="0">
                <a:solidFill>
                  <a:schemeClr val="accent1">
                    <a:lumMod val="75000"/>
                  </a:schemeClr>
                </a:solidFill>
                <a:latin typeface="Arial Black" panose="020B0A04020102020204" pitchFamily="34" charset="0"/>
              </a:rPr>
              <a:t>“Crack the code” ( Python)</a:t>
            </a:r>
            <a:endParaRPr lang="el-GR" dirty="0">
              <a:solidFill>
                <a:schemeClr val="accent1">
                  <a:lumMod val="75000"/>
                </a:schemeClr>
              </a:solidFill>
              <a:latin typeface="Arial Black" panose="020B0A04020102020204" pitchFamily="34" charset="0"/>
            </a:endParaRPr>
          </a:p>
        </p:txBody>
      </p:sp>
      <p:sp>
        <p:nvSpPr>
          <p:cNvPr id="14" name="TextBox 13">
            <a:extLst>
              <a:ext uri="{FF2B5EF4-FFF2-40B4-BE49-F238E27FC236}">
                <a16:creationId xmlns:a16="http://schemas.microsoft.com/office/drawing/2014/main" id="{288C619D-1E41-4F07-951C-1230D5443D0C}"/>
              </a:ext>
            </a:extLst>
          </p:cNvPr>
          <p:cNvSpPr txBox="1"/>
          <p:nvPr/>
        </p:nvSpPr>
        <p:spPr>
          <a:xfrm>
            <a:off x="420863" y="1351722"/>
            <a:ext cx="8842407" cy="4524315"/>
          </a:xfrm>
          <a:prstGeom prst="rect">
            <a:avLst/>
          </a:prstGeom>
          <a:noFill/>
        </p:spPr>
        <p:txBody>
          <a:bodyPr wrap="square">
            <a:spAutoFit/>
          </a:bodyPr>
          <a:lstStyle/>
          <a:p>
            <a:r>
              <a:rPr lang="en-US" sz="2400" dirty="0"/>
              <a:t>At this session we can either use an online Compiler or an offline (Idle Python).</a:t>
            </a:r>
          </a:p>
          <a:p>
            <a:endParaRPr lang="en-US" sz="2400" dirty="0"/>
          </a:p>
          <a:p>
            <a:r>
              <a:rPr lang="en-US" sz="2400" dirty="0"/>
              <a:t>We explain to students the basic commands and we watch a video about Brute Force Algorithm and problem solving. (</a:t>
            </a:r>
            <a:r>
              <a:rPr lang="en-US" sz="2400" dirty="0">
                <a:hlinkClick r:id="rId4"/>
              </a:rPr>
              <a:t>https://www.youtube.com/watch?v=SaAwW-6wV_Q&amp;feature=emb_logo</a:t>
            </a:r>
            <a:r>
              <a:rPr lang="en-US" sz="2400" dirty="0"/>
              <a:t> )</a:t>
            </a:r>
          </a:p>
          <a:p>
            <a:endParaRPr lang="en-US" sz="2400" dirty="0"/>
          </a:p>
          <a:p>
            <a:r>
              <a:rPr lang="en-US" sz="2400" dirty="0"/>
              <a:t>At the end of the session we can use the </a:t>
            </a:r>
            <a:r>
              <a:rPr lang="en-US" sz="2400" b="1" dirty="0"/>
              <a:t>count</a:t>
            </a:r>
            <a:r>
              <a:rPr lang="en-US" sz="2400" dirty="0"/>
              <a:t> and the </a:t>
            </a:r>
            <a:r>
              <a:rPr lang="en-US" sz="2400" b="1" dirty="0"/>
              <a:t>break</a:t>
            </a:r>
            <a:r>
              <a:rPr lang="en-US" sz="2400" dirty="0"/>
              <a:t> command in order to understand ​​the number of repetitions the logarithm performs until it solves the problem without the break and how many with it.</a:t>
            </a:r>
          </a:p>
        </p:txBody>
      </p:sp>
    </p:spTree>
    <p:extLst>
      <p:ext uri="{BB962C8B-B14F-4D97-AF65-F5344CB8AC3E}">
        <p14:creationId xmlns:p14="http://schemas.microsoft.com/office/powerpoint/2010/main" val="276021493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A44F9D8-A0CA-4246-AE5E-AF650F369E60}"/>
              </a:ext>
            </a:extLst>
          </p:cNvPr>
          <p:cNvSpPr txBox="1"/>
          <p:nvPr/>
        </p:nvSpPr>
        <p:spPr>
          <a:xfrm>
            <a:off x="4419564" y="3525614"/>
            <a:ext cx="1895061" cy="646331"/>
          </a:xfrm>
          <a:prstGeom prst="rect">
            <a:avLst/>
          </a:prstGeom>
          <a:noFill/>
        </p:spPr>
        <p:txBody>
          <a:bodyPr wrap="square" rtlCol="0">
            <a:spAutoFit/>
          </a:bodyPr>
          <a:lstStyle/>
          <a:p>
            <a:r>
              <a:rPr lang="en-US" sz="3600" dirty="0"/>
              <a:t>  </a:t>
            </a:r>
            <a:r>
              <a:rPr lang="en-US" sz="3600" dirty="0">
                <a:ln w="0"/>
                <a:solidFill>
                  <a:schemeClr val="accent1"/>
                </a:solidFill>
                <a:effectLst>
                  <a:outerShdw blurRad="38100" dist="25400" dir="5400000" algn="ctr" rotWithShape="0">
                    <a:srgbClr val="6E747A">
                      <a:alpha val="43000"/>
                    </a:srgbClr>
                  </a:outerShdw>
                </a:effectLst>
              </a:rPr>
              <a:t>Result</a:t>
            </a:r>
            <a:endParaRPr lang="el-GR" sz="3600" dirty="0"/>
          </a:p>
        </p:txBody>
      </p:sp>
      <p:pic>
        <p:nvPicPr>
          <p:cNvPr id="12" name="image1.png">
            <a:extLst>
              <a:ext uri="{FF2B5EF4-FFF2-40B4-BE49-F238E27FC236}">
                <a16:creationId xmlns:a16="http://schemas.microsoft.com/office/drawing/2014/main" id="{CBB8DC13-9364-40F7-A4D0-909DC8F84DF1}"/>
              </a:ext>
            </a:extLst>
          </p:cNvPr>
          <p:cNvPicPr/>
          <p:nvPr/>
        </p:nvPicPr>
        <p:blipFill>
          <a:blip r:embed="rId2"/>
          <a:stretch>
            <a:fillRect/>
          </a:stretch>
        </p:blipFill>
        <p:spPr>
          <a:xfrm>
            <a:off x="10045045" y="517493"/>
            <a:ext cx="1614263" cy="1111404"/>
          </a:xfrm>
          <a:prstGeom prst="rect">
            <a:avLst/>
          </a:prstGeom>
        </p:spPr>
      </p:pic>
      <p:sp>
        <p:nvSpPr>
          <p:cNvPr id="2" name="Ορθογώνιο 1">
            <a:extLst>
              <a:ext uri="{FF2B5EF4-FFF2-40B4-BE49-F238E27FC236}">
                <a16:creationId xmlns:a16="http://schemas.microsoft.com/office/drawing/2014/main" id="{0D3C1651-F81F-401F-BEA9-915E234DD49D}"/>
              </a:ext>
            </a:extLst>
          </p:cNvPr>
          <p:cNvSpPr/>
          <p:nvPr/>
        </p:nvSpPr>
        <p:spPr>
          <a:xfrm>
            <a:off x="4643499" y="262068"/>
            <a:ext cx="1811714" cy="646331"/>
          </a:xfrm>
          <a:prstGeom prst="rect">
            <a:avLst/>
          </a:prstGeom>
          <a:noFill/>
        </p:spPr>
        <p:txBody>
          <a:bodyPr wrap="non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rPr>
              <a:t>SCRIPT</a:t>
            </a:r>
            <a:endParaRPr lang="el-GR" sz="3600" b="0" cap="none" spc="0" dirty="0">
              <a:ln w="0"/>
              <a:solidFill>
                <a:schemeClr val="accent1"/>
              </a:solidFill>
              <a:effectLst>
                <a:outerShdw blurRad="38100" dist="25400" dir="5400000" algn="ctr" rotWithShape="0">
                  <a:srgbClr val="6E747A">
                    <a:alpha val="43000"/>
                  </a:srgbClr>
                </a:outerShdw>
              </a:effectLst>
            </a:endParaRPr>
          </a:p>
        </p:txBody>
      </p:sp>
      <p:pic>
        <p:nvPicPr>
          <p:cNvPr id="20" name="Εικόνα 19">
            <a:extLst>
              <a:ext uri="{FF2B5EF4-FFF2-40B4-BE49-F238E27FC236}">
                <a16:creationId xmlns:a16="http://schemas.microsoft.com/office/drawing/2014/main" id="{737CE2D5-C8DC-4472-87FC-353E666646DF}"/>
              </a:ext>
            </a:extLst>
          </p:cNvPr>
          <p:cNvPicPr>
            <a:picLocks noChangeAspect="1"/>
          </p:cNvPicPr>
          <p:nvPr/>
        </p:nvPicPr>
        <p:blipFill>
          <a:blip r:embed="rId3"/>
          <a:stretch>
            <a:fillRect/>
          </a:stretch>
        </p:blipFill>
        <p:spPr>
          <a:xfrm>
            <a:off x="10415045" y="6143301"/>
            <a:ext cx="1608989" cy="612270"/>
          </a:xfrm>
          <a:prstGeom prst="rect">
            <a:avLst/>
          </a:prstGeom>
        </p:spPr>
      </p:pic>
      <p:pic>
        <p:nvPicPr>
          <p:cNvPr id="6" name="Εικόνα 5">
            <a:extLst>
              <a:ext uri="{FF2B5EF4-FFF2-40B4-BE49-F238E27FC236}">
                <a16:creationId xmlns:a16="http://schemas.microsoft.com/office/drawing/2014/main" id="{5287C8FC-CEBA-4B80-8297-E27CA4CEE3CB}"/>
              </a:ext>
            </a:extLst>
          </p:cNvPr>
          <p:cNvPicPr>
            <a:picLocks noChangeAspect="1"/>
          </p:cNvPicPr>
          <p:nvPr/>
        </p:nvPicPr>
        <p:blipFill>
          <a:blip r:embed="rId4"/>
          <a:stretch>
            <a:fillRect/>
          </a:stretch>
        </p:blipFill>
        <p:spPr>
          <a:xfrm>
            <a:off x="249269" y="814291"/>
            <a:ext cx="9003951" cy="2614709"/>
          </a:xfrm>
          <a:prstGeom prst="rect">
            <a:avLst/>
          </a:prstGeom>
        </p:spPr>
      </p:pic>
      <p:pic>
        <p:nvPicPr>
          <p:cNvPr id="8" name="Εικόνα 7">
            <a:extLst>
              <a:ext uri="{FF2B5EF4-FFF2-40B4-BE49-F238E27FC236}">
                <a16:creationId xmlns:a16="http://schemas.microsoft.com/office/drawing/2014/main" id="{85099141-6A67-4679-9BC5-2EF46E9C074B}"/>
              </a:ext>
            </a:extLst>
          </p:cNvPr>
          <p:cNvPicPr>
            <a:picLocks noChangeAspect="1"/>
          </p:cNvPicPr>
          <p:nvPr/>
        </p:nvPicPr>
        <p:blipFill>
          <a:blip r:embed="rId5"/>
          <a:stretch>
            <a:fillRect/>
          </a:stretch>
        </p:blipFill>
        <p:spPr>
          <a:xfrm>
            <a:off x="323914" y="4201654"/>
            <a:ext cx="10999776" cy="1635405"/>
          </a:xfrm>
          <a:prstGeom prst="rect">
            <a:avLst/>
          </a:prstGeom>
        </p:spPr>
      </p:pic>
    </p:spTree>
    <p:extLst>
      <p:ext uri="{BB962C8B-B14F-4D97-AF65-F5344CB8AC3E}">
        <p14:creationId xmlns:p14="http://schemas.microsoft.com/office/powerpoint/2010/main" val="1252799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46BC-4715-A374-22F8-B851480CE406}"/>
              </a:ext>
            </a:extLst>
          </p:cNvPr>
          <p:cNvSpPr>
            <a:spLocks noGrp="1"/>
          </p:cNvSpPr>
          <p:nvPr>
            <p:ph type="title"/>
          </p:nvPr>
        </p:nvSpPr>
        <p:spPr/>
        <p:txBody>
          <a:bodyPr/>
          <a:lstStyle/>
          <a:p>
            <a:r>
              <a:rPr lang="en-FI" dirty="0"/>
              <a:t>Computational thinking  some examples:</a:t>
            </a:r>
          </a:p>
        </p:txBody>
      </p:sp>
      <p:sp>
        <p:nvSpPr>
          <p:cNvPr id="3" name="Content Placeholder 2">
            <a:extLst>
              <a:ext uri="{FF2B5EF4-FFF2-40B4-BE49-F238E27FC236}">
                <a16:creationId xmlns:a16="http://schemas.microsoft.com/office/drawing/2014/main" id="{5CE1A3E0-0996-A7C2-5CDD-C14284F6A2AD}"/>
              </a:ext>
            </a:extLst>
          </p:cNvPr>
          <p:cNvSpPr>
            <a:spLocks noGrp="1"/>
          </p:cNvSpPr>
          <p:nvPr>
            <p:ph idx="1"/>
          </p:nvPr>
        </p:nvSpPr>
        <p:spPr/>
        <p:txBody>
          <a:bodyPr>
            <a:normAutofit/>
          </a:bodyPr>
          <a:lstStyle/>
          <a:p>
            <a:r>
              <a:rPr lang="en-FI" dirty="0"/>
              <a:t>Decomposition – taking a problem and cutting it to smaller pieces to solve them </a:t>
            </a:r>
          </a:p>
          <a:p>
            <a:endParaRPr lang="en-FI" dirty="0"/>
          </a:p>
          <a:p>
            <a:pPr marL="0" indent="0">
              <a:buNone/>
            </a:pPr>
            <a:endParaRPr lang="en-FI" dirty="0"/>
          </a:p>
        </p:txBody>
      </p:sp>
      <p:sp>
        <p:nvSpPr>
          <p:cNvPr id="4" name="Triangle 3">
            <a:extLst>
              <a:ext uri="{FF2B5EF4-FFF2-40B4-BE49-F238E27FC236}">
                <a16:creationId xmlns:a16="http://schemas.microsoft.com/office/drawing/2014/main" id="{0C36AE41-EC20-13E7-A174-B320B6D1C170}"/>
              </a:ext>
            </a:extLst>
          </p:cNvPr>
          <p:cNvSpPr/>
          <p:nvPr/>
        </p:nvSpPr>
        <p:spPr>
          <a:xfrm>
            <a:off x="3041469" y="2742447"/>
            <a:ext cx="2196935" cy="224146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solidFill>
                <a:prstClr val="white"/>
              </a:solidFill>
              <a:latin typeface="Calibri"/>
            </a:endParaRPr>
          </a:p>
        </p:txBody>
      </p:sp>
      <p:sp>
        <p:nvSpPr>
          <p:cNvPr id="5" name="Triangle 4">
            <a:extLst>
              <a:ext uri="{FF2B5EF4-FFF2-40B4-BE49-F238E27FC236}">
                <a16:creationId xmlns:a16="http://schemas.microsoft.com/office/drawing/2014/main" id="{6FAE3224-10D3-223E-32A1-541D2B81A9E0}"/>
              </a:ext>
            </a:extLst>
          </p:cNvPr>
          <p:cNvSpPr/>
          <p:nvPr/>
        </p:nvSpPr>
        <p:spPr>
          <a:xfrm>
            <a:off x="6659089" y="2720181"/>
            <a:ext cx="1126177" cy="11430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solidFill>
                <a:prstClr val="white"/>
              </a:solidFill>
              <a:latin typeface="Calibri"/>
            </a:endParaRPr>
          </a:p>
        </p:txBody>
      </p:sp>
      <p:sp>
        <p:nvSpPr>
          <p:cNvPr id="6" name="Triangle 5">
            <a:extLst>
              <a:ext uri="{FF2B5EF4-FFF2-40B4-BE49-F238E27FC236}">
                <a16:creationId xmlns:a16="http://schemas.microsoft.com/office/drawing/2014/main" id="{F7E7FD2C-8505-6B20-E18E-CECB51F97509}"/>
              </a:ext>
            </a:extLst>
          </p:cNvPr>
          <p:cNvSpPr/>
          <p:nvPr/>
        </p:nvSpPr>
        <p:spPr>
          <a:xfrm>
            <a:off x="6096001" y="3863181"/>
            <a:ext cx="1126177" cy="11430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solidFill>
                <a:prstClr val="white"/>
              </a:solidFill>
              <a:latin typeface="Calibri"/>
            </a:endParaRPr>
          </a:p>
        </p:txBody>
      </p:sp>
      <p:sp>
        <p:nvSpPr>
          <p:cNvPr id="7" name="Triangle 6">
            <a:extLst>
              <a:ext uri="{FF2B5EF4-FFF2-40B4-BE49-F238E27FC236}">
                <a16:creationId xmlns:a16="http://schemas.microsoft.com/office/drawing/2014/main" id="{F393D841-DA3C-BF47-DC4E-11364F49617C}"/>
              </a:ext>
            </a:extLst>
          </p:cNvPr>
          <p:cNvSpPr/>
          <p:nvPr/>
        </p:nvSpPr>
        <p:spPr>
          <a:xfrm>
            <a:off x="7249094" y="3863181"/>
            <a:ext cx="1126177" cy="11430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solidFill>
                <a:prstClr val="white"/>
              </a:solidFill>
              <a:latin typeface="Calibri"/>
            </a:endParaRPr>
          </a:p>
        </p:txBody>
      </p:sp>
    </p:spTree>
    <p:extLst>
      <p:ext uri="{BB962C8B-B14F-4D97-AF65-F5344CB8AC3E}">
        <p14:creationId xmlns:p14="http://schemas.microsoft.com/office/powerpoint/2010/main" val="86841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E5A8A0-0A86-413B-98CC-F1543FFFACD4}"/>
              </a:ext>
            </a:extLst>
          </p:cNvPr>
          <p:cNvSpPr>
            <a:spLocks noGrp="1"/>
          </p:cNvSpPr>
          <p:nvPr>
            <p:ph type="title"/>
          </p:nvPr>
        </p:nvSpPr>
        <p:spPr>
          <a:xfrm>
            <a:off x="420864" y="636104"/>
            <a:ext cx="10056526" cy="992306"/>
          </a:xfrm>
        </p:spPr>
        <p:txBody>
          <a:bodyPr>
            <a:normAutofit/>
          </a:bodyPr>
          <a:lstStyle/>
          <a:p>
            <a:br>
              <a:rPr lang="en-US" sz="2700" dirty="0"/>
            </a:br>
            <a:endParaRPr lang="el-GR" sz="2700" dirty="0">
              <a:latin typeface="Arial Black" panose="020B0A04020102020204" pitchFamily="34" charset="0"/>
            </a:endParaRPr>
          </a:p>
        </p:txBody>
      </p:sp>
      <p:pic>
        <p:nvPicPr>
          <p:cNvPr id="4" name="image1.png">
            <a:extLst>
              <a:ext uri="{FF2B5EF4-FFF2-40B4-BE49-F238E27FC236}">
                <a16:creationId xmlns:a16="http://schemas.microsoft.com/office/drawing/2014/main" id="{F80F39B0-CB42-44DE-B2AA-7499949C2F5E}"/>
              </a:ext>
            </a:extLst>
          </p:cNvPr>
          <p:cNvPicPr/>
          <p:nvPr/>
        </p:nvPicPr>
        <p:blipFill>
          <a:blip r:embed="rId2"/>
          <a:stretch>
            <a:fillRect/>
          </a:stretch>
        </p:blipFill>
        <p:spPr>
          <a:xfrm>
            <a:off x="10156873" y="240318"/>
            <a:ext cx="1614263" cy="1111404"/>
          </a:xfrm>
          <a:prstGeom prst="rect">
            <a:avLst/>
          </a:prstGeom>
        </p:spPr>
      </p:pic>
      <p:pic>
        <p:nvPicPr>
          <p:cNvPr id="3" name="Εικόνα 2">
            <a:extLst>
              <a:ext uri="{FF2B5EF4-FFF2-40B4-BE49-F238E27FC236}">
                <a16:creationId xmlns:a16="http://schemas.microsoft.com/office/drawing/2014/main" id="{C07ACDF8-80D1-46FE-B919-219348E74D5F}"/>
              </a:ext>
            </a:extLst>
          </p:cNvPr>
          <p:cNvPicPr>
            <a:picLocks noChangeAspect="1"/>
          </p:cNvPicPr>
          <p:nvPr/>
        </p:nvPicPr>
        <p:blipFill>
          <a:blip r:embed="rId3"/>
          <a:stretch>
            <a:fillRect/>
          </a:stretch>
        </p:blipFill>
        <p:spPr>
          <a:xfrm>
            <a:off x="10149329" y="5815184"/>
            <a:ext cx="1608989" cy="612270"/>
          </a:xfrm>
          <a:prstGeom prst="rect">
            <a:avLst/>
          </a:prstGeom>
        </p:spPr>
      </p:pic>
      <p:sp>
        <p:nvSpPr>
          <p:cNvPr id="7" name="Θέση περιεχομένου 6">
            <a:extLst>
              <a:ext uri="{FF2B5EF4-FFF2-40B4-BE49-F238E27FC236}">
                <a16:creationId xmlns:a16="http://schemas.microsoft.com/office/drawing/2014/main" id="{E7587F5C-0703-4ED9-A06E-8BB40664C15E}"/>
              </a:ext>
            </a:extLst>
          </p:cNvPr>
          <p:cNvSpPr>
            <a:spLocks noGrp="1"/>
          </p:cNvSpPr>
          <p:nvPr>
            <p:ph idx="1"/>
          </p:nvPr>
        </p:nvSpPr>
        <p:spPr>
          <a:xfrm>
            <a:off x="914400" y="1351722"/>
            <a:ext cx="10210800" cy="4601022"/>
          </a:xfrm>
        </p:spPr>
        <p:txBody>
          <a:bodyPr/>
          <a:lstStyle/>
          <a:p>
            <a:pPr marL="0" indent="0">
              <a:buNone/>
            </a:pPr>
            <a:endParaRPr lang="en-US" sz="3200" dirty="0"/>
          </a:p>
          <a:p>
            <a:pPr marL="0" indent="0">
              <a:buNone/>
            </a:pPr>
            <a:endParaRPr lang="el-GR" dirty="0"/>
          </a:p>
        </p:txBody>
      </p:sp>
      <p:sp>
        <p:nvSpPr>
          <p:cNvPr id="12" name="TextBox 11">
            <a:extLst>
              <a:ext uri="{FF2B5EF4-FFF2-40B4-BE49-F238E27FC236}">
                <a16:creationId xmlns:a16="http://schemas.microsoft.com/office/drawing/2014/main" id="{07CFCCA8-9610-41CE-BA88-75D4101E4926}"/>
              </a:ext>
            </a:extLst>
          </p:cNvPr>
          <p:cNvSpPr txBox="1"/>
          <p:nvPr/>
        </p:nvSpPr>
        <p:spPr>
          <a:xfrm>
            <a:off x="433682" y="357378"/>
            <a:ext cx="7880590" cy="677108"/>
          </a:xfrm>
          <a:prstGeom prst="rect">
            <a:avLst/>
          </a:prstGeom>
          <a:noFill/>
        </p:spPr>
        <p:txBody>
          <a:bodyPr wrap="square">
            <a:spAutoFit/>
          </a:bodyPr>
          <a:lstStyle/>
          <a:p>
            <a:r>
              <a:rPr lang="en-US" sz="3800" dirty="0">
                <a:solidFill>
                  <a:schemeClr val="accent1">
                    <a:lumMod val="75000"/>
                  </a:schemeClr>
                </a:solidFill>
                <a:latin typeface="Arial Black" panose="020B0A04020102020204" pitchFamily="34" charset="0"/>
              </a:rPr>
              <a:t>Aim of this session</a:t>
            </a:r>
            <a:endParaRPr lang="el-GR" dirty="0">
              <a:solidFill>
                <a:schemeClr val="accent1">
                  <a:lumMod val="75000"/>
                </a:schemeClr>
              </a:solidFill>
              <a:latin typeface="Arial Black" panose="020B0A04020102020204" pitchFamily="34" charset="0"/>
            </a:endParaRPr>
          </a:p>
        </p:txBody>
      </p:sp>
      <p:sp>
        <p:nvSpPr>
          <p:cNvPr id="14" name="TextBox 13">
            <a:extLst>
              <a:ext uri="{FF2B5EF4-FFF2-40B4-BE49-F238E27FC236}">
                <a16:creationId xmlns:a16="http://schemas.microsoft.com/office/drawing/2014/main" id="{288C619D-1E41-4F07-951C-1230D5443D0C}"/>
              </a:ext>
            </a:extLst>
          </p:cNvPr>
          <p:cNvSpPr txBox="1"/>
          <p:nvPr/>
        </p:nvSpPr>
        <p:spPr>
          <a:xfrm>
            <a:off x="433682" y="1394357"/>
            <a:ext cx="9942769" cy="4645311"/>
          </a:xfrm>
          <a:prstGeom prst="rect">
            <a:avLst/>
          </a:prstGeom>
          <a:noFill/>
        </p:spPr>
        <p:txBody>
          <a:bodyPr wrap="square">
            <a:spAutoFit/>
          </a:bodyPr>
          <a:lstStyle/>
          <a:p>
            <a:pPr algn="ctr"/>
            <a:r>
              <a:rPr lang="en-US" sz="2400" b="1" dirty="0">
                <a:solidFill>
                  <a:schemeClr val="accent1">
                    <a:lumMod val="75000"/>
                  </a:schemeClr>
                </a:solidFill>
                <a:latin typeface="Arial" panose="020B0604020202020204" pitchFamily="34" charset="0"/>
                <a:cs typeface="Arial" panose="020B0604020202020204" pitchFamily="34" charset="0"/>
              </a:rPr>
              <a:t>Students through the “Brute Force Algorithm” </a:t>
            </a:r>
          </a:p>
          <a:p>
            <a:pPr algn="ctr"/>
            <a:r>
              <a:rPr lang="en-US" sz="2400" b="1" dirty="0">
                <a:solidFill>
                  <a:schemeClr val="accent1">
                    <a:lumMod val="75000"/>
                  </a:schemeClr>
                </a:solidFill>
                <a:latin typeface="Arial" panose="020B0604020202020204" pitchFamily="34" charset="0"/>
                <a:cs typeface="Arial" panose="020B0604020202020204" pitchFamily="34" charset="0"/>
              </a:rPr>
              <a:t>learn the basics of Python</a:t>
            </a:r>
          </a:p>
          <a:p>
            <a:endParaRPr lang="en-US" sz="2400" dirty="0">
              <a:latin typeface="Arial" panose="020B0604020202020204" pitchFamily="34" charset="0"/>
              <a:cs typeface="Arial" panose="020B0604020202020204" pitchFamily="34" charset="0"/>
            </a:endParaRPr>
          </a:p>
          <a:p>
            <a:pPr>
              <a:lnSpc>
                <a:spcPct val="150000"/>
              </a:lnSpc>
            </a:pPr>
            <a:r>
              <a:rPr lang="en-US" sz="2400" dirty="0">
                <a:latin typeface="Arial" panose="020B0604020202020204" pitchFamily="34" charset="0"/>
                <a:cs typeface="Arial" panose="020B0604020202020204" pitchFamily="34" charset="0"/>
              </a:rPr>
              <a:t>Specifically, students learn</a:t>
            </a:r>
            <a:r>
              <a:rPr lang="el-GR"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342900" indent="-342900">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problem Identification and Decomposition by splitting the problem into smaller parts.</a:t>
            </a:r>
          </a:p>
          <a:p>
            <a:pPr marL="457200" indent="-457200">
              <a:buFont typeface="Courier New" panose="02070309020205020404" pitchFamily="49" charset="0"/>
              <a:buChar char="o"/>
            </a:pPr>
            <a:r>
              <a:rPr lang="en-US" sz="2400" dirty="0">
                <a:latin typeface="Arial" panose="020B0604020202020204" pitchFamily="34" charset="0"/>
                <a:cs typeface="Arial" panose="020B0604020202020204" pitchFamily="34" charset="0"/>
              </a:rPr>
              <a:t>to remove unnecessary information and focus on the</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main problem.</a:t>
            </a:r>
          </a:p>
          <a:p>
            <a:r>
              <a:rPr lang="en-US" sz="2400" dirty="0">
                <a:latin typeface="Arial" panose="020B0604020202020204" pitchFamily="34" charset="0"/>
                <a:cs typeface="Arial" panose="020B0604020202020204" pitchFamily="34" charset="0"/>
              </a:rPr>
              <a:t>( Abstraction).</a:t>
            </a:r>
          </a:p>
          <a:p>
            <a:pPr marL="457200" indent="-457200">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to create correct and efficient algorithms.</a:t>
            </a:r>
          </a:p>
          <a:p>
            <a:pPr marL="457200" indent="-457200">
              <a:lnSpc>
                <a:spcPct val="150000"/>
              </a:lnSpc>
              <a:buFont typeface="Courier New" panose="02070309020205020404" pitchFamily="49" charset="0"/>
              <a:buChar char="o"/>
            </a:pPr>
            <a:r>
              <a:rPr lang="en-US" sz="2400" dirty="0">
                <a:latin typeface="Arial" panose="020B0604020202020204" pitchFamily="34" charset="0"/>
                <a:cs typeface="Arial" panose="020B0604020202020204" pitchFamily="34" charset="0"/>
              </a:rPr>
              <a:t>debugging and </a:t>
            </a:r>
            <a:r>
              <a:rPr lang="en-US" sz="2400" dirty="0" err="1">
                <a:latin typeface="Arial" panose="020B0604020202020204" pitchFamily="34" charset="0"/>
                <a:cs typeface="Arial" panose="020B0604020202020204" pitchFamily="34" charset="0"/>
              </a:rPr>
              <a:t>generalizati</a:t>
            </a:r>
            <a:r>
              <a:rPr lang="el-GR" sz="2400" dirty="0">
                <a:latin typeface="Arial" panose="020B0604020202020204" pitchFamily="34" charset="0"/>
                <a:cs typeface="Arial" panose="020B0604020202020204" pitchFamily="34" charset="0"/>
              </a:rPr>
              <a:t>ο</a:t>
            </a:r>
            <a:r>
              <a:rPr lang="en-US" sz="2400" dirty="0">
                <a:latin typeface="Arial" panose="020B0604020202020204" pitchFamily="34" charset="0"/>
                <a:cs typeface="Arial" panose="020B0604020202020204" pitchFamily="34" charset="0"/>
              </a:rPr>
              <a:t>n</a:t>
            </a:r>
          </a:p>
        </p:txBody>
      </p:sp>
    </p:spTree>
    <p:extLst>
      <p:ext uri="{BB962C8B-B14F-4D97-AF65-F5344CB8AC3E}">
        <p14:creationId xmlns:p14="http://schemas.microsoft.com/office/powerpoint/2010/main" val="2725315160"/>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1.png">
            <a:extLst>
              <a:ext uri="{FF2B5EF4-FFF2-40B4-BE49-F238E27FC236}">
                <a16:creationId xmlns:a16="http://schemas.microsoft.com/office/drawing/2014/main" id="{590BA3B6-9B88-46A4-BED9-61F908B1F482}"/>
              </a:ext>
            </a:extLst>
          </p:cNvPr>
          <p:cNvPicPr/>
          <p:nvPr/>
        </p:nvPicPr>
        <p:blipFill>
          <a:blip r:embed="rId2"/>
          <a:stretch>
            <a:fillRect/>
          </a:stretch>
        </p:blipFill>
        <p:spPr>
          <a:xfrm>
            <a:off x="233261" y="658196"/>
            <a:ext cx="3324388" cy="2905761"/>
          </a:xfrm>
          <a:prstGeom prst="rect">
            <a:avLst/>
          </a:prstGeom>
        </p:spPr>
      </p:pic>
      <p:pic>
        <p:nvPicPr>
          <p:cNvPr id="8" name="Γραφικό 7" descr="Μεγεθυντικός φακός με συμπαγές γέμισμα">
            <a:extLst>
              <a:ext uri="{FF2B5EF4-FFF2-40B4-BE49-F238E27FC236}">
                <a16:creationId xmlns:a16="http://schemas.microsoft.com/office/drawing/2014/main" id="{BBCDE4F2-9CFD-44E3-9298-6ECD9CD45A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92246" y="3388461"/>
            <a:ext cx="2722671" cy="2722671"/>
          </a:xfrm>
          <a:prstGeom prst="rect">
            <a:avLst/>
          </a:prstGeom>
        </p:spPr>
      </p:pic>
      <p:sp>
        <p:nvSpPr>
          <p:cNvPr id="2" name="Τίτλος 1">
            <a:extLst>
              <a:ext uri="{FF2B5EF4-FFF2-40B4-BE49-F238E27FC236}">
                <a16:creationId xmlns:a16="http://schemas.microsoft.com/office/drawing/2014/main" id="{5792314A-3743-4787-80E1-B33CD33E151D}"/>
              </a:ext>
            </a:extLst>
          </p:cNvPr>
          <p:cNvSpPr>
            <a:spLocks noGrp="1"/>
          </p:cNvSpPr>
          <p:nvPr>
            <p:ph type="title"/>
          </p:nvPr>
        </p:nvSpPr>
        <p:spPr>
          <a:xfrm>
            <a:off x="3692246" y="1137116"/>
            <a:ext cx="4472921" cy="1371600"/>
          </a:xfrm>
        </p:spPr>
        <p:txBody>
          <a:bodyPr vert="horz" lIns="91440" tIns="45720" rIns="91440" bIns="45720" rtlCol="0" anchor="ctr">
            <a:normAutofit/>
          </a:bodyPr>
          <a:lstStyle/>
          <a:p>
            <a:r>
              <a:rPr lang="en-US" sz="3700" dirty="0"/>
              <a:t>Results of the Pilot Testing</a:t>
            </a:r>
          </a:p>
        </p:txBody>
      </p:sp>
      <p:sp>
        <p:nvSpPr>
          <p:cNvPr id="4" name="TextBox 3">
            <a:extLst>
              <a:ext uri="{FF2B5EF4-FFF2-40B4-BE49-F238E27FC236}">
                <a16:creationId xmlns:a16="http://schemas.microsoft.com/office/drawing/2014/main" id="{762DAF71-03AE-44E2-9A7F-07F5C50A451F}"/>
              </a:ext>
            </a:extLst>
          </p:cNvPr>
          <p:cNvSpPr txBox="1"/>
          <p:nvPr/>
        </p:nvSpPr>
        <p:spPr>
          <a:xfrm>
            <a:off x="5627168" y="2688759"/>
            <a:ext cx="4472921" cy="3321051"/>
          </a:xfrm>
          <a:prstGeom prst="rect">
            <a:avLst/>
          </a:prstGeom>
        </p:spPr>
        <p:txBody>
          <a:bodyPr vert="horz" lIns="91440" tIns="45720" rIns="91440" bIns="45720" rtlCol="0">
            <a:normAutofit/>
          </a:bodyPr>
          <a:lstStyle/>
          <a:p>
            <a:pPr>
              <a:spcAft>
                <a:spcPts val="600"/>
              </a:spcAft>
              <a:buClr>
                <a:schemeClr val="tx1">
                  <a:lumMod val="85000"/>
                  <a:lumOff val="15000"/>
                </a:schemeClr>
              </a:buClr>
            </a:pPr>
            <a:r>
              <a:rPr lang="en-US" sz="3200" dirty="0">
                <a:solidFill>
                  <a:schemeClr val="accent1">
                    <a:lumMod val="75000"/>
                  </a:schemeClr>
                </a:solidFill>
              </a:rPr>
              <a:t>Students’ Questionnaires</a:t>
            </a:r>
          </a:p>
        </p:txBody>
      </p:sp>
      <p:pic>
        <p:nvPicPr>
          <p:cNvPr id="11" name="Εικόνα 10">
            <a:extLst>
              <a:ext uri="{FF2B5EF4-FFF2-40B4-BE49-F238E27FC236}">
                <a16:creationId xmlns:a16="http://schemas.microsoft.com/office/drawing/2014/main" id="{44441F96-E520-4697-97AD-3FF9AB5D55F5}"/>
              </a:ext>
            </a:extLst>
          </p:cNvPr>
          <p:cNvPicPr>
            <a:picLocks noChangeAspect="1"/>
          </p:cNvPicPr>
          <p:nvPr/>
        </p:nvPicPr>
        <p:blipFill>
          <a:blip r:embed="rId5"/>
          <a:stretch>
            <a:fillRect/>
          </a:stretch>
        </p:blipFill>
        <p:spPr>
          <a:xfrm>
            <a:off x="10497174" y="6094853"/>
            <a:ext cx="1608989" cy="612270"/>
          </a:xfrm>
          <a:prstGeom prst="rect">
            <a:avLst/>
          </a:prstGeom>
        </p:spPr>
      </p:pic>
    </p:spTree>
    <p:extLst>
      <p:ext uri="{BB962C8B-B14F-4D97-AF65-F5344CB8AC3E}">
        <p14:creationId xmlns:p14="http://schemas.microsoft.com/office/powerpoint/2010/main" val="1303307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5D971562-CE2C-4BCA-82E4-743E6351A0DB}"/>
              </a:ext>
            </a:extLst>
          </p:cNvPr>
          <p:cNvPicPr>
            <a:picLocks noGrp="1" noChangeAspect="1"/>
          </p:cNvPicPr>
          <p:nvPr>
            <p:ph idx="1"/>
          </p:nvPr>
        </p:nvPicPr>
        <p:blipFill rotWithShape="1">
          <a:blip r:embed="rId2"/>
          <a:srcRect l="24970" t="62917" r="22124" b="6580"/>
          <a:stretch/>
        </p:blipFill>
        <p:spPr>
          <a:xfrm>
            <a:off x="468513" y="871328"/>
            <a:ext cx="5402199" cy="2557671"/>
          </a:xfrm>
        </p:spPr>
      </p:pic>
      <p:pic>
        <p:nvPicPr>
          <p:cNvPr id="7" name="Εικόνα 6">
            <a:extLst>
              <a:ext uri="{FF2B5EF4-FFF2-40B4-BE49-F238E27FC236}">
                <a16:creationId xmlns:a16="http://schemas.microsoft.com/office/drawing/2014/main" id="{CD5F5EC5-DD57-423A-945F-95FCED30477E}"/>
              </a:ext>
            </a:extLst>
          </p:cNvPr>
          <p:cNvPicPr>
            <a:picLocks noChangeAspect="1"/>
          </p:cNvPicPr>
          <p:nvPr/>
        </p:nvPicPr>
        <p:blipFill rotWithShape="1">
          <a:blip r:embed="rId3"/>
          <a:srcRect l="25615" t="55387" r="23500" b="14239"/>
          <a:stretch/>
        </p:blipFill>
        <p:spPr>
          <a:xfrm>
            <a:off x="6096000" y="871329"/>
            <a:ext cx="5627486" cy="2557670"/>
          </a:xfrm>
          <a:prstGeom prst="rect">
            <a:avLst/>
          </a:prstGeom>
        </p:spPr>
      </p:pic>
      <p:pic>
        <p:nvPicPr>
          <p:cNvPr id="9" name="Εικόνα 8">
            <a:extLst>
              <a:ext uri="{FF2B5EF4-FFF2-40B4-BE49-F238E27FC236}">
                <a16:creationId xmlns:a16="http://schemas.microsoft.com/office/drawing/2014/main" id="{72834198-997A-4D35-8FCD-C06B556A3A28}"/>
              </a:ext>
            </a:extLst>
          </p:cNvPr>
          <p:cNvPicPr>
            <a:picLocks noChangeAspect="1"/>
          </p:cNvPicPr>
          <p:nvPr/>
        </p:nvPicPr>
        <p:blipFill rotWithShape="1">
          <a:blip r:embed="rId4"/>
          <a:srcRect l="25039" t="33838" r="24077" b="34351"/>
          <a:stretch/>
        </p:blipFill>
        <p:spPr>
          <a:xfrm>
            <a:off x="468514" y="3904654"/>
            <a:ext cx="5494964" cy="2453943"/>
          </a:xfrm>
          <a:prstGeom prst="rect">
            <a:avLst/>
          </a:prstGeom>
        </p:spPr>
      </p:pic>
      <p:pic>
        <p:nvPicPr>
          <p:cNvPr id="11" name="Εικόνα 10">
            <a:extLst>
              <a:ext uri="{FF2B5EF4-FFF2-40B4-BE49-F238E27FC236}">
                <a16:creationId xmlns:a16="http://schemas.microsoft.com/office/drawing/2014/main" id="{DDD90F0F-1BB3-42E1-8745-5DE7A1F20646}"/>
              </a:ext>
            </a:extLst>
          </p:cNvPr>
          <p:cNvPicPr>
            <a:picLocks noChangeAspect="1"/>
          </p:cNvPicPr>
          <p:nvPr/>
        </p:nvPicPr>
        <p:blipFill rotWithShape="1">
          <a:blip r:embed="rId5"/>
          <a:srcRect l="25615" t="33017" r="23962" b="36609"/>
          <a:stretch/>
        </p:blipFill>
        <p:spPr>
          <a:xfrm>
            <a:off x="6188764" y="3904653"/>
            <a:ext cx="5534722" cy="2453944"/>
          </a:xfrm>
          <a:prstGeom prst="rect">
            <a:avLst/>
          </a:prstGeom>
        </p:spPr>
      </p:pic>
      <p:sp>
        <p:nvSpPr>
          <p:cNvPr id="17" name="TextBox 16">
            <a:extLst>
              <a:ext uri="{FF2B5EF4-FFF2-40B4-BE49-F238E27FC236}">
                <a16:creationId xmlns:a16="http://schemas.microsoft.com/office/drawing/2014/main" id="{E7BB21BD-AE20-4B5C-B125-67307A0FD6C5}"/>
              </a:ext>
            </a:extLst>
          </p:cNvPr>
          <p:cNvSpPr txBox="1"/>
          <p:nvPr/>
        </p:nvSpPr>
        <p:spPr>
          <a:xfrm>
            <a:off x="718752" y="495223"/>
            <a:ext cx="4553044" cy="369332"/>
          </a:xfrm>
          <a:prstGeom prst="rect">
            <a:avLst/>
          </a:prstGeom>
          <a:noFill/>
        </p:spPr>
        <p:txBody>
          <a:bodyPr wrap="square">
            <a:spAutoFit/>
          </a:bodyPr>
          <a:lstStyle/>
          <a:p>
            <a:r>
              <a:rPr lang="en-US" dirty="0"/>
              <a:t>“</a:t>
            </a:r>
            <a:r>
              <a:rPr lang="el-GR" dirty="0"/>
              <a:t>The </a:t>
            </a:r>
            <a:r>
              <a:rPr lang="el-GR" dirty="0" err="1"/>
              <a:t>class</a:t>
            </a:r>
            <a:r>
              <a:rPr lang="el-GR" dirty="0"/>
              <a:t> </a:t>
            </a:r>
            <a:r>
              <a:rPr lang="el-GR" dirty="0" err="1"/>
              <a:t>activities</a:t>
            </a:r>
            <a:r>
              <a:rPr lang="el-GR" dirty="0"/>
              <a:t> </a:t>
            </a:r>
            <a:r>
              <a:rPr lang="el-GR" dirty="0" err="1"/>
              <a:t>were</a:t>
            </a:r>
            <a:r>
              <a:rPr lang="el-GR" dirty="0"/>
              <a:t> </a:t>
            </a:r>
            <a:r>
              <a:rPr lang="el-GR" dirty="0" err="1"/>
              <a:t>interesting</a:t>
            </a:r>
            <a:r>
              <a:rPr lang="en-US" dirty="0"/>
              <a:t>”</a:t>
            </a:r>
            <a:endParaRPr lang="el-GR" dirty="0"/>
          </a:p>
        </p:txBody>
      </p:sp>
      <p:sp>
        <p:nvSpPr>
          <p:cNvPr id="13" name="TextBox 12">
            <a:extLst>
              <a:ext uri="{FF2B5EF4-FFF2-40B4-BE49-F238E27FC236}">
                <a16:creationId xmlns:a16="http://schemas.microsoft.com/office/drawing/2014/main" id="{87629DE1-3A02-41E2-91F4-79626BE2EE69}"/>
              </a:ext>
            </a:extLst>
          </p:cNvPr>
          <p:cNvSpPr txBox="1"/>
          <p:nvPr/>
        </p:nvSpPr>
        <p:spPr>
          <a:xfrm>
            <a:off x="7021308" y="501996"/>
            <a:ext cx="3776869" cy="369332"/>
          </a:xfrm>
          <a:prstGeom prst="rect">
            <a:avLst/>
          </a:prstGeom>
          <a:noFill/>
        </p:spPr>
        <p:txBody>
          <a:bodyPr wrap="square" rtlCol="0">
            <a:spAutoFit/>
          </a:bodyPr>
          <a:lstStyle/>
          <a:p>
            <a:r>
              <a:rPr lang="en-US" dirty="0"/>
              <a:t>“The class activities were fun”</a:t>
            </a:r>
            <a:endParaRPr lang="el-GR" dirty="0"/>
          </a:p>
        </p:txBody>
      </p:sp>
      <p:sp>
        <p:nvSpPr>
          <p:cNvPr id="14" name="TextBox 13">
            <a:extLst>
              <a:ext uri="{FF2B5EF4-FFF2-40B4-BE49-F238E27FC236}">
                <a16:creationId xmlns:a16="http://schemas.microsoft.com/office/drawing/2014/main" id="{18718CAC-3DD2-41B6-A176-C49B0ECE2286}"/>
              </a:ext>
            </a:extLst>
          </p:cNvPr>
          <p:cNvSpPr txBox="1"/>
          <p:nvPr/>
        </p:nvSpPr>
        <p:spPr>
          <a:xfrm>
            <a:off x="312750" y="3584151"/>
            <a:ext cx="5876014" cy="369332"/>
          </a:xfrm>
          <a:prstGeom prst="rect">
            <a:avLst/>
          </a:prstGeom>
          <a:noFill/>
        </p:spPr>
        <p:txBody>
          <a:bodyPr wrap="square" rtlCol="0">
            <a:spAutoFit/>
          </a:bodyPr>
          <a:lstStyle/>
          <a:p>
            <a:r>
              <a:rPr lang="en-US" dirty="0"/>
              <a:t>“I would like to learn more about programming robots”</a:t>
            </a:r>
            <a:endParaRPr lang="el-GR" dirty="0"/>
          </a:p>
        </p:txBody>
      </p:sp>
      <p:sp>
        <p:nvSpPr>
          <p:cNvPr id="21" name="TextBox 20">
            <a:extLst>
              <a:ext uri="{FF2B5EF4-FFF2-40B4-BE49-F238E27FC236}">
                <a16:creationId xmlns:a16="http://schemas.microsoft.com/office/drawing/2014/main" id="{7330A452-D9B0-46BB-8DF2-355ECB1DA1A8}"/>
              </a:ext>
            </a:extLst>
          </p:cNvPr>
          <p:cNvSpPr txBox="1"/>
          <p:nvPr/>
        </p:nvSpPr>
        <p:spPr>
          <a:xfrm>
            <a:off x="6612835" y="3564835"/>
            <a:ext cx="6096000" cy="369332"/>
          </a:xfrm>
          <a:prstGeom prst="rect">
            <a:avLst/>
          </a:prstGeom>
          <a:noFill/>
        </p:spPr>
        <p:txBody>
          <a:bodyPr wrap="square">
            <a:spAutoFit/>
          </a:bodyPr>
          <a:lstStyle/>
          <a:p>
            <a:r>
              <a:rPr lang="en-US" dirty="0"/>
              <a:t>“</a:t>
            </a:r>
            <a:r>
              <a:rPr lang="el-GR" dirty="0"/>
              <a:t>I </a:t>
            </a:r>
            <a:r>
              <a:rPr lang="el-GR" dirty="0" err="1"/>
              <a:t>understood</a:t>
            </a:r>
            <a:r>
              <a:rPr lang="el-GR" dirty="0"/>
              <a:t> </a:t>
            </a:r>
            <a:r>
              <a:rPr lang="el-GR" dirty="0" err="1"/>
              <a:t>better</a:t>
            </a:r>
            <a:r>
              <a:rPr lang="el-GR" dirty="0"/>
              <a:t> </a:t>
            </a:r>
            <a:r>
              <a:rPr lang="el-GR" dirty="0" err="1"/>
              <a:t>what</a:t>
            </a:r>
            <a:r>
              <a:rPr lang="el-GR" dirty="0"/>
              <a:t> </a:t>
            </a:r>
            <a:r>
              <a:rPr lang="el-GR" dirty="0" err="1"/>
              <a:t>algoritms</a:t>
            </a:r>
            <a:r>
              <a:rPr lang="el-GR" dirty="0"/>
              <a:t> </a:t>
            </a:r>
            <a:r>
              <a:rPr lang="el-GR" dirty="0" err="1"/>
              <a:t>are</a:t>
            </a:r>
            <a:r>
              <a:rPr lang="en-US" dirty="0"/>
              <a:t>”</a:t>
            </a:r>
            <a:endParaRPr lang="el-GR" dirty="0"/>
          </a:p>
        </p:txBody>
      </p:sp>
      <p:pic>
        <p:nvPicPr>
          <p:cNvPr id="23" name="image1.png">
            <a:extLst>
              <a:ext uri="{FF2B5EF4-FFF2-40B4-BE49-F238E27FC236}">
                <a16:creationId xmlns:a16="http://schemas.microsoft.com/office/drawing/2014/main" id="{8FBFF474-0C9D-4255-87D1-D9274B49F804}"/>
              </a:ext>
            </a:extLst>
          </p:cNvPr>
          <p:cNvPicPr/>
          <p:nvPr/>
        </p:nvPicPr>
        <p:blipFill>
          <a:blip r:embed="rId6"/>
          <a:stretch>
            <a:fillRect/>
          </a:stretch>
        </p:blipFill>
        <p:spPr>
          <a:xfrm>
            <a:off x="10654748" y="26343"/>
            <a:ext cx="1417982" cy="838212"/>
          </a:xfrm>
          <a:prstGeom prst="rect">
            <a:avLst/>
          </a:prstGeom>
        </p:spPr>
      </p:pic>
    </p:spTree>
    <p:extLst>
      <p:ext uri="{BB962C8B-B14F-4D97-AF65-F5344CB8AC3E}">
        <p14:creationId xmlns:p14="http://schemas.microsoft.com/office/powerpoint/2010/main" val="1896382469"/>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53B22255-2A50-42E9-84A8-03931BCAB3DB}"/>
              </a:ext>
            </a:extLst>
          </p:cNvPr>
          <p:cNvPicPr>
            <a:picLocks noChangeAspect="1"/>
          </p:cNvPicPr>
          <p:nvPr/>
        </p:nvPicPr>
        <p:blipFill rotWithShape="1">
          <a:blip r:embed="rId2"/>
          <a:srcRect l="25615" t="57234" r="24539" b="12598"/>
          <a:stretch/>
        </p:blipFill>
        <p:spPr>
          <a:xfrm>
            <a:off x="388800" y="864858"/>
            <a:ext cx="5309633" cy="2673472"/>
          </a:xfrm>
          <a:prstGeom prst="rect">
            <a:avLst/>
          </a:prstGeom>
        </p:spPr>
      </p:pic>
      <p:sp>
        <p:nvSpPr>
          <p:cNvPr id="7" name="TextBox 6">
            <a:extLst>
              <a:ext uri="{FF2B5EF4-FFF2-40B4-BE49-F238E27FC236}">
                <a16:creationId xmlns:a16="http://schemas.microsoft.com/office/drawing/2014/main" id="{67BBA309-1801-4885-ADB0-1D66B3167407}"/>
              </a:ext>
            </a:extLst>
          </p:cNvPr>
          <p:cNvSpPr txBox="1"/>
          <p:nvPr/>
        </p:nvSpPr>
        <p:spPr>
          <a:xfrm>
            <a:off x="629477" y="541041"/>
            <a:ext cx="5155095" cy="369332"/>
          </a:xfrm>
          <a:prstGeom prst="rect">
            <a:avLst/>
          </a:prstGeom>
          <a:noFill/>
        </p:spPr>
        <p:txBody>
          <a:bodyPr wrap="square">
            <a:spAutoFit/>
          </a:bodyPr>
          <a:lstStyle/>
          <a:p>
            <a:r>
              <a:rPr lang="en-US" dirty="0"/>
              <a:t>“</a:t>
            </a:r>
            <a:r>
              <a:rPr lang="el-GR" dirty="0"/>
              <a:t>I </a:t>
            </a:r>
            <a:r>
              <a:rPr lang="el-GR" dirty="0" err="1"/>
              <a:t>understood</a:t>
            </a:r>
            <a:r>
              <a:rPr lang="el-GR" dirty="0"/>
              <a:t> </a:t>
            </a:r>
            <a:r>
              <a:rPr lang="el-GR" dirty="0" err="1"/>
              <a:t>better</a:t>
            </a:r>
            <a:r>
              <a:rPr lang="el-GR" dirty="0"/>
              <a:t> </a:t>
            </a:r>
            <a:r>
              <a:rPr lang="el-GR" dirty="0" err="1"/>
              <a:t>what</a:t>
            </a:r>
            <a:r>
              <a:rPr lang="el-GR" dirty="0"/>
              <a:t> a </a:t>
            </a:r>
            <a:r>
              <a:rPr lang="el-GR" dirty="0" err="1"/>
              <a:t>variable</a:t>
            </a:r>
            <a:r>
              <a:rPr lang="el-GR" dirty="0"/>
              <a:t> </a:t>
            </a:r>
            <a:r>
              <a:rPr lang="el-GR" dirty="0" err="1"/>
              <a:t>means</a:t>
            </a:r>
            <a:r>
              <a:rPr lang="en-US" dirty="0"/>
              <a:t>”</a:t>
            </a:r>
            <a:endParaRPr lang="el-GR" dirty="0"/>
          </a:p>
        </p:txBody>
      </p:sp>
      <p:pic>
        <p:nvPicPr>
          <p:cNvPr id="9" name="Εικόνα 8">
            <a:extLst>
              <a:ext uri="{FF2B5EF4-FFF2-40B4-BE49-F238E27FC236}">
                <a16:creationId xmlns:a16="http://schemas.microsoft.com/office/drawing/2014/main" id="{BB9C88EF-282F-4485-ACAF-8C7E8DF7F32F}"/>
              </a:ext>
            </a:extLst>
          </p:cNvPr>
          <p:cNvPicPr>
            <a:picLocks noChangeAspect="1"/>
          </p:cNvPicPr>
          <p:nvPr/>
        </p:nvPicPr>
        <p:blipFill rotWithShape="1">
          <a:blip r:embed="rId3"/>
          <a:srcRect l="26305" t="43089" r="24783" b="25012"/>
          <a:stretch/>
        </p:blipFill>
        <p:spPr>
          <a:xfrm>
            <a:off x="5870712" y="864857"/>
            <a:ext cx="5932487" cy="2673472"/>
          </a:xfrm>
          <a:prstGeom prst="rect">
            <a:avLst/>
          </a:prstGeom>
        </p:spPr>
      </p:pic>
      <p:pic>
        <p:nvPicPr>
          <p:cNvPr id="11" name="Εικόνα 10">
            <a:extLst>
              <a:ext uri="{FF2B5EF4-FFF2-40B4-BE49-F238E27FC236}">
                <a16:creationId xmlns:a16="http://schemas.microsoft.com/office/drawing/2014/main" id="{335A8EE4-ED35-457A-AB97-ABA886AA828E}"/>
              </a:ext>
            </a:extLst>
          </p:cNvPr>
          <p:cNvPicPr>
            <a:picLocks noChangeAspect="1"/>
          </p:cNvPicPr>
          <p:nvPr/>
        </p:nvPicPr>
        <p:blipFill rotWithShape="1">
          <a:blip r:embed="rId4"/>
          <a:srcRect l="25851" t="28502" r="24078" b="39482"/>
          <a:stretch/>
        </p:blipFill>
        <p:spPr>
          <a:xfrm>
            <a:off x="304802" y="4172746"/>
            <a:ext cx="5309633" cy="2483614"/>
          </a:xfrm>
          <a:prstGeom prst="rect">
            <a:avLst/>
          </a:prstGeom>
        </p:spPr>
      </p:pic>
      <p:sp>
        <p:nvSpPr>
          <p:cNvPr id="13" name="TextBox 12">
            <a:extLst>
              <a:ext uri="{FF2B5EF4-FFF2-40B4-BE49-F238E27FC236}">
                <a16:creationId xmlns:a16="http://schemas.microsoft.com/office/drawing/2014/main" id="{DBC83D31-9E7A-4FBD-9DA0-E55818629A57}"/>
              </a:ext>
            </a:extLst>
          </p:cNvPr>
          <p:cNvSpPr txBox="1"/>
          <p:nvPr/>
        </p:nvSpPr>
        <p:spPr>
          <a:xfrm>
            <a:off x="5791198" y="506486"/>
            <a:ext cx="6400802" cy="369332"/>
          </a:xfrm>
          <a:prstGeom prst="rect">
            <a:avLst/>
          </a:prstGeom>
          <a:noFill/>
        </p:spPr>
        <p:txBody>
          <a:bodyPr wrap="square">
            <a:spAutoFit/>
          </a:bodyPr>
          <a:lstStyle/>
          <a:p>
            <a:r>
              <a:rPr lang="en-US" dirty="0"/>
              <a:t>“</a:t>
            </a:r>
            <a:r>
              <a:rPr lang="el-GR" dirty="0"/>
              <a:t>I </a:t>
            </a:r>
            <a:r>
              <a:rPr lang="el-GR" dirty="0" err="1"/>
              <a:t>understood</a:t>
            </a:r>
            <a:r>
              <a:rPr lang="el-GR" dirty="0"/>
              <a:t> </a:t>
            </a:r>
            <a:r>
              <a:rPr lang="el-GR" dirty="0" err="1"/>
              <a:t>better</a:t>
            </a:r>
            <a:r>
              <a:rPr lang="el-GR" dirty="0"/>
              <a:t> </a:t>
            </a:r>
            <a:r>
              <a:rPr lang="el-GR" dirty="0" err="1"/>
              <a:t>what</a:t>
            </a:r>
            <a:r>
              <a:rPr lang="el-GR" dirty="0"/>
              <a:t> a "</a:t>
            </a:r>
            <a:r>
              <a:rPr lang="el-GR" dirty="0" err="1"/>
              <a:t>condition</a:t>
            </a:r>
            <a:r>
              <a:rPr lang="el-GR" dirty="0"/>
              <a:t> </a:t>
            </a:r>
            <a:r>
              <a:rPr lang="el-GR" dirty="0" err="1"/>
              <a:t>expression</a:t>
            </a:r>
            <a:r>
              <a:rPr lang="el-GR" dirty="0"/>
              <a:t>" </a:t>
            </a:r>
            <a:r>
              <a:rPr lang="el-GR" dirty="0" err="1"/>
              <a:t>means</a:t>
            </a:r>
            <a:r>
              <a:rPr lang="en-US" dirty="0"/>
              <a:t>”</a:t>
            </a:r>
            <a:endParaRPr lang="el-GR" dirty="0"/>
          </a:p>
        </p:txBody>
      </p:sp>
      <p:sp>
        <p:nvSpPr>
          <p:cNvPr id="15" name="TextBox 14">
            <a:extLst>
              <a:ext uri="{FF2B5EF4-FFF2-40B4-BE49-F238E27FC236}">
                <a16:creationId xmlns:a16="http://schemas.microsoft.com/office/drawing/2014/main" id="{F1525194-11EE-4C81-9547-A22EB8DCE900}"/>
              </a:ext>
            </a:extLst>
          </p:cNvPr>
          <p:cNvSpPr txBox="1"/>
          <p:nvPr/>
        </p:nvSpPr>
        <p:spPr>
          <a:xfrm>
            <a:off x="717858" y="3563101"/>
            <a:ext cx="4651513" cy="369332"/>
          </a:xfrm>
          <a:prstGeom prst="rect">
            <a:avLst/>
          </a:prstGeom>
          <a:noFill/>
        </p:spPr>
        <p:txBody>
          <a:bodyPr wrap="square">
            <a:spAutoFit/>
          </a:bodyPr>
          <a:lstStyle/>
          <a:p>
            <a:r>
              <a:rPr lang="en-US" dirty="0"/>
              <a:t>“</a:t>
            </a:r>
            <a:r>
              <a:rPr lang="el-GR" dirty="0"/>
              <a:t>I </a:t>
            </a:r>
            <a:r>
              <a:rPr lang="el-GR" dirty="0" err="1"/>
              <a:t>understood</a:t>
            </a:r>
            <a:r>
              <a:rPr lang="el-GR" dirty="0"/>
              <a:t> </a:t>
            </a:r>
            <a:r>
              <a:rPr lang="el-GR" dirty="0" err="1"/>
              <a:t>better</a:t>
            </a:r>
            <a:r>
              <a:rPr lang="el-GR" dirty="0"/>
              <a:t> </a:t>
            </a:r>
            <a:r>
              <a:rPr lang="el-GR" dirty="0" err="1"/>
              <a:t>what</a:t>
            </a:r>
            <a:r>
              <a:rPr lang="el-GR" dirty="0"/>
              <a:t> a </a:t>
            </a:r>
            <a:r>
              <a:rPr lang="el-GR" dirty="0" err="1"/>
              <a:t>loop</a:t>
            </a:r>
            <a:r>
              <a:rPr lang="el-GR" dirty="0"/>
              <a:t> </a:t>
            </a:r>
            <a:r>
              <a:rPr lang="el-GR" dirty="0" err="1"/>
              <a:t>means</a:t>
            </a:r>
            <a:r>
              <a:rPr lang="en-US" dirty="0"/>
              <a:t>”</a:t>
            </a:r>
            <a:endParaRPr lang="el-GR" dirty="0"/>
          </a:p>
        </p:txBody>
      </p:sp>
      <p:sp>
        <p:nvSpPr>
          <p:cNvPr id="17" name="TextBox 16">
            <a:extLst>
              <a:ext uri="{FF2B5EF4-FFF2-40B4-BE49-F238E27FC236}">
                <a16:creationId xmlns:a16="http://schemas.microsoft.com/office/drawing/2014/main" id="{A82FE208-676A-4EF0-841F-6DBB52E82F07}"/>
              </a:ext>
            </a:extLst>
          </p:cNvPr>
          <p:cNvSpPr txBox="1"/>
          <p:nvPr/>
        </p:nvSpPr>
        <p:spPr>
          <a:xfrm>
            <a:off x="5791198" y="3563101"/>
            <a:ext cx="6096000" cy="369332"/>
          </a:xfrm>
          <a:prstGeom prst="rect">
            <a:avLst/>
          </a:prstGeom>
          <a:noFill/>
        </p:spPr>
        <p:txBody>
          <a:bodyPr wrap="square">
            <a:spAutoFit/>
          </a:bodyPr>
          <a:lstStyle/>
          <a:p>
            <a:r>
              <a:rPr lang="en-US" dirty="0"/>
              <a:t>“</a:t>
            </a:r>
            <a:r>
              <a:rPr lang="el-GR" dirty="0"/>
              <a:t>I </a:t>
            </a:r>
            <a:r>
              <a:rPr lang="el-GR" dirty="0" err="1"/>
              <a:t>understood</a:t>
            </a:r>
            <a:r>
              <a:rPr lang="el-GR" dirty="0"/>
              <a:t> </a:t>
            </a:r>
            <a:r>
              <a:rPr lang="el-GR" dirty="0" err="1"/>
              <a:t>better</a:t>
            </a:r>
            <a:r>
              <a:rPr lang="el-GR" dirty="0"/>
              <a:t> </a:t>
            </a:r>
            <a:r>
              <a:rPr lang="el-GR" dirty="0" err="1"/>
              <a:t>how</a:t>
            </a:r>
            <a:r>
              <a:rPr lang="el-GR" dirty="0"/>
              <a:t> a </a:t>
            </a:r>
            <a:r>
              <a:rPr lang="el-GR" dirty="0" err="1"/>
              <a:t>task</a:t>
            </a:r>
            <a:r>
              <a:rPr lang="el-GR" dirty="0"/>
              <a:t> </a:t>
            </a:r>
            <a:r>
              <a:rPr lang="el-GR" dirty="0" err="1"/>
              <a:t>can</a:t>
            </a:r>
            <a:r>
              <a:rPr lang="el-GR" dirty="0"/>
              <a:t> </a:t>
            </a:r>
            <a:r>
              <a:rPr lang="el-GR" dirty="0" err="1"/>
              <a:t>be</a:t>
            </a:r>
            <a:r>
              <a:rPr lang="el-GR" dirty="0"/>
              <a:t> </a:t>
            </a:r>
            <a:r>
              <a:rPr lang="el-GR" dirty="0" err="1"/>
              <a:t>divided</a:t>
            </a:r>
            <a:r>
              <a:rPr lang="el-GR" dirty="0"/>
              <a:t> </a:t>
            </a:r>
            <a:r>
              <a:rPr lang="el-GR" dirty="0" err="1"/>
              <a:t>into</a:t>
            </a:r>
            <a:r>
              <a:rPr lang="el-GR" dirty="0"/>
              <a:t> </a:t>
            </a:r>
            <a:r>
              <a:rPr lang="el-GR" dirty="0" err="1"/>
              <a:t>steps</a:t>
            </a:r>
            <a:r>
              <a:rPr lang="en-US" dirty="0"/>
              <a:t>”</a:t>
            </a:r>
            <a:endParaRPr lang="el-GR" dirty="0"/>
          </a:p>
        </p:txBody>
      </p:sp>
      <p:pic>
        <p:nvPicPr>
          <p:cNvPr id="19" name="Εικόνα 18">
            <a:extLst>
              <a:ext uri="{FF2B5EF4-FFF2-40B4-BE49-F238E27FC236}">
                <a16:creationId xmlns:a16="http://schemas.microsoft.com/office/drawing/2014/main" id="{B8EBA3D8-F6F1-4B44-89D3-965146AEB71B}"/>
              </a:ext>
            </a:extLst>
          </p:cNvPr>
          <p:cNvPicPr>
            <a:picLocks noChangeAspect="1"/>
          </p:cNvPicPr>
          <p:nvPr/>
        </p:nvPicPr>
        <p:blipFill rotWithShape="1">
          <a:blip r:embed="rId5"/>
          <a:srcRect l="25652" t="42920" r="24348" b="27526"/>
          <a:stretch/>
        </p:blipFill>
        <p:spPr>
          <a:xfrm>
            <a:off x="5954711" y="4136102"/>
            <a:ext cx="5932487" cy="2483614"/>
          </a:xfrm>
          <a:prstGeom prst="rect">
            <a:avLst/>
          </a:prstGeom>
        </p:spPr>
      </p:pic>
      <p:pic>
        <p:nvPicPr>
          <p:cNvPr id="20" name="image1.png">
            <a:extLst>
              <a:ext uri="{FF2B5EF4-FFF2-40B4-BE49-F238E27FC236}">
                <a16:creationId xmlns:a16="http://schemas.microsoft.com/office/drawing/2014/main" id="{F65ADE81-7938-4D17-80D4-C1EBF9A7BAE7}"/>
              </a:ext>
            </a:extLst>
          </p:cNvPr>
          <p:cNvPicPr/>
          <p:nvPr/>
        </p:nvPicPr>
        <p:blipFill>
          <a:blip r:embed="rId6"/>
          <a:stretch>
            <a:fillRect/>
          </a:stretch>
        </p:blipFill>
        <p:spPr>
          <a:xfrm>
            <a:off x="11036871" y="15290"/>
            <a:ext cx="1051304" cy="541301"/>
          </a:xfrm>
          <a:prstGeom prst="rect">
            <a:avLst/>
          </a:prstGeom>
        </p:spPr>
      </p:pic>
    </p:spTree>
    <p:extLst>
      <p:ext uri="{BB962C8B-B14F-4D97-AF65-F5344CB8AC3E}">
        <p14:creationId xmlns:p14="http://schemas.microsoft.com/office/powerpoint/2010/main" val="657348408"/>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7" name="Straight Connector 26">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Τίτλος 1">
            <a:extLst>
              <a:ext uri="{FF2B5EF4-FFF2-40B4-BE49-F238E27FC236}">
                <a16:creationId xmlns:a16="http://schemas.microsoft.com/office/drawing/2014/main" id="{25BB7DA9-D40D-4E84-AC50-82A0DDB71C15}"/>
              </a:ext>
            </a:extLst>
          </p:cNvPr>
          <p:cNvSpPr>
            <a:spLocks noGrp="1"/>
          </p:cNvSpPr>
          <p:nvPr>
            <p:ph type="title"/>
          </p:nvPr>
        </p:nvSpPr>
        <p:spPr>
          <a:xfrm>
            <a:off x="6094855" y="1261331"/>
            <a:ext cx="3497565" cy="3002662"/>
          </a:xfrm>
        </p:spPr>
        <p:txBody>
          <a:bodyPr vert="horz" lIns="91440" tIns="45720" rIns="91440" bIns="45720" rtlCol="0" anchor="b">
            <a:normAutofit/>
          </a:bodyPr>
          <a:lstStyle/>
          <a:p>
            <a:r>
              <a:rPr lang="en-US" sz="4400" kern="1200" cap="all" spc="-100">
                <a:solidFill>
                  <a:schemeClr val="accent1"/>
                </a:solidFill>
                <a:latin typeface="+mj-lt"/>
                <a:ea typeface="+mj-ea"/>
                <a:cs typeface="+mj-cs"/>
              </a:rPr>
              <a:t>Thank you</a:t>
            </a:r>
          </a:p>
        </p:txBody>
      </p:sp>
      <p:sp>
        <p:nvSpPr>
          <p:cNvPr id="38" name="Isosceles Triangle 37">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1" name="image1.png">
            <a:extLst>
              <a:ext uri="{FF2B5EF4-FFF2-40B4-BE49-F238E27FC236}">
                <a16:creationId xmlns:a16="http://schemas.microsoft.com/office/drawing/2014/main" id="{91C81649-C6B4-46A1-A7C9-5149B926629F}"/>
              </a:ext>
            </a:extLst>
          </p:cNvPr>
          <p:cNvPicPr/>
          <p:nvPr/>
        </p:nvPicPr>
        <p:blipFill>
          <a:blip r:embed="rId2"/>
          <a:stretch>
            <a:fillRect/>
          </a:stretch>
        </p:blipFill>
        <p:spPr>
          <a:xfrm>
            <a:off x="888603" y="1293045"/>
            <a:ext cx="4887354" cy="4271909"/>
          </a:xfrm>
          <a:prstGeom prst="rect">
            <a:avLst/>
          </a:prstGeom>
        </p:spPr>
      </p:pic>
      <p:pic>
        <p:nvPicPr>
          <p:cNvPr id="4" name="Εικόνα 3">
            <a:extLst>
              <a:ext uri="{FF2B5EF4-FFF2-40B4-BE49-F238E27FC236}">
                <a16:creationId xmlns:a16="http://schemas.microsoft.com/office/drawing/2014/main" id="{14684D74-D6DE-4EF7-85A5-8105E75FBE7F}"/>
              </a:ext>
            </a:extLst>
          </p:cNvPr>
          <p:cNvPicPr>
            <a:picLocks noChangeAspect="1"/>
          </p:cNvPicPr>
          <p:nvPr/>
        </p:nvPicPr>
        <p:blipFill>
          <a:blip r:embed="rId3"/>
          <a:stretch>
            <a:fillRect/>
          </a:stretch>
        </p:blipFill>
        <p:spPr>
          <a:xfrm>
            <a:off x="10415674" y="6071536"/>
            <a:ext cx="1608989" cy="612270"/>
          </a:xfrm>
          <a:prstGeom prst="rect">
            <a:avLst/>
          </a:prstGeom>
        </p:spPr>
      </p:pic>
    </p:spTree>
    <p:extLst>
      <p:ext uri="{BB962C8B-B14F-4D97-AF65-F5344CB8AC3E}">
        <p14:creationId xmlns:p14="http://schemas.microsoft.com/office/powerpoint/2010/main" val="2518995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D0A3-151B-77A3-B5ED-778FE8D6CF15}"/>
              </a:ext>
            </a:extLst>
          </p:cNvPr>
          <p:cNvSpPr>
            <a:spLocks noGrp="1"/>
          </p:cNvSpPr>
          <p:nvPr>
            <p:ph type="title"/>
          </p:nvPr>
        </p:nvSpPr>
        <p:spPr/>
        <p:txBody>
          <a:bodyPr/>
          <a:lstStyle/>
          <a:p>
            <a:r>
              <a:rPr lang="en-FI" dirty="0"/>
              <a:t>Pattern recognition</a:t>
            </a:r>
          </a:p>
        </p:txBody>
      </p:sp>
      <p:sp>
        <p:nvSpPr>
          <p:cNvPr id="3" name="Content Placeholder 2">
            <a:extLst>
              <a:ext uri="{FF2B5EF4-FFF2-40B4-BE49-F238E27FC236}">
                <a16:creationId xmlns:a16="http://schemas.microsoft.com/office/drawing/2014/main" id="{98024B2F-B09F-11FB-09C0-F93114B0E8D4}"/>
              </a:ext>
            </a:extLst>
          </p:cNvPr>
          <p:cNvSpPr>
            <a:spLocks noGrp="1"/>
          </p:cNvSpPr>
          <p:nvPr>
            <p:ph idx="1"/>
          </p:nvPr>
        </p:nvSpPr>
        <p:spPr>
          <a:xfrm>
            <a:off x="2123704" y="1166019"/>
            <a:ext cx="8229600" cy="4525963"/>
          </a:xfrm>
        </p:spPr>
        <p:txBody>
          <a:bodyPr>
            <a:normAutofit/>
          </a:bodyPr>
          <a:lstStyle/>
          <a:p>
            <a:r>
              <a:rPr lang="en-FI" sz="2800" dirty="0"/>
              <a:t>Even though problems are different, you can recognise the similarities and use the patterns that have worked well before to solve them</a:t>
            </a:r>
          </a:p>
        </p:txBody>
      </p:sp>
      <p:sp>
        <p:nvSpPr>
          <p:cNvPr id="4" name="Triangle 3">
            <a:extLst>
              <a:ext uri="{FF2B5EF4-FFF2-40B4-BE49-F238E27FC236}">
                <a16:creationId xmlns:a16="http://schemas.microsoft.com/office/drawing/2014/main" id="{BDA0A382-52F0-0DD9-FD11-855976971D6D}"/>
              </a:ext>
            </a:extLst>
          </p:cNvPr>
          <p:cNvSpPr/>
          <p:nvPr/>
        </p:nvSpPr>
        <p:spPr>
          <a:xfrm>
            <a:off x="3041469" y="2742447"/>
            <a:ext cx="2196935" cy="224146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5" name="Triangle 4">
            <a:extLst>
              <a:ext uri="{FF2B5EF4-FFF2-40B4-BE49-F238E27FC236}">
                <a16:creationId xmlns:a16="http://schemas.microsoft.com/office/drawing/2014/main" id="{0C0A923D-11D7-2830-591C-4E618E6AEF70}"/>
              </a:ext>
            </a:extLst>
          </p:cNvPr>
          <p:cNvSpPr/>
          <p:nvPr/>
        </p:nvSpPr>
        <p:spPr>
          <a:xfrm>
            <a:off x="6659089" y="2720181"/>
            <a:ext cx="1126177" cy="11430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6" name="Triangle 5">
            <a:extLst>
              <a:ext uri="{FF2B5EF4-FFF2-40B4-BE49-F238E27FC236}">
                <a16:creationId xmlns:a16="http://schemas.microsoft.com/office/drawing/2014/main" id="{ADCBD7C0-F5D6-4B95-9757-56CAF5C286F1}"/>
              </a:ext>
            </a:extLst>
          </p:cNvPr>
          <p:cNvSpPr/>
          <p:nvPr/>
        </p:nvSpPr>
        <p:spPr>
          <a:xfrm>
            <a:off x="6096001" y="3863181"/>
            <a:ext cx="1126177" cy="11430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7" name="Triangle 6">
            <a:extLst>
              <a:ext uri="{FF2B5EF4-FFF2-40B4-BE49-F238E27FC236}">
                <a16:creationId xmlns:a16="http://schemas.microsoft.com/office/drawing/2014/main" id="{D85A2C57-18C9-8AA7-C669-58A02E51F9E9}"/>
              </a:ext>
            </a:extLst>
          </p:cNvPr>
          <p:cNvSpPr/>
          <p:nvPr/>
        </p:nvSpPr>
        <p:spPr>
          <a:xfrm>
            <a:off x="7249094" y="3863181"/>
            <a:ext cx="1126177" cy="114300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8" name="Oval 7">
            <a:extLst>
              <a:ext uri="{FF2B5EF4-FFF2-40B4-BE49-F238E27FC236}">
                <a16:creationId xmlns:a16="http://schemas.microsoft.com/office/drawing/2014/main" id="{23E90637-94C1-B41D-AA2E-FC1A1A97C193}"/>
              </a:ext>
            </a:extLst>
          </p:cNvPr>
          <p:cNvSpPr/>
          <p:nvPr/>
        </p:nvSpPr>
        <p:spPr>
          <a:xfrm>
            <a:off x="6637119" y="2643360"/>
            <a:ext cx="1223949" cy="1484415"/>
          </a:xfrm>
          <a:prstGeom prst="ellipse">
            <a:avLst/>
          </a:prstGeom>
          <a:noFill/>
          <a:ln w="5715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FI" b="1">
              <a:ln w="57150">
                <a:solidFill>
                  <a:srgbClr val="FF0000"/>
                </a:solidFill>
                <a:prstDash val="solid"/>
              </a:ln>
              <a:noFill/>
            </a:endParaRPr>
          </a:p>
        </p:txBody>
      </p:sp>
      <p:sp>
        <p:nvSpPr>
          <p:cNvPr id="9" name="Oval 8">
            <a:extLst>
              <a:ext uri="{FF2B5EF4-FFF2-40B4-BE49-F238E27FC236}">
                <a16:creationId xmlns:a16="http://schemas.microsoft.com/office/drawing/2014/main" id="{49C06699-0FFB-C65A-62CB-D44BBE251DD2}"/>
              </a:ext>
            </a:extLst>
          </p:cNvPr>
          <p:cNvSpPr/>
          <p:nvPr/>
        </p:nvSpPr>
        <p:spPr>
          <a:xfrm>
            <a:off x="7323019" y="3904563"/>
            <a:ext cx="1223949" cy="1484415"/>
          </a:xfrm>
          <a:prstGeom prst="ellipse">
            <a:avLst/>
          </a:prstGeom>
          <a:noFill/>
          <a:ln w="5715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FI" b="1">
              <a:ln w="57150">
                <a:solidFill>
                  <a:srgbClr val="FF0000"/>
                </a:solidFill>
                <a:prstDash val="solid"/>
              </a:ln>
              <a:noFill/>
            </a:endParaRPr>
          </a:p>
        </p:txBody>
      </p:sp>
      <p:sp>
        <p:nvSpPr>
          <p:cNvPr id="10" name="Oval 9">
            <a:extLst>
              <a:ext uri="{FF2B5EF4-FFF2-40B4-BE49-F238E27FC236}">
                <a16:creationId xmlns:a16="http://schemas.microsoft.com/office/drawing/2014/main" id="{F0178400-1A41-0E79-81FE-FD4665EEE70B}"/>
              </a:ext>
            </a:extLst>
          </p:cNvPr>
          <p:cNvSpPr/>
          <p:nvPr/>
        </p:nvSpPr>
        <p:spPr>
          <a:xfrm>
            <a:off x="5990605" y="3828363"/>
            <a:ext cx="1223949" cy="1484415"/>
          </a:xfrm>
          <a:prstGeom prst="ellipse">
            <a:avLst/>
          </a:prstGeom>
          <a:noFill/>
          <a:ln w="5715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FI" b="1">
              <a:ln w="57150">
                <a:solidFill>
                  <a:srgbClr val="FF0000"/>
                </a:solidFill>
                <a:prstDash val="solid"/>
              </a:ln>
              <a:noFill/>
            </a:endParaRPr>
          </a:p>
        </p:txBody>
      </p:sp>
      <p:sp>
        <p:nvSpPr>
          <p:cNvPr id="11" name="Oval 10">
            <a:extLst>
              <a:ext uri="{FF2B5EF4-FFF2-40B4-BE49-F238E27FC236}">
                <a16:creationId xmlns:a16="http://schemas.microsoft.com/office/drawing/2014/main" id="{6C8D37B4-958C-AE01-C2F5-474D7C7D3C0E}"/>
              </a:ext>
            </a:extLst>
          </p:cNvPr>
          <p:cNvSpPr/>
          <p:nvPr/>
        </p:nvSpPr>
        <p:spPr>
          <a:xfrm>
            <a:off x="3156462" y="2643359"/>
            <a:ext cx="2190406" cy="2669419"/>
          </a:xfrm>
          <a:prstGeom prst="ellipse">
            <a:avLst/>
          </a:prstGeom>
          <a:noFill/>
          <a:ln w="5715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FI" b="1">
              <a:ln w="57150">
                <a:solidFill>
                  <a:srgbClr val="FF0000"/>
                </a:solidFill>
                <a:prstDash val="solid"/>
              </a:ln>
              <a:noFill/>
            </a:endParaRPr>
          </a:p>
        </p:txBody>
      </p:sp>
      <p:cxnSp>
        <p:nvCxnSpPr>
          <p:cNvPr id="13" name="Straight Arrow Connector 12">
            <a:extLst>
              <a:ext uri="{FF2B5EF4-FFF2-40B4-BE49-F238E27FC236}">
                <a16:creationId xmlns:a16="http://schemas.microsoft.com/office/drawing/2014/main" id="{851238D5-D8BD-6B2A-0B6D-AF4655C48F09}"/>
              </a:ext>
            </a:extLst>
          </p:cNvPr>
          <p:cNvCxnSpPr/>
          <p:nvPr/>
        </p:nvCxnSpPr>
        <p:spPr>
          <a:xfrm>
            <a:off x="5516681" y="3538847"/>
            <a:ext cx="769324" cy="0"/>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965035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DEAF5-DE27-282B-2CA8-E0CA42AC8899}"/>
              </a:ext>
            </a:extLst>
          </p:cNvPr>
          <p:cNvSpPr>
            <a:spLocks noGrp="1"/>
          </p:cNvSpPr>
          <p:nvPr>
            <p:ph type="title"/>
          </p:nvPr>
        </p:nvSpPr>
        <p:spPr/>
        <p:txBody>
          <a:bodyPr/>
          <a:lstStyle/>
          <a:p>
            <a:r>
              <a:rPr lang="en-FI" dirty="0"/>
              <a:t>Algorithmic thinking</a:t>
            </a:r>
          </a:p>
        </p:txBody>
      </p:sp>
      <p:sp>
        <p:nvSpPr>
          <p:cNvPr id="3" name="Content Placeholder 2">
            <a:extLst>
              <a:ext uri="{FF2B5EF4-FFF2-40B4-BE49-F238E27FC236}">
                <a16:creationId xmlns:a16="http://schemas.microsoft.com/office/drawing/2014/main" id="{DAC76FB7-3E42-2C8F-BB2D-3867F6362122}"/>
              </a:ext>
            </a:extLst>
          </p:cNvPr>
          <p:cNvSpPr>
            <a:spLocks noGrp="1"/>
          </p:cNvSpPr>
          <p:nvPr>
            <p:ph idx="1"/>
          </p:nvPr>
        </p:nvSpPr>
        <p:spPr/>
        <p:txBody>
          <a:bodyPr/>
          <a:lstStyle/>
          <a:p>
            <a:r>
              <a:rPr lang="en-FI" dirty="0"/>
              <a:t>Problem: How to leave the room? </a:t>
            </a:r>
          </a:p>
          <a:p>
            <a:pPr marL="0" indent="0">
              <a:buNone/>
            </a:pPr>
            <a:r>
              <a:rPr lang="en-FI" sz="2400" dirty="0"/>
              <a:t>(create a set of rules in a sequence)</a:t>
            </a:r>
          </a:p>
          <a:p>
            <a:pPr marL="971550" lvl="1" indent="-514350">
              <a:buAutoNum type="arabicPeriod"/>
            </a:pPr>
            <a:r>
              <a:rPr lang="en-FI" sz="2000" dirty="0"/>
              <a:t>Stand up</a:t>
            </a:r>
          </a:p>
          <a:p>
            <a:pPr marL="971550" lvl="1" indent="-514350">
              <a:buAutoNum type="arabicPeriod"/>
            </a:pPr>
            <a:r>
              <a:rPr lang="en-GB" sz="2000" dirty="0"/>
              <a:t>Turn around</a:t>
            </a:r>
            <a:endParaRPr lang="en-FI" sz="2000" dirty="0"/>
          </a:p>
          <a:p>
            <a:pPr marL="971550" lvl="1" indent="-514350">
              <a:buAutoNum type="arabicPeriod"/>
            </a:pPr>
            <a:r>
              <a:rPr lang="en-FI" sz="2000" dirty="0"/>
              <a:t>Walk to the door</a:t>
            </a:r>
          </a:p>
          <a:p>
            <a:pPr marL="971550" lvl="1" indent="-514350">
              <a:buAutoNum type="arabicPeriod"/>
            </a:pPr>
            <a:r>
              <a:rPr lang="en-FI" sz="2000" dirty="0"/>
              <a:t>Open it</a:t>
            </a:r>
          </a:p>
          <a:p>
            <a:pPr marL="971550" lvl="1" indent="-514350">
              <a:buAutoNum type="arabicPeriod"/>
            </a:pPr>
            <a:r>
              <a:rPr lang="en-FI" sz="2000" dirty="0"/>
              <a:t>Go through it</a:t>
            </a:r>
          </a:p>
          <a:p>
            <a:pPr marL="971550" lvl="1" indent="-514350">
              <a:buAutoNum type="arabicPeriod"/>
            </a:pPr>
            <a:r>
              <a:rPr lang="en-FI" sz="2000" dirty="0"/>
              <a:t>You have left the room!</a:t>
            </a:r>
          </a:p>
          <a:p>
            <a:endParaRPr lang="en-FI" dirty="0"/>
          </a:p>
        </p:txBody>
      </p:sp>
      <p:pic>
        <p:nvPicPr>
          <p:cNvPr id="5" name="Picture 4" descr="An open toilet door">
            <a:extLst>
              <a:ext uri="{FF2B5EF4-FFF2-40B4-BE49-F238E27FC236}">
                <a16:creationId xmlns:a16="http://schemas.microsoft.com/office/drawing/2014/main" id="{11EA06F8-8A95-D4B1-7046-DABCAC1B1C22}"/>
              </a:ext>
            </a:extLst>
          </p:cNvPr>
          <p:cNvPicPr>
            <a:picLocks noChangeAspect="1"/>
          </p:cNvPicPr>
          <p:nvPr/>
        </p:nvPicPr>
        <p:blipFill>
          <a:blip r:embed="rId2"/>
          <a:stretch>
            <a:fillRect/>
          </a:stretch>
        </p:blipFill>
        <p:spPr>
          <a:xfrm>
            <a:off x="6392536" y="2945081"/>
            <a:ext cx="3942954" cy="2623879"/>
          </a:xfrm>
          <a:prstGeom prst="rect">
            <a:avLst/>
          </a:prstGeom>
        </p:spPr>
      </p:pic>
    </p:spTree>
    <p:extLst>
      <p:ext uri="{BB962C8B-B14F-4D97-AF65-F5344CB8AC3E}">
        <p14:creationId xmlns:p14="http://schemas.microsoft.com/office/powerpoint/2010/main" val="15427506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334EA-A275-0EF0-9CB0-713D84ABF3F4}"/>
              </a:ext>
            </a:extLst>
          </p:cNvPr>
          <p:cNvSpPr>
            <a:spLocks noGrp="1"/>
          </p:cNvSpPr>
          <p:nvPr>
            <p:ph type="title"/>
          </p:nvPr>
        </p:nvSpPr>
        <p:spPr/>
        <p:txBody>
          <a:bodyPr/>
          <a:lstStyle/>
          <a:p>
            <a:r>
              <a:rPr lang="en-FI" dirty="0"/>
              <a:t>Why teach computational thinking at schools?</a:t>
            </a:r>
          </a:p>
        </p:txBody>
      </p:sp>
      <p:pic>
        <p:nvPicPr>
          <p:cNvPr id="5" name="Content Placeholder 4" descr="Five children playing with electronics">
            <a:extLst>
              <a:ext uri="{FF2B5EF4-FFF2-40B4-BE49-F238E27FC236}">
                <a16:creationId xmlns:a16="http://schemas.microsoft.com/office/drawing/2014/main" id="{11952D11-5098-0911-6B1F-AFFC061574AD}"/>
              </a:ext>
            </a:extLst>
          </p:cNvPr>
          <p:cNvPicPr>
            <a:picLocks noGrp="1" noChangeAspect="1"/>
          </p:cNvPicPr>
          <p:nvPr>
            <p:ph idx="1"/>
          </p:nvPr>
        </p:nvPicPr>
        <p:blipFill>
          <a:blip r:embed="rId2"/>
          <a:stretch>
            <a:fillRect/>
          </a:stretch>
        </p:blipFill>
        <p:spPr>
          <a:xfrm>
            <a:off x="6898548" y="1417638"/>
            <a:ext cx="3312253" cy="2207306"/>
          </a:xfrm>
        </p:spPr>
      </p:pic>
      <p:pic>
        <p:nvPicPr>
          <p:cNvPr id="6" name="Picture 5" descr="Work-Future.png">
            <a:extLst>
              <a:ext uri="{FF2B5EF4-FFF2-40B4-BE49-F238E27FC236}">
                <a16:creationId xmlns:a16="http://schemas.microsoft.com/office/drawing/2014/main" id="{7327F234-21FE-7E29-DB98-C54661C260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3929062"/>
            <a:ext cx="9144000" cy="2928938"/>
          </a:xfrm>
          <a:prstGeom prst="rect">
            <a:avLst/>
          </a:prstGeom>
        </p:spPr>
      </p:pic>
      <p:sp>
        <p:nvSpPr>
          <p:cNvPr id="7" name="TextBox 6">
            <a:extLst>
              <a:ext uri="{FF2B5EF4-FFF2-40B4-BE49-F238E27FC236}">
                <a16:creationId xmlns:a16="http://schemas.microsoft.com/office/drawing/2014/main" id="{092EFE2B-C2ED-A6F7-0EFF-59E2FDC479BB}"/>
              </a:ext>
            </a:extLst>
          </p:cNvPr>
          <p:cNvSpPr txBox="1"/>
          <p:nvPr/>
        </p:nvSpPr>
        <p:spPr>
          <a:xfrm>
            <a:off x="2303024" y="1927654"/>
            <a:ext cx="3738524" cy="1569660"/>
          </a:xfrm>
          <a:prstGeom prst="rect">
            <a:avLst/>
          </a:prstGeom>
          <a:noFill/>
        </p:spPr>
        <p:txBody>
          <a:bodyPr wrap="none" rtlCol="0">
            <a:spAutoFit/>
          </a:bodyPr>
          <a:lstStyle/>
          <a:p>
            <a:pPr algn="ctr"/>
            <a:r>
              <a:rPr lang="en-FI" sz="3200" dirty="0">
                <a:solidFill>
                  <a:prstClr val="black"/>
                </a:solidFill>
                <a:latin typeface="Optima"/>
              </a:rPr>
              <a:t>Future competences</a:t>
            </a:r>
          </a:p>
          <a:p>
            <a:pPr algn="ctr"/>
            <a:r>
              <a:rPr lang="en-FI" sz="3200" dirty="0">
                <a:solidFill>
                  <a:prstClr val="black"/>
                </a:solidFill>
                <a:latin typeface="Optima"/>
              </a:rPr>
              <a:t>4</a:t>
            </a:r>
          </a:p>
          <a:p>
            <a:pPr algn="ctr"/>
            <a:r>
              <a:rPr lang="en-FI" sz="3200" dirty="0">
                <a:solidFill>
                  <a:prstClr val="black"/>
                </a:solidFill>
                <a:latin typeface="Optima"/>
              </a:rPr>
              <a:t>Future jobs</a:t>
            </a:r>
          </a:p>
        </p:txBody>
      </p:sp>
    </p:spTree>
    <p:extLst>
      <p:ext uri="{BB962C8B-B14F-4D97-AF65-F5344CB8AC3E}">
        <p14:creationId xmlns:p14="http://schemas.microsoft.com/office/powerpoint/2010/main" val="30881663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CC57B714-0A0E-1875-E9AD-B84878590720}"/>
              </a:ext>
            </a:extLst>
          </p:cNvPr>
          <p:cNvPicPr>
            <a:picLocks noGrp="1" noChangeAspect="1"/>
          </p:cNvPicPr>
          <p:nvPr>
            <p:ph idx="1"/>
          </p:nvPr>
        </p:nvPicPr>
        <p:blipFill rotWithShape="1">
          <a:blip r:embed="rId2"/>
          <a:srcRect l="18194" t="12065" r="20242" b="8671"/>
          <a:stretch/>
        </p:blipFill>
        <p:spPr>
          <a:xfrm>
            <a:off x="149290" y="158620"/>
            <a:ext cx="11803224" cy="6578081"/>
          </a:xfrm>
        </p:spPr>
      </p:pic>
    </p:spTree>
    <p:extLst>
      <p:ext uri="{BB962C8B-B14F-4D97-AF65-F5344CB8AC3E}">
        <p14:creationId xmlns:p14="http://schemas.microsoft.com/office/powerpoint/2010/main" val="1604452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computing?</a:t>
            </a:r>
          </a:p>
        </p:txBody>
      </p:sp>
      <p:sp>
        <p:nvSpPr>
          <p:cNvPr id="3" name="Content Placeholder 2"/>
          <p:cNvSpPr>
            <a:spLocks noGrp="1"/>
          </p:cNvSpPr>
          <p:nvPr>
            <p:ph idx="1"/>
          </p:nvPr>
        </p:nvSpPr>
        <p:spPr>
          <a:xfrm>
            <a:off x="1981200" y="1223129"/>
            <a:ext cx="8229600" cy="2997446"/>
          </a:xfrm>
        </p:spPr>
        <p:txBody>
          <a:bodyPr>
            <a:normAutofit/>
          </a:bodyPr>
          <a:lstStyle/>
          <a:p>
            <a:pPr marL="0" indent="0">
              <a:buNone/>
            </a:pPr>
            <a:r>
              <a:rPr lang="en-US" dirty="0"/>
              <a:t>“A holistic enabling approach to building programming competencies including haptic experiences accompanied by physical activities”</a:t>
            </a:r>
          </a:p>
          <a:p>
            <a:pPr lvl="1"/>
            <a:r>
              <a:rPr lang="en-US" b="1" dirty="0"/>
              <a:t>Physical Output</a:t>
            </a:r>
            <a:r>
              <a:rPr lang="en-US" dirty="0"/>
              <a:t>: Devices such as small robots are used to create haptic, tangible experiences </a:t>
            </a:r>
          </a:p>
          <a:p>
            <a:pPr lvl="1"/>
            <a:r>
              <a:rPr lang="en-US" b="1" dirty="0"/>
              <a:t>Physical Transfer: </a:t>
            </a:r>
            <a:r>
              <a:rPr lang="en-US" dirty="0"/>
              <a:t>ICT should be connected with physical (“unplugged”) real-life activities to avoid that computers are just perceived as a passive activity.</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91100" y="4220574"/>
            <a:ext cx="2209800" cy="22098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66115" y="4524785"/>
            <a:ext cx="2209800" cy="2209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16085" y="4524785"/>
            <a:ext cx="2209800" cy="2209800"/>
          </a:xfrm>
          <a:prstGeom prst="rect">
            <a:avLst/>
          </a:prstGeom>
        </p:spPr>
      </p:pic>
    </p:spTree>
    <p:extLst>
      <p:ext uri="{BB962C8B-B14F-4D97-AF65-F5344CB8AC3E}">
        <p14:creationId xmlns:p14="http://schemas.microsoft.com/office/powerpoint/2010/main" val="351377681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4433-0364-45EB-94D8-80ADDF3C7D9F}"/>
              </a:ext>
            </a:extLst>
          </p:cNvPr>
          <p:cNvSpPr>
            <a:spLocks noGrp="1"/>
          </p:cNvSpPr>
          <p:nvPr>
            <p:ph type="title"/>
          </p:nvPr>
        </p:nvSpPr>
        <p:spPr/>
        <p:txBody>
          <a:bodyPr>
            <a:normAutofit fontScale="90000"/>
          </a:bodyPr>
          <a:lstStyle/>
          <a:p>
            <a:r>
              <a:rPr lang="en-US" b="1" dirty="0">
                <a:solidFill>
                  <a:srgbClr val="C00000"/>
                </a:solidFill>
              </a:rPr>
              <a:t>SURVEY</a:t>
            </a:r>
            <a:br>
              <a:rPr lang="el-GR" dirty="0"/>
            </a:br>
            <a:r>
              <a:rPr lang="en-FI" dirty="0"/>
              <a:t>41 Teachers, head masters, educators interviewed in 4 countries</a:t>
            </a:r>
          </a:p>
        </p:txBody>
      </p:sp>
      <p:pic>
        <p:nvPicPr>
          <p:cNvPr id="5" name="Content Placeholder 4" descr="Table&#10;&#10;Description automatically generated">
            <a:extLst>
              <a:ext uri="{FF2B5EF4-FFF2-40B4-BE49-F238E27FC236}">
                <a16:creationId xmlns:a16="http://schemas.microsoft.com/office/drawing/2014/main" id="{DC7CC048-BD2F-D253-4FA6-2C8D6F68E7A0}"/>
              </a:ext>
            </a:extLst>
          </p:cNvPr>
          <p:cNvPicPr>
            <a:picLocks noGrp="1" noChangeAspect="1"/>
          </p:cNvPicPr>
          <p:nvPr>
            <p:ph idx="1"/>
          </p:nvPr>
        </p:nvPicPr>
        <p:blipFill>
          <a:blip r:embed="rId2"/>
          <a:stretch>
            <a:fillRect/>
          </a:stretch>
        </p:blipFill>
        <p:spPr>
          <a:xfrm>
            <a:off x="2577625" y="2160588"/>
            <a:ext cx="4796787" cy="3881437"/>
          </a:xfrm>
        </p:spPr>
      </p:pic>
    </p:spTree>
    <p:extLst>
      <p:ext uri="{BB962C8B-B14F-4D97-AF65-F5344CB8AC3E}">
        <p14:creationId xmlns:p14="http://schemas.microsoft.com/office/powerpoint/2010/main" val="2709215983"/>
      </p:ext>
    </p:extLst>
  </p:cSld>
  <p:clrMapOvr>
    <a:masterClrMapping/>
  </p:clrMapOvr>
  <p:transition spd="slow">
    <p:wipe/>
  </p:transition>
</p:sld>
</file>

<file path=ppt/theme/theme1.xml><?xml version="1.0" encoding="utf-8"?>
<a:theme xmlns:a="http://schemas.openxmlformats.org/drawingml/2006/main" name="Όψη">
  <a:themeElements>
    <a:clrScheme name="Ζεστό μπλε">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473</TotalTime>
  <Words>1554</Words>
  <Application>Microsoft Office PowerPoint</Application>
  <PresentationFormat>Ευρεία οθόνη</PresentationFormat>
  <Paragraphs>190</Paragraphs>
  <Slides>34</Slides>
  <Notes>0</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1</vt:i4>
      </vt:variant>
      <vt:variant>
        <vt:lpstr>Τίτλοι διαφανειών</vt:lpstr>
      </vt:variant>
      <vt:variant>
        <vt:i4>34</vt:i4>
      </vt:variant>
    </vt:vector>
  </HeadingPairs>
  <TitlesOfParts>
    <vt:vector size="46" baseType="lpstr">
      <vt:lpstr>Arial</vt:lpstr>
      <vt:lpstr>Arial Black</vt:lpstr>
      <vt:lpstr>Calibri</vt:lpstr>
      <vt:lpstr>Courier New</vt:lpstr>
      <vt:lpstr>Georgia Pro</vt:lpstr>
      <vt:lpstr>Georgia Pro Cond Black</vt:lpstr>
      <vt:lpstr>Optima</vt:lpstr>
      <vt:lpstr>Times New Roman</vt:lpstr>
      <vt:lpstr>Trebuchet MS</vt:lpstr>
      <vt:lpstr>Wingdings</vt:lpstr>
      <vt:lpstr>Wingdings 3</vt:lpstr>
      <vt:lpstr>Όψη</vt:lpstr>
      <vt:lpstr>“Bringing computational Thinking in Class”</vt:lpstr>
      <vt:lpstr>What is Computational Thinking?</vt:lpstr>
      <vt:lpstr>Computational thinking  some examples:</vt:lpstr>
      <vt:lpstr>Pattern recognition</vt:lpstr>
      <vt:lpstr>Algorithmic thinking</vt:lpstr>
      <vt:lpstr>Why teach computational thinking at schools?</vt:lpstr>
      <vt:lpstr>Παρουσίαση του PowerPoint</vt:lpstr>
      <vt:lpstr>Physical computing?</vt:lpstr>
      <vt:lpstr>SURVEY 41 Teachers, head masters, educators interviewed in 4 countries</vt:lpstr>
      <vt:lpstr>Identified needs</vt:lpstr>
      <vt:lpstr>Barriers of teaching CT in schools</vt:lpstr>
      <vt:lpstr>Barriers to teaching CT by countries</vt:lpstr>
      <vt:lpstr>Barriers to teaching CT by countries</vt:lpstr>
      <vt:lpstr>   What is Computational Thinking?</vt:lpstr>
      <vt:lpstr>COMPETENCE FRAMEWORK</vt:lpstr>
      <vt:lpstr>Παρουσίαση του PowerPoint</vt:lpstr>
      <vt:lpstr>CoTA Website https://cotaproject.wpcomstaging.com/ </vt:lpstr>
      <vt:lpstr>Learning Scenario Template</vt:lpstr>
      <vt:lpstr>TOOLS                                        SCHOOL SUBJECTS                                                                                     </vt:lpstr>
      <vt:lpstr> </vt:lpstr>
      <vt:lpstr>Παρουσίαση του PowerPoint</vt:lpstr>
      <vt:lpstr>Παρουσίαση του PowerPoint</vt:lpstr>
      <vt:lpstr>Παρουσίαση του PowerPoint</vt:lpstr>
      <vt:lpstr>1st Pilot Testing in  EA Primary school</vt:lpstr>
      <vt:lpstr> </vt:lpstr>
      <vt:lpstr> </vt:lpstr>
      <vt:lpstr>2nd Pilot Testing in  EA Primary school</vt:lpstr>
      <vt:lpstr> </vt:lpstr>
      <vt:lpstr>Παρουσίαση του PowerPoint</vt:lpstr>
      <vt:lpstr> </vt:lpstr>
      <vt:lpstr>Results of the Pilot Testing</vt:lpstr>
      <vt:lpstr>Παρουσίαση του PowerPoint</vt:lpstr>
      <vt:lpstr>Παρουσίαση του PowerPoint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“Bringing computational Thinking in Class”</dc:title>
  <dc:creator>Dimitra Dimitrakopoulou</dc:creator>
  <cp:lastModifiedBy>Dimitra Dimitrakopoulou</cp:lastModifiedBy>
  <cp:revision>20</cp:revision>
  <dcterms:created xsi:type="dcterms:W3CDTF">2022-07-01T06:51:26Z</dcterms:created>
  <dcterms:modified xsi:type="dcterms:W3CDTF">2022-07-13T08:31:53Z</dcterms:modified>
</cp:coreProperties>
</file>