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handoutMasterIdLst>
    <p:handoutMasterId r:id="rId38"/>
  </p:handoutMasterIdLst>
  <p:sldIdLst>
    <p:sldId id="256" r:id="rId2"/>
    <p:sldId id="340" r:id="rId3"/>
    <p:sldId id="341" r:id="rId4"/>
    <p:sldId id="382" r:id="rId5"/>
    <p:sldId id="383" r:id="rId6"/>
    <p:sldId id="384" r:id="rId7"/>
    <p:sldId id="385" r:id="rId8"/>
    <p:sldId id="386" r:id="rId9"/>
    <p:sldId id="387" r:id="rId10"/>
    <p:sldId id="371" r:id="rId11"/>
    <p:sldId id="350" r:id="rId12"/>
    <p:sldId id="351" r:id="rId13"/>
    <p:sldId id="352" r:id="rId14"/>
    <p:sldId id="353" r:id="rId15"/>
    <p:sldId id="354" r:id="rId16"/>
    <p:sldId id="356" r:id="rId17"/>
    <p:sldId id="357" r:id="rId18"/>
    <p:sldId id="358" r:id="rId19"/>
    <p:sldId id="355" r:id="rId20"/>
    <p:sldId id="376" r:id="rId21"/>
    <p:sldId id="378" r:id="rId22"/>
    <p:sldId id="379" r:id="rId23"/>
    <p:sldId id="380" r:id="rId24"/>
    <p:sldId id="381" r:id="rId25"/>
    <p:sldId id="377" r:id="rId26"/>
    <p:sldId id="359" r:id="rId27"/>
    <p:sldId id="388" r:id="rId28"/>
    <p:sldId id="389" r:id="rId29"/>
    <p:sldId id="390" r:id="rId30"/>
    <p:sldId id="391" r:id="rId31"/>
    <p:sldId id="392" r:id="rId32"/>
    <p:sldId id="393" r:id="rId33"/>
    <p:sldId id="394" r:id="rId34"/>
    <p:sldId id="395" r:id="rId35"/>
    <p:sldId id="338" r:id="rId36"/>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8D317"/>
    <a:srgbClr val="007ABD"/>
    <a:srgbClr val="003C58"/>
    <a:srgbClr val="FF61AE"/>
    <a:srgbClr val="5C8C50"/>
    <a:srgbClr val="56021E"/>
    <a:srgbClr val="D9C177"/>
    <a:srgbClr val="698EA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69" autoAdjust="0"/>
    <p:restoredTop sz="94660"/>
  </p:normalViewPr>
  <p:slideViewPr>
    <p:cSldViewPr snapToGrid="0">
      <p:cViewPr varScale="1">
        <p:scale>
          <a:sx n="89" d="100"/>
          <a:sy n="89" d="100"/>
        </p:scale>
        <p:origin x="418" y="6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1"/>
            <a:ext cx="2946400" cy="498395"/>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sz="quarter" idx="1"/>
          </p:nvPr>
        </p:nvSpPr>
        <p:spPr>
          <a:xfrm>
            <a:off x="3849688" y="1"/>
            <a:ext cx="2946400" cy="498395"/>
          </a:xfrm>
          <a:prstGeom prst="rect">
            <a:avLst/>
          </a:prstGeom>
        </p:spPr>
        <p:txBody>
          <a:bodyPr vert="horz" lIns="91440" tIns="45720" rIns="91440" bIns="45720" rtlCol="0"/>
          <a:lstStyle>
            <a:lvl1pPr algn="r">
              <a:defRPr sz="1200"/>
            </a:lvl1pPr>
          </a:lstStyle>
          <a:p>
            <a:fld id="{ED767729-31BC-4FBA-BD97-485591C78817}" type="datetimeFigureOut">
              <a:rPr lang="pl-PL" smtClean="0"/>
              <a:t>13.07.2022</a:t>
            </a:fld>
            <a:endParaRPr lang="pl-PL"/>
          </a:p>
        </p:txBody>
      </p:sp>
      <p:sp>
        <p:nvSpPr>
          <p:cNvPr id="4" name="Symbol zastępczy stopki 3"/>
          <p:cNvSpPr>
            <a:spLocks noGrp="1"/>
          </p:cNvSpPr>
          <p:nvPr>
            <p:ph type="ftr" sz="quarter" idx="2"/>
          </p:nvPr>
        </p:nvSpPr>
        <p:spPr>
          <a:xfrm>
            <a:off x="0" y="9428243"/>
            <a:ext cx="2946400" cy="498395"/>
          </a:xfrm>
          <a:prstGeom prst="rect">
            <a:avLst/>
          </a:prstGeom>
        </p:spPr>
        <p:txBody>
          <a:bodyPr vert="horz" lIns="91440" tIns="45720" rIns="91440" bIns="45720" rtlCol="0" anchor="b"/>
          <a:lstStyle>
            <a:lvl1pPr algn="l">
              <a:defRPr sz="1200"/>
            </a:lvl1pPr>
          </a:lstStyle>
          <a:p>
            <a:endParaRPr lang="pl-PL"/>
          </a:p>
        </p:txBody>
      </p:sp>
      <p:sp>
        <p:nvSpPr>
          <p:cNvPr id="5" name="Symbol zastępczy numeru slajdu 4"/>
          <p:cNvSpPr>
            <a:spLocks noGrp="1"/>
          </p:cNvSpPr>
          <p:nvPr>
            <p:ph type="sldNum" sz="quarter" idx="3"/>
          </p:nvPr>
        </p:nvSpPr>
        <p:spPr>
          <a:xfrm>
            <a:off x="3849688" y="9428243"/>
            <a:ext cx="2946400" cy="498395"/>
          </a:xfrm>
          <a:prstGeom prst="rect">
            <a:avLst/>
          </a:prstGeom>
        </p:spPr>
        <p:txBody>
          <a:bodyPr vert="horz" lIns="91440" tIns="45720" rIns="91440" bIns="45720" rtlCol="0" anchor="b"/>
          <a:lstStyle>
            <a:lvl1pPr algn="r">
              <a:defRPr sz="1200"/>
            </a:lvl1pPr>
          </a:lstStyle>
          <a:p>
            <a:fld id="{CDDE9439-592E-4DB5-A8FD-0883544B871F}" type="slidenum">
              <a:rPr lang="pl-PL" smtClean="0"/>
              <a:t>‹#›</a:t>
            </a:fld>
            <a:endParaRPr lang="pl-PL"/>
          </a:p>
        </p:txBody>
      </p:sp>
    </p:spTree>
    <p:extLst>
      <p:ext uri="{BB962C8B-B14F-4D97-AF65-F5344CB8AC3E}">
        <p14:creationId xmlns:p14="http://schemas.microsoft.com/office/powerpoint/2010/main" val="22962344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5659" cy="49805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4" y="1"/>
            <a:ext cx="2945659" cy="498055"/>
          </a:xfrm>
          <a:prstGeom prst="rect">
            <a:avLst/>
          </a:prstGeom>
        </p:spPr>
        <p:txBody>
          <a:bodyPr vert="horz" lIns="91440" tIns="45720" rIns="91440" bIns="45720" rtlCol="0"/>
          <a:lstStyle>
            <a:lvl1pPr algn="r">
              <a:defRPr sz="1200"/>
            </a:lvl1pPr>
          </a:lstStyle>
          <a:p>
            <a:fld id="{05CFDE44-2DE8-4D62-B244-0400B2F5FC96}" type="datetimeFigureOut">
              <a:rPr lang="en-US" smtClean="0"/>
              <a:t>7/13/2022</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5"/>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428584"/>
            <a:ext cx="2945659" cy="49805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4" y="9428584"/>
            <a:ext cx="2945659" cy="498054"/>
          </a:xfrm>
          <a:prstGeom prst="rect">
            <a:avLst/>
          </a:prstGeom>
        </p:spPr>
        <p:txBody>
          <a:bodyPr vert="horz" lIns="91440" tIns="45720" rIns="91440" bIns="45720" rtlCol="0" anchor="b"/>
          <a:lstStyle>
            <a:lvl1pPr algn="r">
              <a:defRPr sz="1200"/>
            </a:lvl1pPr>
          </a:lstStyle>
          <a:p>
            <a:fld id="{242C0014-9F2D-4B9A-B6C3-09EA6C2C7168}" type="slidenum">
              <a:rPr lang="en-US" smtClean="0"/>
              <a:t>‹#›</a:t>
            </a:fld>
            <a:endParaRPr lang="en-US"/>
          </a:p>
        </p:txBody>
      </p:sp>
    </p:spTree>
    <p:extLst>
      <p:ext uri="{BB962C8B-B14F-4D97-AF65-F5344CB8AC3E}">
        <p14:creationId xmlns:p14="http://schemas.microsoft.com/office/powerpoint/2010/main" val="20989758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8cf6c40b82_2_87:notes"/>
          <p:cNvSpPr txBox="1">
            <a:spLocks noGrp="1"/>
          </p:cNvSpPr>
          <p:nvPr>
            <p:ph type="body" idx="1"/>
          </p:nvPr>
        </p:nvSpPr>
        <p:spPr>
          <a:xfrm>
            <a:off x="685800" y="4342706"/>
            <a:ext cx="5486400" cy="411414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1" name="Google Shape;181;g8cf6c40b82_2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938188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8cf6c40b82_2_1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5" name="Google Shape;295;g8cf6c40b82_2_190:notes"/>
          <p:cNvSpPr txBox="1">
            <a:spLocks noGrp="1"/>
          </p:cNvSpPr>
          <p:nvPr>
            <p:ph type="body" idx="1"/>
          </p:nvPr>
        </p:nvSpPr>
        <p:spPr>
          <a:xfrm>
            <a:off x="685800" y="4342706"/>
            <a:ext cx="5486400" cy="4114142"/>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1722248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8cf6c40b82_2_1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5" name="Google Shape;295;g8cf6c40b82_2_190:notes"/>
          <p:cNvSpPr txBox="1">
            <a:spLocks noGrp="1"/>
          </p:cNvSpPr>
          <p:nvPr>
            <p:ph type="body" idx="1"/>
          </p:nvPr>
        </p:nvSpPr>
        <p:spPr>
          <a:xfrm>
            <a:off x="685800" y="4342706"/>
            <a:ext cx="5486400" cy="4114142"/>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pl-PL" smtClean="0"/>
              <a:t>You may also ask students to guess values of each Ssrface. On the next slide they will be able to read them from the graph. While showing the correct answer, you may also inform</a:t>
            </a:r>
            <a:r>
              <a:rPr lang="pl-PL" baseline="0" smtClean="0"/>
              <a:t> students about the values. </a:t>
            </a:r>
            <a:endParaRPr/>
          </a:p>
        </p:txBody>
      </p:sp>
    </p:spTree>
    <p:extLst>
      <p:ext uri="{BB962C8B-B14F-4D97-AF65-F5344CB8AC3E}">
        <p14:creationId xmlns:p14="http://schemas.microsoft.com/office/powerpoint/2010/main" val="7963317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8cf6c40b82_2_1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5" name="Google Shape;295;g8cf6c40b82_2_190:notes"/>
          <p:cNvSpPr txBox="1">
            <a:spLocks noGrp="1"/>
          </p:cNvSpPr>
          <p:nvPr>
            <p:ph type="body" idx="1"/>
          </p:nvPr>
        </p:nvSpPr>
        <p:spPr>
          <a:xfrm>
            <a:off x="685800" y="4342706"/>
            <a:ext cx="5486400" cy="4114142"/>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pl-PL" smtClean="0"/>
              <a:t>Showing the figure you may aks students,</a:t>
            </a:r>
            <a:r>
              <a:rPr lang="pl-PL" baseline="0" smtClean="0"/>
              <a:t> how they may explain the differences. E.g. dry soils has albedo 22-33% - it depends on the type of the soil – for example its colour and moisture. The biggest difference is for snow – the clean and fresh snow has the highest albedo. Whereas for old and dirty snow albedo reduces to even 45%.</a:t>
            </a:r>
            <a:endParaRPr/>
          </a:p>
        </p:txBody>
      </p:sp>
    </p:spTree>
    <p:extLst>
      <p:ext uri="{BB962C8B-B14F-4D97-AF65-F5344CB8AC3E}">
        <p14:creationId xmlns:p14="http://schemas.microsoft.com/office/powerpoint/2010/main" val="41952081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8cf6c40b82_2_1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5" name="Google Shape;295;g8cf6c40b82_2_190:notes"/>
          <p:cNvSpPr txBox="1">
            <a:spLocks noGrp="1"/>
          </p:cNvSpPr>
          <p:nvPr>
            <p:ph type="body" idx="1"/>
          </p:nvPr>
        </p:nvSpPr>
        <p:spPr>
          <a:xfrm>
            <a:off x="685800" y="4342706"/>
            <a:ext cx="5486400" cy="4114142"/>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smtClean="0"/>
              <a:t>Asphalt has the lowest albedo ca. 5-10%</a:t>
            </a:r>
            <a:endParaRPr lang="pl-PL" smtClean="0"/>
          </a:p>
          <a:p>
            <a:pPr marL="0" lvl="0" indent="0" algn="l" rtl="0">
              <a:lnSpc>
                <a:spcPct val="100000"/>
              </a:lnSpc>
              <a:spcBef>
                <a:spcPts val="0"/>
              </a:spcBef>
              <a:spcAft>
                <a:spcPts val="0"/>
              </a:spcAft>
              <a:buSzPts val="1100"/>
              <a:buNone/>
            </a:pPr>
            <a:r>
              <a:rPr lang="en-US" smtClean="0"/>
              <a:t>Water's albedo differs depending on the Sun elevation. It is usually ca. 10%</a:t>
            </a:r>
            <a:endParaRPr lang="pl-PL" smtClean="0"/>
          </a:p>
          <a:p>
            <a:pPr marL="0" lvl="0" indent="0" algn="l" rtl="0">
              <a:lnSpc>
                <a:spcPct val="100000"/>
              </a:lnSpc>
              <a:spcBef>
                <a:spcPts val="0"/>
              </a:spcBef>
              <a:spcAft>
                <a:spcPts val="0"/>
              </a:spcAft>
              <a:buSzPts val="1100"/>
              <a:buNone/>
            </a:pPr>
            <a:r>
              <a:rPr lang="en-US" smtClean="0"/>
              <a:t>Forest has albedo ca. 15%.</a:t>
            </a:r>
            <a:endParaRPr lang="pl-PL" smtClean="0"/>
          </a:p>
          <a:p>
            <a:pPr marL="0" lvl="0" indent="0" algn="l" rtl="0">
              <a:lnSpc>
                <a:spcPct val="100000"/>
              </a:lnSpc>
              <a:spcBef>
                <a:spcPts val="0"/>
              </a:spcBef>
              <a:spcAft>
                <a:spcPts val="0"/>
              </a:spcAft>
              <a:buSzPts val="1100"/>
              <a:buNone/>
            </a:pPr>
            <a:r>
              <a:rPr lang="es-ES" smtClean="0"/>
              <a:t>Sea ice has albedo ca. 36-50%.</a:t>
            </a:r>
            <a:endParaRPr lang="pl-PL" smtClean="0"/>
          </a:p>
          <a:p>
            <a:pPr marL="0" lvl="0" indent="0" algn="l" rtl="0">
              <a:lnSpc>
                <a:spcPct val="100000"/>
              </a:lnSpc>
              <a:spcBef>
                <a:spcPts val="0"/>
              </a:spcBef>
              <a:spcAft>
                <a:spcPts val="0"/>
              </a:spcAft>
              <a:buSzPts val="1100"/>
              <a:buNone/>
            </a:pPr>
            <a:r>
              <a:rPr lang="en-US" smtClean="0"/>
              <a:t>Fresh snow has the highest albedo. It reaches even 95%.</a:t>
            </a:r>
            <a:endParaRPr/>
          </a:p>
        </p:txBody>
      </p:sp>
    </p:spTree>
    <p:extLst>
      <p:ext uri="{BB962C8B-B14F-4D97-AF65-F5344CB8AC3E}">
        <p14:creationId xmlns:p14="http://schemas.microsoft.com/office/powerpoint/2010/main" val="26165254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9"/>
        <p:cNvGrpSpPr/>
        <p:nvPr/>
      </p:nvGrpSpPr>
      <p:grpSpPr>
        <a:xfrm>
          <a:off x="0" y="0"/>
          <a:ext cx="0" cy="0"/>
          <a:chOff x="0" y="0"/>
          <a:chExt cx="0" cy="0"/>
        </a:xfrm>
      </p:grpSpPr>
      <p:sp>
        <p:nvSpPr>
          <p:cNvPr id="1250" name="Google Shape;1250;p45:notes"/>
          <p:cNvSpPr txBox="1">
            <a:spLocks noGrp="1"/>
          </p:cNvSpPr>
          <p:nvPr>
            <p:ph type="body" idx="1"/>
          </p:nvPr>
        </p:nvSpPr>
        <p:spPr>
          <a:xfrm>
            <a:off x="685800" y="4342706"/>
            <a:ext cx="5486400" cy="411414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51" name="Google Shape;1251;p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586167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8cf6c40b82_2_1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5" name="Google Shape;295;g8cf6c40b82_2_190:notes"/>
          <p:cNvSpPr txBox="1">
            <a:spLocks noGrp="1"/>
          </p:cNvSpPr>
          <p:nvPr>
            <p:ph type="body" idx="1"/>
          </p:nvPr>
        </p:nvSpPr>
        <p:spPr>
          <a:xfrm>
            <a:off x="685800" y="4342706"/>
            <a:ext cx="5486400" cy="4114142"/>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pl-PL" smtClean="0"/>
              <a:t>The lowest coverage is stricly related to the moment when average</a:t>
            </a:r>
            <a:r>
              <a:rPr lang="pl-PL" baseline="0" smtClean="0"/>
              <a:t> daily temperaturę falls below zero. Then the proces of melting ice stops and the sea ice extent starts to increase. </a:t>
            </a:r>
          </a:p>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6841106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8cf6c40b82_2_1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5" name="Google Shape;295;g8cf6c40b82_2_190:notes"/>
          <p:cNvSpPr txBox="1">
            <a:spLocks noGrp="1"/>
          </p:cNvSpPr>
          <p:nvPr>
            <p:ph type="body" idx="1"/>
          </p:nvPr>
        </p:nvSpPr>
        <p:spPr>
          <a:xfrm>
            <a:off x="685800" y="4342706"/>
            <a:ext cx="5486400" cy="4114142"/>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smtClean="0"/>
              <a:t>Using the graph you may check the sea ice extent in various years, starting form 1979, where satelite observations of the sea ice started. You may choose the year by simply clicking on it in the right menu.</a:t>
            </a:r>
            <a:r>
              <a:rPr lang="pl-PL" smtClean="0"/>
              <a:t> Let students play with the graph online: https://nsidc.org/arcticseaicenews/charctic-interactive-sea-ice-graph/</a:t>
            </a:r>
          </a:p>
          <a:p>
            <a:pPr marL="0" lvl="0" indent="0" algn="l" rtl="0">
              <a:lnSpc>
                <a:spcPct val="100000"/>
              </a:lnSpc>
              <a:spcBef>
                <a:spcPts val="0"/>
              </a:spcBef>
              <a:spcAft>
                <a:spcPts val="0"/>
              </a:spcAft>
              <a:buSzPts val="1100"/>
              <a:buNone/>
            </a:pPr>
            <a:r>
              <a:rPr lang="pl-PL" smtClean="0"/>
              <a:t>They may now work with the worksheet no. 1.</a:t>
            </a:r>
            <a:endParaRPr/>
          </a:p>
        </p:txBody>
      </p:sp>
    </p:spTree>
    <p:extLst>
      <p:ext uri="{BB962C8B-B14F-4D97-AF65-F5344CB8AC3E}">
        <p14:creationId xmlns:p14="http://schemas.microsoft.com/office/powerpoint/2010/main" val="8716925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8cf6c40b82_2_1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5" name="Google Shape;295;g8cf6c40b82_2_19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6265570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8cf6c40b82_2_1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5" name="Google Shape;295;g8cf6c40b82_2_19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7258275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8cf6c40b82_2_1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5" name="Google Shape;295;g8cf6c40b82_2_19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smtClean="0"/>
              <a:t>The photosynthesis depends on the level of CO2. But the increase in photosynthesis does NOT amplify the increase of levels of carbon dioxide.</a:t>
            </a:r>
            <a:endParaRPr lang="pl-PL" smtClean="0"/>
          </a:p>
          <a:p>
            <a:pPr marL="0" lvl="0" indent="0" algn="l" rtl="0">
              <a:lnSpc>
                <a:spcPct val="100000"/>
              </a:lnSpc>
              <a:spcBef>
                <a:spcPts val="0"/>
              </a:spcBef>
              <a:spcAft>
                <a:spcPts val="0"/>
              </a:spcAft>
              <a:buSzPts val="1100"/>
              <a:buNone/>
            </a:pPr>
            <a:r>
              <a:rPr lang="en-US" smtClean="0"/>
              <a:t>Melting sea ice couses change of albedo (water has lower albedo and absorbs more sun energy than ice). The lower albedo increases the rate of melting ice.</a:t>
            </a:r>
            <a:endParaRPr lang="pl-PL"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pl-PL" smtClean="0"/>
              <a:t>Ice melts leading to increasing of moisture and formulation of clouds</a:t>
            </a:r>
            <a:r>
              <a:rPr lang="pl-PL" baseline="0" smtClean="0"/>
              <a:t> - </a:t>
            </a:r>
            <a:r>
              <a:rPr lang="en-US" smtClean="0"/>
              <a:t>This is an example of negative feedback loop. Formulation of clouds limits the solar radiation reaching the Earth surface. The less radiation reaches the surfaces, the less ice is melting.</a:t>
            </a:r>
            <a:endParaRPr lang="pl-PL"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mtClean="0"/>
              <a:t>Rising sea level is an effect of temaperature increase, but does NOT cause further increase of temperature.</a:t>
            </a:r>
            <a:endParaRPr/>
          </a:p>
        </p:txBody>
      </p:sp>
    </p:spTree>
    <p:extLst>
      <p:ext uri="{BB962C8B-B14F-4D97-AF65-F5344CB8AC3E}">
        <p14:creationId xmlns:p14="http://schemas.microsoft.com/office/powerpoint/2010/main" val="31589672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8cf6c40b82_2_106:notes"/>
          <p:cNvSpPr txBox="1">
            <a:spLocks noGrp="1"/>
          </p:cNvSpPr>
          <p:nvPr>
            <p:ph type="body" idx="1"/>
          </p:nvPr>
        </p:nvSpPr>
        <p:spPr>
          <a:xfrm>
            <a:off x="685800" y="4342706"/>
            <a:ext cx="5486400" cy="411414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3" name="Google Shape;203;g8cf6c40b82_2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202312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8cf6c40b82_2_1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5" name="Google Shape;295;g8cf6c40b82_2_19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pl-PL" smtClean="0"/>
              <a:t>Only the second example is a positive feedback loop.</a:t>
            </a:r>
            <a:endParaRPr/>
          </a:p>
        </p:txBody>
      </p:sp>
    </p:spTree>
    <p:extLst>
      <p:ext uri="{BB962C8B-B14F-4D97-AF65-F5344CB8AC3E}">
        <p14:creationId xmlns:p14="http://schemas.microsoft.com/office/powerpoint/2010/main" val="22499075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8cf6c40b82_2_1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5" name="Google Shape;295;g8cf6c40b82_2_19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645368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9"/>
        <p:cNvGrpSpPr/>
        <p:nvPr/>
      </p:nvGrpSpPr>
      <p:grpSpPr>
        <a:xfrm>
          <a:off x="0" y="0"/>
          <a:ext cx="0" cy="0"/>
          <a:chOff x="0" y="0"/>
          <a:chExt cx="0" cy="0"/>
        </a:xfrm>
      </p:grpSpPr>
      <p:sp>
        <p:nvSpPr>
          <p:cNvPr id="1250" name="Google Shape;1250;p45:notes"/>
          <p:cNvSpPr txBox="1">
            <a:spLocks noGrp="1"/>
          </p:cNvSpPr>
          <p:nvPr>
            <p:ph type="body" idx="1"/>
          </p:nvPr>
        </p:nvSpPr>
        <p:spPr>
          <a:xfrm>
            <a:off x="685800" y="4342706"/>
            <a:ext cx="5486400" cy="411414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51" name="Google Shape;1251;p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434010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381000" y="685800"/>
            <a:ext cx="6096000" cy="3429000"/>
          </a:xfrm>
        </p:spPr>
      </p:sp>
      <p:sp>
        <p:nvSpPr>
          <p:cNvPr id="3" name="Symbol zastępczy notatek 2"/>
          <p:cNvSpPr>
            <a:spLocks noGrp="1"/>
          </p:cNvSpPr>
          <p:nvPr>
            <p:ph type="body" idx="1"/>
          </p:nvPr>
        </p:nvSpPr>
        <p:spPr/>
        <p:txBody>
          <a:bodyPr/>
          <a:lstStyle/>
          <a:p>
            <a:r>
              <a:rPr lang="pl-PL" smtClean="0"/>
              <a:t>Link to the video:</a:t>
            </a:r>
            <a:r>
              <a:rPr lang="pl-PL" baseline="0" smtClean="0"/>
              <a:t> https://youtu.be/zuiQtLAUi6U</a:t>
            </a:r>
            <a:endParaRPr lang="pl-PL"/>
          </a:p>
        </p:txBody>
      </p:sp>
    </p:spTree>
    <p:extLst>
      <p:ext uri="{BB962C8B-B14F-4D97-AF65-F5344CB8AC3E}">
        <p14:creationId xmlns:p14="http://schemas.microsoft.com/office/powerpoint/2010/main" val="36084209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158750" indent="0">
              <a:buNone/>
            </a:pPr>
            <a:r>
              <a:rPr lang="en-US" smtClean="0"/>
              <a:t>If temperature increases, permafrost starts to thaw. As permafost contains organic matter, when it thaws, this matter starts to decompose and releases greenhouse gases. The more greenhouse gases are realesed to the atmosphere, the stronger is the effect of climate change and the temperature increases faster. It accelerates the process of thawing permafrost. Therefore, we call it a positive feedback loop. </a:t>
            </a:r>
            <a:endParaRPr lang="pl-PL"/>
          </a:p>
        </p:txBody>
      </p:sp>
    </p:spTree>
    <p:extLst>
      <p:ext uri="{BB962C8B-B14F-4D97-AF65-F5344CB8AC3E}">
        <p14:creationId xmlns:p14="http://schemas.microsoft.com/office/powerpoint/2010/main" val="39798428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381000" y="685800"/>
            <a:ext cx="6096000" cy="3429000"/>
          </a:xfrm>
        </p:spPr>
      </p:sp>
      <p:sp>
        <p:nvSpPr>
          <p:cNvPr id="3" name="Symbol zastępczy notatek 2"/>
          <p:cNvSpPr>
            <a:spLocks noGrp="1"/>
          </p:cNvSpPr>
          <p:nvPr>
            <p:ph type="body" idx="1"/>
          </p:nvPr>
        </p:nvSpPr>
        <p:spPr/>
        <p:txBody>
          <a:bodyPr/>
          <a:lstStyle/>
          <a:p>
            <a:pPr marL="158750" indent="0">
              <a:buNone/>
            </a:pPr>
            <a:endParaRPr lang="pl-PL"/>
          </a:p>
        </p:txBody>
      </p:sp>
    </p:spTree>
    <p:extLst>
      <p:ext uri="{BB962C8B-B14F-4D97-AF65-F5344CB8AC3E}">
        <p14:creationId xmlns:p14="http://schemas.microsoft.com/office/powerpoint/2010/main" val="29736189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381000" y="685800"/>
            <a:ext cx="6096000" cy="3429000"/>
          </a:xfrm>
        </p:spPr>
      </p:sp>
      <p:sp>
        <p:nvSpPr>
          <p:cNvPr id="3" name="Symbol zastępczy notatek 2"/>
          <p:cNvSpPr>
            <a:spLocks noGrp="1"/>
          </p:cNvSpPr>
          <p:nvPr>
            <p:ph type="body" idx="1"/>
          </p:nvPr>
        </p:nvSpPr>
        <p:spPr/>
        <p:txBody>
          <a:bodyPr/>
          <a:lstStyle/>
          <a:p>
            <a:pPr marL="158750" indent="0">
              <a:buNone/>
            </a:pPr>
            <a:endParaRPr lang="pl-PL"/>
          </a:p>
        </p:txBody>
      </p:sp>
    </p:spTree>
    <p:extLst>
      <p:ext uri="{BB962C8B-B14F-4D97-AF65-F5344CB8AC3E}">
        <p14:creationId xmlns:p14="http://schemas.microsoft.com/office/powerpoint/2010/main" val="31119091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381000" y="685800"/>
            <a:ext cx="6096000" cy="3429000"/>
          </a:xfrm>
        </p:spPr>
      </p:sp>
      <p:sp>
        <p:nvSpPr>
          <p:cNvPr id="3" name="Symbol zastępczy notatek 2"/>
          <p:cNvSpPr>
            <a:spLocks noGrp="1"/>
          </p:cNvSpPr>
          <p:nvPr>
            <p:ph type="body" idx="1"/>
          </p:nvPr>
        </p:nvSpPr>
        <p:spPr/>
        <p:txBody>
          <a:bodyPr/>
          <a:lstStyle/>
          <a:p>
            <a:pPr marL="158750" indent="0">
              <a:buNone/>
            </a:pPr>
            <a:endParaRPr lang="pl-PL"/>
          </a:p>
        </p:txBody>
      </p:sp>
    </p:spTree>
    <p:extLst>
      <p:ext uri="{BB962C8B-B14F-4D97-AF65-F5344CB8AC3E}">
        <p14:creationId xmlns:p14="http://schemas.microsoft.com/office/powerpoint/2010/main" val="42732632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381000" y="685800"/>
            <a:ext cx="6096000" cy="3429000"/>
          </a:xfrm>
        </p:spPr>
      </p:sp>
      <p:sp>
        <p:nvSpPr>
          <p:cNvPr id="3" name="Symbol zastępczy notatek 2"/>
          <p:cNvSpPr>
            <a:spLocks noGrp="1"/>
          </p:cNvSpPr>
          <p:nvPr>
            <p:ph type="body" idx="1"/>
          </p:nvPr>
        </p:nvSpPr>
        <p:spPr/>
        <p:txBody>
          <a:bodyPr/>
          <a:lstStyle/>
          <a:p>
            <a:r>
              <a:rPr lang="en-US" sz="1100" smtClean="0"/>
              <a:t>First, choose one scenario and put the ref. number in the table. You may work in groups and each group will use different scenario.</a:t>
            </a:r>
          </a:p>
          <a:p>
            <a:r>
              <a:rPr lang="en-US" sz="1100" smtClean="0"/>
              <a:t>In the second column write the number of gigatons (GT) of carbon, which will be relased by 2100 according to scientific models. Remember that 1 GT = 1 PG (petagram) = 1billion tonnes = 10^9 tonnes.</a:t>
            </a:r>
          </a:p>
          <a:p>
            <a:r>
              <a:rPr lang="en-US" sz="1100" smtClean="0"/>
              <a:t>From 1 kg of carbon circa 3 kg of CO2 are produced. Calculate CO2, which will be produced from carbon released due to thawing permafrost and write the numbers in the 3. column.</a:t>
            </a:r>
          </a:p>
          <a:p>
            <a:r>
              <a:rPr lang="en-US" sz="1100" smtClean="0"/>
              <a:t>In the fourth column write the number of GT of CO2 produced yearly by your country. In the next column write the number of GT of CO2 produced by your country from now till 2100 assuming that the emission stays at the same level as it was in 2019.</a:t>
            </a:r>
          </a:p>
          <a:p>
            <a:r>
              <a:rPr lang="en-US" sz="1100" smtClean="0"/>
              <a:t>In the last column compare both types of emission and calculate percentage.</a:t>
            </a:r>
          </a:p>
          <a:p>
            <a:pPr marL="158750" indent="0">
              <a:buNone/>
            </a:pPr>
            <a:endParaRPr lang="pl-PL"/>
          </a:p>
        </p:txBody>
      </p:sp>
    </p:spTree>
    <p:extLst>
      <p:ext uri="{BB962C8B-B14F-4D97-AF65-F5344CB8AC3E}">
        <p14:creationId xmlns:p14="http://schemas.microsoft.com/office/powerpoint/2010/main" val="3271251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381000" y="685800"/>
            <a:ext cx="6096000" cy="3429000"/>
          </a:xfrm>
        </p:spPr>
      </p:sp>
      <p:sp>
        <p:nvSpPr>
          <p:cNvPr id="3" name="Symbol zastępczy notatek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smtClean="0"/>
              <a:t>How much CO2 does the world emit? Which countries emit the most? Check how much your country emitts.</a:t>
            </a:r>
            <a:endParaRPr lang="pl-PL" sz="1100" smtClean="0"/>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smtClean="0">
                <a:latin typeface="Calibri" panose="020F0502020204030204" pitchFamily="34" charset="0"/>
                <a:cs typeface="Calibri" panose="020F0502020204030204" pitchFamily="34" charset="0"/>
              </a:rPr>
              <a:t>https://ourworldindata.org/grapher/annual-co2-emissions-per-country</a:t>
            </a:r>
          </a:p>
          <a:p>
            <a:pPr marL="158750" indent="0">
              <a:buNone/>
            </a:pPr>
            <a:endParaRPr lang="pl-PL"/>
          </a:p>
        </p:txBody>
      </p:sp>
    </p:spTree>
    <p:extLst>
      <p:ext uri="{BB962C8B-B14F-4D97-AF65-F5344CB8AC3E}">
        <p14:creationId xmlns:p14="http://schemas.microsoft.com/office/powerpoint/2010/main" val="18945195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9"/>
        <p:cNvGrpSpPr/>
        <p:nvPr/>
      </p:nvGrpSpPr>
      <p:grpSpPr>
        <a:xfrm>
          <a:off x="0" y="0"/>
          <a:ext cx="0" cy="0"/>
          <a:chOff x="0" y="0"/>
          <a:chExt cx="0" cy="0"/>
        </a:xfrm>
      </p:grpSpPr>
      <p:sp>
        <p:nvSpPr>
          <p:cNvPr id="1250" name="Google Shape;1250;p45:notes"/>
          <p:cNvSpPr txBox="1">
            <a:spLocks noGrp="1"/>
          </p:cNvSpPr>
          <p:nvPr>
            <p:ph type="body" idx="1"/>
          </p:nvPr>
        </p:nvSpPr>
        <p:spPr>
          <a:xfrm>
            <a:off x="685800" y="4342706"/>
            <a:ext cx="5486400" cy="411414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51" name="Google Shape;1251;p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729876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8cf6c40b82_2_1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5" name="Google Shape;295;g8cf6c40b82_2_19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9216205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8cf6c40b82_2_1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5" name="Google Shape;295;g8cf6c40b82_2_19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pl-PL" smtClean="0"/>
              <a:t>Ask your students to colour the map and indicate all areas, where they think permafrost occurs.</a:t>
            </a:r>
          </a:p>
          <a:p>
            <a:pPr marL="0" lvl="0" indent="0" algn="l" rtl="0">
              <a:lnSpc>
                <a:spcPct val="100000"/>
              </a:lnSpc>
              <a:spcBef>
                <a:spcPts val="0"/>
              </a:spcBef>
              <a:spcAft>
                <a:spcPts val="0"/>
              </a:spcAft>
              <a:buSzPts val="1100"/>
              <a:buNone/>
            </a:pPr>
            <a:r>
              <a:rPr lang="en-US" smtClean="0"/>
              <a:t>The contour map is based on the map prepared by Sean Baker.</a:t>
            </a:r>
            <a:endParaRPr/>
          </a:p>
        </p:txBody>
      </p:sp>
    </p:spTree>
    <p:extLst>
      <p:ext uri="{BB962C8B-B14F-4D97-AF65-F5344CB8AC3E}">
        <p14:creationId xmlns:p14="http://schemas.microsoft.com/office/powerpoint/2010/main" val="24301676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8cf6c40b82_2_1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5" name="Google Shape;295;g8cf6c40b82_2_19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pl-PL" smtClean="0"/>
              <a:t>Then,</a:t>
            </a:r>
            <a:r>
              <a:rPr lang="pl-PL" baseline="0" smtClean="0"/>
              <a:t> let them compare answers with the map of distribution of permafrost.</a:t>
            </a:r>
            <a:endParaRPr/>
          </a:p>
        </p:txBody>
      </p:sp>
    </p:spTree>
    <p:extLst>
      <p:ext uri="{BB962C8B-B14F-4D97-AF65-F5344CB8AC3E}">
        <p14:creationId xmlns:p14="http://schemas.microsoft.com/office/powerpoint/2010/main" val="42723867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8cf6c40b82_2_1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5" name="Google Shape;295;g8cf6c40b82_2_19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pl-PL" smtClean="0"/>
              <a:t>Then,</a:t>
            </a:r>
            <a:r>
              <a:rPr lang="pl-PL" baseline="0" smtClean="0"/>
              <a:t> let them compare answers with the map of distribution of permafrost.</a:t>
            </a:r>
            <a:endParaRPr/>
          </a:p>
        </p:txBody>
      </p:sp>
    </p:spTree>
    <p:extLst>
      <p:ext uri="{BB962C8B-B14F-4D97-AF65-F5344CB8AC3E}">
        <p14:creationId xmlns:p14="http://schemas.microsoft.com/office/powerpoint/2010/main" val="27338229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8cf6c40b82_2_1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5" name="Google Shape;295;g8cf6c40b82_2_19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smtClean="0"/>
              <a:t>Before you do the experiment, </a:t>
            </a:r>
            <a:r>
              <a:rPr lang="pl-PL" smtClean="0"/>
              <a:t>ask</a:t>
            </a:r>
            <a:r>
              <a:rPr lang="pl-PL" baseline="0" smtClean="0"/>
              <a:t> students to </a:t>
            </a:r>
            <a:r>
              <a:rPr lang="en-US" smtClean="0"/>
              <a:t>try to guess, what happens with frozen ground, when the temperature is above 0 C.</a:t>
            </a:r>
            <a:endParaRPr/>
          </a:p>
        </p:txBody>
      </p:sp>
    </p:spTree>
    <p:extLst>
      <p:ext uri="{BB962C8B-B14F-4D97-AF65-F5344CB8AC3E}">
        <p14:creationId xmlns:p14="http://schemas.microsoft.com/office/powerpoint/2010/main" val="19899121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9"/>
        <p:cNvGrpSpPr/>
        <p:nvPr/>
      </p:nvGrpSpPr>
      <p:grpSpPr>
        <a:xfrm>
          <a:off x="0" y="0"/>
          <a:ext cx="0" cy="0"/>
          <a:chOff x="0" y="0"/>
          <a:chExt cx="0" cy="0"/>
        </a:xfrm>
      </p:grpSpPr>
      <p:sp>
        <p:nvSpPr>
          <p:cNvPr id="1250" name="Google Shape;1250;p45:notes"/>
          <p:cNvSpPr txBox="1">
            <a:spLocks noGrp="1"/>
          </p:cNvSpPr>
          <p:nvPr>
            <p:ph type="body" idx="1"/>
          </p:nvPr>
        </p:nvSpPr>
        <p:spPr>
          <a:xfrm>
            <a:off x="685800" y="4342706"/>
            <a:ext cx="5486400" cy="411414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51" name="Google Shape;1251;p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619587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xmlns="" id="{999BB2AD-7CB6-4AC5-9A6B-6FDB2F1BA44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4783280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B4C070A-E36E-43A3-947C-E5C7B3532AF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66601089-26DB-4CA6-923F-FE9BAC2035F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xmlns="" id="{89F4ED54-6BBF-494C-94FC-D2405512BBBE}"/>
              </a:ext>
            </a:extLst>
          </p:cNvPr>
          <p:cNvSpPr>
            <a:spLocks noGrp="1"/>
          </p:cNvSpPr>
          <p:nvPr>
            <p:ph type="ftr" sz="quarter" idx="3"/>
          </p:nvPr>
        </p:nvSpPr>
        <p:spPr>
          <a:xfrm>
            <a:off x="0" y="6410987"/>
            <a:ext cx="4114800" cy="365125"/>
          </a:xfrm>
          <a:prstGeom prst="rect">
            <a:avLst/>
          </a:prstGeom>
        </p:spPr>
        <p:txBody>
          <a:bodyPr vert="horz" lIns="91440" tIns="45720" rIns="91440" bIns="45720" rtlCol="0" anchor="ctr"/>
          <a:lstStyle>
            <a:lvl1pPr algn="l">
              <a:defRPr sz="1400">
                <a:solidFill>
                  <a:schemeClr val="tx1"/>
                </a:solidFill>
              </a:defRPr>
            </a:lvl1pPr>
          </a:lstStyle>
          <a:p>
            <a:r>
              <a:rPr lang="en-US" dirty="0"/>
              <a:t>Innovative Pedagogies Summer School 2022</a:t>
            </a:r>
          </a:p>
        </p:txBody>
      </p:sp>
      <p:sp>
        <p:nvSpPr>
          <p:cNvPr id="8" name="Slide Number Placeholder 5">
            <a:extLst>
              <a:ext uri="{FF2B5EF4-FFF2-40B4-BE49-F238E27FC236}">
                <a16:creationId xmlns:a16="http://schemas.microsoft.com/office/drawing/2014/main" xmlns="" id="{51E98765-0FF1-48C7-844D-B86CF1CF8174}"/>
              </a:ext>
            </a:extLst>
          </p:cNvPr>
          <p:cNvSpPr>
            <a:spLocks noGrp="1"/>
          </p:cNvSpPr>
          <p:nvPr>
            <p:ph type="sldNum" sz="quarter" idx="4"/>
          </p:nvPr>
        </p:nvSpPr>
        <p:spPr>
          <a:xfrm>
            <a:off x="4724400" y="6436647"/>
            <a:ext cx="2743200" cy="365125"/>
          </a:xfrm>
          <a:prstGeom prst="rect">
            <a:avLst/>
          </a:prstGeom>
        </p:spPr>
        <p:txBody>
          <a:bodyPr vert="horz" lIns="91440" tIns="45720" rIns="91440" bIns="45720" rtlCol="0" anchor="ctr"/>
          <a:lstStyle>
            <a:lvl1pPr algn="r">
              <a:defRPr sz="1400">
                <a:solidFill>
                  <a:schemeClr val="tx1"/>
                </a:solidFill>
              </a:defRPr>
            </a:lvl1pPr>
          </a:lstStyle>
          <a:p>
            <a:pPr algn="ctr"/>
            <a:r>
              <a:rPr lang="en-US" dirty="0"/>
              <a:t>Monday, July 18, 2022</a:t>
            </a:r>
          </a:p>
        </p:txBody>
      </p:sp>
    </p:spTree>
    <p:extLst>
      <p:ext uri="{BB962C8B-B14F-4D97-AF65-F5344CB8AC3E}">
        <p14:creationId xmlns:p14="http://schemas.microsoft.com/office/powerpoint/2010/main" val="14573724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BD1E6C96-0AE4-47DA-ADBC-9228AAA2AC0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C08F5E7E-AF24-4F4F-9816-703582921AB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xmlns="" id="{FF83CCF8-2AD1-4106-BEC7-1228D6E7EECE}"/>
              </a:ext>
            </a:extLst>
          </p:cNvPr>
          <p:cNvSpPr>
            <a:spLocks noGrp="1"/>
          </p:cNvSpPr>
          <p:nvPr>
            <p:ph type="ftr" sz="quarter" idx="3"/>
          </p:nvPr>
        </p:nvSpPr>
        <p:spPr>
          <a:xfrm>
            <a:off x="0" y="6410987"/>
            <a:ext cx="4114800" cy="365125"/>
          </a:xfrm>
          <a:prstGeom prst="rect">
            <a:avLst/>
          </a:prstGeom>
        </p:spPr>
        <p:txBody>
          <a:bodyPr vert="horz" lIns="91440" tIns="45720" rIns="91440" bIns="45720" rtlCol="0" anchor="ctr"/>
          <a:lstStyle>
            <a:lvl1pPr algn="l">
              <a:defRPr sz="1400">
                <a:solidFill>
                  <a:schemeClr val="tx1"/>
                </a:solidFill>
              </a:defRPr>
            </a:lvl1pPr>
          </a:lstStyle>
          <a:p>
            <a:r>
              <a:rPr lang="en-US" dirty="0"/>
              <a:t>Innovative Pedagogies Summer School 2022</a:t>
            </a:r>
          </a:p>
        </p:txBody>
      </p:sp>
      <p:sp>
        <p:nvSpPr>
          <p:cNvPr id="8" name="Slide Number Placeholder 5">
            <a:extLst>
              <a:ext uri="{FF2B5EF4-FFF2-40B4-BE49-F238E27FC236}">
                <a16:creationId xmlns:a16="http://schemas.microsoft.com/office/drawing/2014/main" xmlns="" id="{85055B93-7191-476A-A3BF-1C425B335A4E}"/>
              </a:ext>
            </a:extLst>
          </p:cNvPr>
          <p:cNvSpPr>
            <a:spLocks noGrp="1"/>
          </p:cNvSpPr>
          <p:nvPr>
            <p:ph type="sldNum" sz="quarter" idx="4"/>
          </p:nvPr>
        </p:nvSpPr>
        <p:spPr>
          <a:xfrm>
            <a:off x="4724400" y="6436647"/>
            <a:ext cx="2743200" cy="365125"/>
          </a:xfrm>
          <a:prstGeom prst="rect">
            <a:avLst/>
          </a:prstGeom>
        </p:spPr>
        <p:txBody>
          <a:bodyPr vert="horz" lIns="91440" tIns="45720" rIns="91440" bIns="45720" rtlCol="0" anchor="ctr"/>
          <a:lstStyle>
            <a:lvl1pPr algn="r">
              <a:defRPr sz="1400">
                <a:solidFill>
                  <a:schemeClr val="tx1"/>
                </a:solidFill>
              </a:defRPr>
            </a:lvl1pPr>
          </a:lstStyle>
          <a:p>
            <a:pPr algn="ctr"/>
            <a:r>
              <a:rPr lang="en-US" dirty="0"/>
              <a:t>Monday, July 18, 2022</a:t>
            </a:r>
          </a:p>
        </p:txBody>
      </p:sp>
    </p:spTree>
    <p:extLst>
      <p:ext uri="{BB962C8B-B14F-4D97-AF65-F5344CB8AC3E}">
        <p14:creationId xmlns:p14="http://schemas.microsoft.com/office/powerpoint/2010/main" val="4198718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FF458ED-ACDF-4AB1-8BAC-5B0FF7628206}"/>
              </a:ext>
            </a:extLst>
          </p:cNvPr>
          <p:cNvSpPr>
            <a:spLocks noGrp="1"/>
          </p:cNvSpPr>
          <p:nvPr>
            <p:ph type="title"/>
          </p:nvPr>
        </p:nvSpPr>
        <p:spPr>
          <a:xfrm>
            <a:off x="268406" y="681037"/>
            <a:ext cx="11655188" cy="1196635"/>
          </a:xfr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B51F7A1D-7A48-4825-A455-1A3421A62D01}"/>
              </a:ext>
            </a:extLst>
          </p:cNvPr>
          <p:cNvSpPr>
            <a:spLocks noGrp="1"/>
          </p:cNvSpPr>
          <p:nvPr>
            <p:ph idx="1"/>
          </p:nvPr>
        </p:nvSpPr>
        <p:spPr>
          <a:xfrm>
            <a:off x="245659" y="2040835"/>
            <a:ext cx="11655187" cy="4136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xmlns="" id="{9776D023-11CE-4473-969E-50900F84275B}"/>
              </a:ext>
            </a:extLst>
          </p:cNvPr>
          <p:cNvSpPr>
            <a:spLocks noGrp="1"/>
          </p:cNvSpPr>
          <p:nvPr>
            <p:ph type="ftr" sz="quarter" idx="3"/>
          </p:nvPr>
        </p:nvSpPr>
        <p:spPr>
          <a:xfrm>
            <a:off x="0" y="6410987"/>
            <a:ext cx="4114800" cy="365125"/>
          </a:xfrm>
          <a:prstGeom prst="rect">
            <a:avLst/>
          </a:prstGeom>
        </p:spPr>
        <p:txBody>
          <a:bodyPr vert="horz" lIns="91440" tIns="45720" rIns="91440" bIns="45720" rtlCol="0" anchor="ctr"/>
          <a:lstStyle>
            <a:lvl1pPr algn="l">
              <a:defRPr sz="1400">
                <a:solidFill>
                  <a:schemeClr val="tx1"/>
                </a:solidFill>
              </a:defRPr>
            </a:lvl1pPr>
          </a:lstStyle>
          <a:p>
            <a:r>
              <a:rPr lang="en-US" dirty="0"/>
              <a:t>Innovative Pedagogies Summer School 2022</a:t>
            </a:r>
          </a:p>
        </p:txBody>
      </p:sp>
      <p:sp>
        <p:nvSpPr>
          <p:cNvPr id="8" name="Slide Number Placeholder 5">
            <a:extLst>
              <a:ext uri="{FF2B5EF4-FFF2-40B4-BE49-F238E27FC236}">
                <a16:creationId xmlns:a16="http://schemas.microsoft.com/office/drawing/2014/main" xmlns="" id="{4FEF1B2D-3497-4596-8846-913292F58ADD}"/>
              </a:ext>
            </a:extLst>
          </p:cNvPr>
          <p:cNvSpPr>
            <a:spLocks noGrp="1"/>
          </p:cNvSpPr>
          <p:nvPr>
            <p:ph type="sldNum" sz="quarter" idx="4"/>
          </p:nvPr>
        </p:nvSpPr>
        <p:spPr>
          <a:xfrm>
            <a:off x="4724400" y="6436647"/>
            <a:ext cx="2743200" cy="365125"/>
          </a:xfrm>
          <a:prstGeom prst="rect">
            <a:avLst/>
          </a:prstGeom>
        </p:spPr>
        <p:txBody>
          <a:bodyPr vert="horz" lIns="91440" tIns="45720" rIns="91440" bIns="45720" rtlCol="0" anchor="ctr"/>
          <a:lstStyle>
            <a:lvl1pPr algn="r">
              <a:defRPr sz="1400">
                <a:solidFill>
                  <a:schemeClr val="tx1"/>
                </a:solidFill>
              </a:defRPr>
            </a:lvl1pPr>
          </a:lstStyle>
          <a:p>
            <a:pPr algn="ctr"/>
            <a:r>
              <a:rPr lang="en-US" dirty="0"/>
              <a:t>Monday, July 18, 2022</a:t>
            </a:r>
          </a:p>
        </p:txBody>
      </p:sp>
    </p:spTree>
    <p:extLst>
      <p:ext uri="{BB962C8B-B14F-4D97-AF65-F5344CB8AC3E}">
        <p14:creationId xmlns:p14="http://schemas.microsoft.com/office/powerpoint/2010/main" val="7697733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CABE44F-321B-4A71-81AE-01BFE2B357A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4449C442-4906-45A6-9ABB-0662190AB44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Footer Placeholder 4">
            <a:extLst>
              <a:ext uri="{FF2B5EF4-FFF2-40B4-BE49-F238E27FC236}">
                <a16:creationId xmlns:a16="http://schemas.microsoft.com/office/drawing/2014/main" xmlns="" id="{45B96F98-FB5F-4700-9CE2-ABB6474995F1}"/>
              </a:ext>
            </a:extLst>
          </p:cNvPr>
          <p:cNvSpPr>
            <a:spLocks noGrp="1"/>
          </p:cNvSpPr>
          <p:nvPr>
            <p:ph type="ftr" sz="quarter" idx="3"/>
          </p:nvPr>
        </p:nvSpPr>
        <p:spPr>
          <a:xfrm>
            <a:off x="0" y="6410987"/>
            <a:ext cx="4114800" cy="365125"/>
          </a:xfrm>
          <a:prstGeom prst="rect">
            <a:avLst/>
          </a:prstGeom>
        </p:spPr>
        <p:txBody>
          <a:bodyPr vert="horz" lIns="91440" tIns="45720" rIns="91440" bIns="45720" rtlCol="0" anchor="ctr"/>
          <a:lstStyle>
            <a:lvl1pPr algn="l">
              <a:defRPr sz="1400">
                <a:solidFill>
                  <a:schemeClr val="tx1"/>
                </a:solidFill>
              </a:defRPr>
            </a:lvl1pPr>
          </a:lstStyle>
          <a:p>
            <a:r>
              <a:rPr lang="en-US" dirty="0"/>
              <a:t>Innovative Pedagogies Summer School 2022</a:t>
            </a:r>
          </a:p>
        </p:txBody>
      </p:sp>
      <p:sp>
        <p:nvSpPr>
          <p:cNvPr id="8" name="Slide Number Placeholder 5">
            <a:extLst>
              <a:ext uri="{FF2B5EF4-FFF2-40B4-BE49-F238E27FC236}">
                <a16:creationId xmlns:a16="http://schemas.microsoft.com/office/drawing/2014/main" xmlns="" id="{42523FAE-9882-4725-AA09-4FD6911E42E9}"/>
              </a:ext>
            </a:extLst>
          </p:cNvPr>
          <p:cNvSpPr>
            <a:spLocks noGrp="1"/>
          </p:cNvSpPr>
          <p:nvPr>
            <p:ph type="sldNum" sz="quarter" idx="4"/>
          </p:nvPr>
        </p:nvSpPr>
        <p:spPr>
          <a:xfrm>
            <a:off x="4724400" y="6436647"/>
            <a:ext cx="2743200" cy="365125"/>
          </a:xfrm>
          <a:prstGeom prst="rect">
            <a:avLst/>
          </a:prstGeom>
        </p:spPr>
        <p:txBody>
          <a:bodyPr vert="horz" lIns="91440" tIns="45720" rIns="91440" bIns="45720" rtlCol="0" anchor="ctr"/>
          <a:lstStyle>
            <a:lvl1pPr algn="r">
              <a:defRPr sz="1400">
                <a:solidFill>
                  <a:schemeClr val="tx1"/>
                </a:solidFill>
              </a:defRPr>
            </a:lvl1pPr>
          </a:lstStyle>
          <a:p>
            <a:pPr algn="ctr"/>
            <a:r>
              <a:rPr lang="en-US" dirty="0"/>
              <a:t>Monday, July 18, 2022</a:t>
            </a:r>
          </a:p>
        </p:txBody>
      </p:sp>
    </p:spTree>
    <p:extLst>
      <p:ext uri="{BB962C8B-B14F-4D97-AF65-F5344CB8AC3E}">
        <p14:creationId xmlns:p14="http://schemas.microsoft.com/office/powerpoint/2010/main" val="19697022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032BA2B-6E64-48F4-A29E-A251CD884EB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CBF8F4D7-58DC-4915-AEEB-B045DAC6A50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99F7ABAC-A43E-4F9D-A789-FA686208F15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4">
            <a:extLst>
              <a:ext uri="{FF2B5EF4-FFF2-40B4-BE49-F238E27FC236}">
                <a16:creationId xmlns:a16="http://schemas.microsoft.com/office/drawing/2014/main" xmlns="" id="{2EF342C0-22C0-477F-AE9C-B8B441911CB3}"/>
              </a:ext>
            </a:extLst>
          </p:cNvPr>
          <p:cNvSpPr>
            <a:spLocks noGrp="1"/>
          </p:cNvSpPr>
          <p:nvPr>
            <p:ph type="ftr" sz="quarter" idx="3"/>
          </p:nvPr>
        </p:nvSpPr>
        <p:spPr>
          <a:xfrm>
            <a:off x="0" y="6410987"/>
            <a:ext cx="4114800" cy="365125"/>
          </a:xfrm>
          <a:prstGeom prst="rect">
            <a:avLst/>
          </a:prstGeom>
        </p:spPr>
        <p:txBody>
          <a:bodyPr vert="horz" lIns="91440" tIns="45720" rIns="91440" bIns="45720" rtlCol="0" anchor="ctr"/>
          <a:lstStyle>
            <a:lvl1pPr algn="l">
              <a:defRPr sz="1400">
                <a:solidFill>
                  <a:schemeClr val="tx1"/>
                </a:solidFill>
              </a:defRPr>
            </a:lvl1pPr>
          </a:lstStyle>
          <a:p>
            <a:r>
              <a:rPr lang="en-US" dirty="0"/>
              <a:t>Innovative Pedagogies Summer School 2022</a:t>
            </a:r>
          </a:p>
        </p:txBody>
      </p:sp>
      <p:sp>
        <p:nvSpPr>
          <p:cNvPr id="9" name="Slide Number Placeholder 5">
            <a:extLst>
              <a:ext uri="{FF2B5EF4-FFF2-40B4-BE49-F238E27FC236}">
                <a16:creationId xmlns:a16="http://schemas.microsoft.com/office/drawing/2014/main" xmlns="" id="{0CE72749-FC4F-4DB6-9625-E84F4376D7DD}"/>
              </a:ext>
            </a:extLst>
          </p:cNvPr>
          <p:cNvSpPr>
            <a:spLocks noGrp="1"/>
          </p:cNvSpPr>
          <p:nvPr>
            <p:ph type="sldNum" sz="quarter" idx="4"/>
          </p:nvPr>
        </p:nvSpPr>
        <p:spPr>
          <a:xfrm>
            <a:off x="4724400" y="6436647"/>
            <a:ext cx="2743200" cy="365125"/>
          </a:xfrm>
          <a:prstGeom prst="rect">
            <a:avLst/>
          </a:prstGeom>
        </p:spPr>
        <p:txBody>
          <a:bodyPr vert="horz" lIns="91440" tIns="45720" rIns="91440" bIns="45720" rtlCol="0" anchor="ctr"/>
          <a:lstStyle>
            <a:lvl1pPr algn="r">
              <a:defRPr sz="1400">
                <a:solidFill>
                  <a:schemeClr val="tx1"/>
                </a:solidFill>
              </a:defRPr>
            </a:lvl1pPr>
          </a:lstStyle>
          <a:p>
            <a:pPr algn="ctr"/>
            <a:r>
              <a:rPr lang="en-US" dirty="0"/>
              <a:t>Monday, July 18, 2022</a:t>
            </a:r>
          </a:p>
        </p:txBody>
      </p:sp>
    </p:spTree>
    <p:extLst>
      <p:ext uri="{BB962C8B-B14F-4D97-AF65-F5344CB8AC3E}">
        <p14:creationId xmlns:p14="http://schemas.microsoft.com/office/powerpoint/2010/main" val="8633523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5F468D0-EB3E-48DA-A818-D81DE2FB05C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5FC5AAA4-17FB-4118-915F-3CA5E6566D4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EF117DD8-DFD1-4EF0-910E-E46B81ED2DA5}"/>
              </a:ext>
            </a:extLst>
          </p:cNvPr>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xmlns="" id="{8C0C0ACA-254A-4E3D-A2C9-3D590EEBE3D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D846C36F-0701-4B1E-976F-D3D1D6330EA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4">
            <a:extLst>
              <a:ext uri="{FF2B5EF4-FFF2-40B4-BE49-F238E27FC236}">
                <a16:creationId xmlns:a16="http://schemas.microsoft.com/office/drawing/2014/main" xmlns="" id="{BFD0A124-E83C-493C-8BCE-78F934CF2DCF}"/>
              </a:ext>
            </a:extLst>
          </p:cNvPr>
          <p:cNvSpPr>
            <a:spLocks noGrp="1"/>
          </p:cNvSpPr>
          <p:nvPr>
            <p:ph type="ftr" sz="quarter" idx="10"/>
          </p:nvPr>
        </p:nvSpPr>
        <p:spPr>
          <a:xfrm>
            <a:off x="0" y="6410987"/>
            <a:ext cx="4114800" cy="365125"/>
          </a:xfrm>
          <a:prstGeom prst="rect">
            <a:avLst/>
          </a:prstGeom>
        </p:spPr>
        <p:txBody>
          <a:bodyPr vert="horz" lIns="91440" tIns="45720" rIns="91440" bIns="45720" rtlCol="0" anchor="ctr"/>
          <a:lstStyle>
            <a:lvl1pPr algn="l">
              <a:defRPr sz="1400">
                <a:solidFill>
                  <a:schemeClr val="tx1"/>
                </a:solidFill>
              </a:defRPr>
            </a:lvl1pPr>
          </a:lstStyle>
          <a:p>
            <a:r>
              <a:rPr lang="en-US" dirty="0"/>
              <a:t>Innovative Pedagogies Summer School 2022</a:t>
            </a:r>
          </a:p>
        </p:txBody>
      </p:sp>
      <p:sp>
        <p:nvSpPr>
          <p:cNvPr id="11" name="Slide Number Placeholder 5">
            <a:extLst>
              <a:ext uri="{FF2B5EF4-FFF2-40B4-BE49-F238E27FC236}">
                <a16:creationId xmlns:a16="http://schemas.microsoft.com/office/drawing/2014/main" xmlns="" id="{22571F43-F6D3-4037-ADF4-EE7C8A1901F0}"/>
              </a:ext>
            </a:extLst>
          </p:cNvPr>
          <p:cNvSpPr>
            <a:spLocks noGrp="1"/>
          </p:cNvSpPr>
          <p:nvPr>
            <p:ph type="sldNum" sz="quarter" idx="11"/>
          </p:nvPr>
        </p:nvSpPr>
        <p:spPr>
          <a:xfrm>
            <a:off x="4724400" y="6436647"/>
            <a:ext cx="2743200" cy="365125"/>
          </a:xfrm>
          <a:prstGeom prst="rect">
            <a:avLst/>
          </a:prstGeom>
        </p:spPr>
        <p:txBody>
          <a:bodyPr vert="horz" lIns="91440" tIns="45720" rIns="91440" bIns="45720" rtlCol="0" anchor="ctr"/>
          <a:lstStyle>
            <a:lvl1pPr algn="r">
              <a:defRPr sz="1400">
                <a:solidFill>
                  <a:schemeClr val="tx1"/>
                </a:solidFill>
              </a:defRPr>
            </a:lvl1pPr>
          </a:lstStyle>
          <a:p>
            <a:pPr algn="ctr"/>
            <a:r>
              <a:rPr lang="en-US" dirty="0"/>
              <a:t>Monday, July 18, 2022</a:t>
            </a:r>
          </a:p>
        </p:txBody>
      </p:sp>
    </p:spTree>
    <p:extLst>
      <p:ext uri="{BB962C8B-B14F-4D97-AF65-F5344CB8AC3E}">
        <p14:creationId xmlns:p14="http://schemas.microsoft.com/office/powerpoint/2010/main" val="10639094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56C4A7E-5455-4619-AF65-9DF0FAF1B408}"/>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142166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53596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4E07115-2815-4C4A-AB41-F0FC820315E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FDB13F65-4751-4ADE-B4BE-84F19B7B027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AD6F5190-A114-4D66-B153-82230BBE10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Footer Placeholder 4">
            <a:extLst>
              <a:ext uri="{FF2B5EF4-FFF2-40B4-BE49-F238E27FC236}">
                <a16:creationId xmlns:a16="http://schemas.microsoft.com/office/drawing/2014/main" xmlns="" id="{5CF1C9B6-BA86-44B5-8622-09B03ABF9F2C}"/>
              </a:ext>
            </a:extLst>
          </p:cNvPr>
          <p:cNvSpPr>
            <a:spLocks noGrp="1"/>
          </p:cNvSpPr>
          <p:nvPr>
            <p:ph type="ftr" sz="quarter" idx="3"/>
          </p:nvPr>
        </p:nvSpPr>
        <p:spPr>
          <a:xfrm>
            <a:off x="0" y="6410987"/>
            <a:ext cx="4114800" cy="365125"/>
          </a:xfrm>
          <a:prstGeom prst="rect">
            <a:avLst/>
          </a:prstGeom>
        </p:spPr>
        <p:txBody>
          <a:bodyPr vert="horz" lIns="91440" tIns="45720" rIns="91440" bIns="45720" rtlCol="0" anchor="ctr"/>
          <a:lstStyle>
            <a:lvl1pPr algn="l">
              <a:defRPr sz="1400">
                <a:solidFill>
                  <a:schemeClr val="tx1"/>
                </a:solidFill>
              </a:defRPr>
            </a:lvl1pPr>
          </a:lstStyle>
          <a:p>
            <a:r>
              <a:rPr lang="en-US" dirty="0"/>
              <a:t>Innovative Pedagogies Summer School 2022</a:t>
            </a:r>
          </a:p>
        </p:txBody>
      </p:sp>
      <p:sp>
        <p:nvSpPr>
          <p:cNvPr id="9" name="Slide Number Placeholder 5">
            <a:extLst>
              <a:ext uri="{FF2B5EF4-FFF2-40B4-BE49-F238E27FC236}">
                <a16:creationId xmlns:a16="http://schemas.microsoft.com/office/drawing/2014/main" xmlns="" id="{55BC8069-C178-442C-B258-05C6991294E6}"/>
              </a:ext>
            </a:extLst>
          </p:cNvPr>
          <p:cNvSpPr>
            <a:spLocks noGrp="1"/>
          </p:cNvSpPr>
          <p:nvPr>
            <p:ph type="sldNum" sz="quarter" idx="4"/>
          </p:nvPr>
        </p:nvSpPr>
        <p:spPr>
          <a:xfrm>
            <a:off x="4724400" y="6436647"/>
            <a:ext cx="2743200" cy="365125"/>
          </a:xfrm>
          <a:prstGeom prst="rect">
            <a:avLst/>
          </a:prstGeom>
        </p:spPr>
        <p:txBody>
          <a:bodyPr vert="horz" lIns="91440" tIns="45720" rIns="91440" bIns="45720" rtlCol="0" anchor="ctr"/>
          <a:lstStyle>
            <a:lvl1pPr algn="r">
              <a:defRPr sz="1400">
                <a:solidFill>
                  <a:schemeClr val="tx1"/>
                </a:solidFill>
              </a:defRPr>
            </a:lvl1pPr>
          </a:lstStyle>
          <a:p>
            <a:pPr algn="ctr"/>
            <a:r>
              <a:rPr lang="en-US" dirty="0"/>
              <a:t>Monday, July 18, 2022</a:t>
            </a:r>
          </a:p>
        </p:txBody>
      </p:sp>
    </p:spTree>
    <p:extLst>
      <p:ext uri="{BB962C8B-B14F-4D97-AF65-F5344CB8AC3E}">
        <p14:creationId xmlns:p14="http://schemas.microsoft.com/office/powerpoint/2010/main" val="24633963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3D8B899-EA11-4E1E-B52E-E1B2544B5B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4F4805DE-F0F9-440F-9870-57720AA229D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5BDFB54A-FE82-45D4-94F8-DA9563C1BC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Footer Placeholder 4">
            <a:extLst>
              <a:ext uri="{FF2B5EF4-FFF2-40B4-BE49-F238E27FC236}">
                <a16:creationId xmlns:a16="http://schemas.microsoft.com/office/drawing/2014/main" xmlns="" id="{59C4020F-82E3-4713-B632-66E4CE9A9A28}"/>
              </a:ext>
            </a:extLst>
          </p:cNvPr>
          <p:cNvSpPr>
            <a:spLocks noGrp="1"/>
          </p:cNvSpPr>
          <p:nvPr>
            <p:ph type="ftr" sz="quarter" idx="3"/>
          </p:nvPr>
        </p:nvSpPr>
        <p:spPr>
          <a:xfrm>
            <a:off x="0" y="6410987"/>
            <a:ext cx="4114800" cy="365125"/>
          </a:xfrm>
          <a:prstGeom prst="rect">
            <a:avLst/>
          </a:prstGeom>
        </p:spPr>
        <p:txBody>
          <a:bodyPr vert="horz" lIns="91440" tIns="45720" rIns="91440" bIns="45720" rtlCol="0" anchor="ctr"/>
          <a:lstStyle>
            <a:lvl1pPr algn="l">
              <a:defRPr sz="1400">
                <a:solidFill>
                  <a:schemeClr val="tx1"/>
                </a:solidFill>
              </a:defRPr>
            </a:lvl1pPr>
          </a:lstStyle>
          <a:p>
            <a:r>
              <a:rPr lang="en-US" dirty="0"/>
              <a:t>Innovative Pedagogies Summer School 2022</a:t>
            </a:r>
          </a:p>
        </p:txBody>
      </p:sp>
      <p:sp>
        <p:nvSpPr>
          <p:cNvPr id="9" name="Slide Number Placeholder 5">
            <a:extLst>
              <a:ext uri="{FF2B5EF4-FFF2-40B4-BE49-F238E27FC236}">
                <a16:creationId xmlns:a16="http://schemas.microsoft.com/office/drawing/2014/main" xmlns="" id="{9565ED8A-8F24-42D5-B759-01B1C54236A1}"/>
              </a:ext>
            </a:extLst>
          </p:cNvPr>
          <p:cNvSpPr>
            <a:spLocks noGrp="1"/>
          </p:cNvSpPr>
          <p:nvPr>
            <p:ph type="sldNum" sz="quarter" idx="4"/>
          </p:nvPr>
        </p:nvSpPr>
        <p:spPr>
          <a:xfrm>
            <a:off x="4724400" y="6436647"/>
            <a:ext cx="2743200" cy="365125"/>
          </a:xfrm>
          <a:prstGeom prst="rect">
            <a:avLst/>
          </a:prstGeom>
        </p:spPr>
        <p:txBody>
          <a:bodyPr vert="horz" lIns="91440" tIns="45720" rIns="91440" bIns="45720" rtlCol="0" anchor="ctr"/>
          <a:lstStyle>
            <a:lvl1pPr algn="r">
              <a:defRPr sz="1400">
                <a:solidFill>
                  <a:schemeClr val="tx1"/>
                </a:solidFill>
              </a:defRPr>
            </a:lvl1pPr>
          </a:lstStyle>
          <a:p>
            <a:pPr algn="ctr"/>
            <a:r>
              <a:rPr lang="en-US" dirty="0"/>
              <a:t>Monday, July 18, 2022</a:t>
            </a:r>
          </a:p>
        </p:txBody>
      </p:sp>
    </p:spTree>
    <p:extLst>
      <p:ext uri="{BB962C8B-B14F-4D97-AF65-F5344CB8AC3E}">
        <p14:creationId xmlns:p14="http://schemas.microsoft.com/office/powerpoint/2010/main" val="30134514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3000" b="-3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21C70FF6-A287-42E6-A92D-1AC161F5F748}"/>
              </a:ext>
            </a:extLst>
          </p:cNvPr>
          <p:cNvSpPr/>
          <p:nvPr userDrawn="1"/>
        </p:nvSpPr>
        <p:spPr>
          <a:xfrm>
            <a:off x="0" y="684976"/>
            <a:ext cx="12192000" cy="5647073"/>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xmlns="" id="{A0D34519-E489-4761-890E-25DE3EE6C13B}"/>
              </a:ext>
            </a:extLst>
          </p:cNvPr>
          <p:cNvSpPr>
            <a:spLocks noGrp="1"/>
          </p:cNvSpPr>
          <p:nvPr>
            <p:ph type="title"/>
          </p:nvPr>
        </p:nvSpPr>
        <p:spPr>
          <a:xfrm>
            <a:off x="245658" y="687584"/>
            <a:ext cx="11655188" cy="119663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xmlns="" id="{E7284045-97A0-4837-B317-C10C192C62CF}"/>
              </a:ext>
            </a:extLst>
          </p:cNvPr>
          <p:cNvSpPr>
            <a:spLocks noGrp="1"/>
          </p:cNvSpPr>
          <p:nvPr>
            <p:ph type="body" idx="1"/>
          </p:nvPr>
        </p:nvSpPr>
        <p:spPr>
          <a:xfrm>
            <a:off x="245659" y="2021034"/>
            <a:ext cx="11655187" cy="415592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Box 8">
            <a:extLst>
              <a:ext uri="{FF2B5EF4-FFF2-40B4-BE49-F238E27FC236}">
                <a16:creationId xmlns:a16="http://schemas.microsoft.com/office/drawing/2014/main" xmlns="" id="{A1BA7B5F-AB27-6C77-99CA-6EB100EADD10}"/>
              </a:ext>
            </a:extLst>
          </p:cNvPr>
          <p:cNvSpPr txBox="1"/>
          <p:nvPr userDrawn="1"/>
        </p:nvSpPr>
        <p:spPr>
          <a:xfrm>
            <a:off x="6810438" y="6331537"/>
            <a:ext cx="5381562" cy="523220"/>
          </a:xfrm>
          <a:prstGeom prst="rect">
            <a:avLst/>
          </a:prstGeom>
          <a:noFill/>
        </p:spPr>
        <p:txBody>
          <a:bodyPr wrap="square" rtlCol="0">
            <a:spAutoFit/>
          </a:bodyPr>
          <a:lstStyle/>
          <a:p>
            <a:pPr algn="r"/>
            <a:r>
              <a:rPr lang="en-US" sz="1400" dirty="0">
                <a:solidFill>
                  <a:schemeClr val="bg1"/>
                </a:solidFill>
              </a:rPr>
              <a:t>Innovative learning approaches and contemporary science </a:t>
            </a:r>
            <a:br>
              <a:rPr lang="en-US" sz="1400" dirty="0">
                <a:solidFill>
                  <a:schemeClr val="bg1"/>
                </a:solidFill>
              </a:rPr>
            </a:br>
            <a:r>
              <a:rPr lang="en-US" sz="1400" dirty="0">
                <a:solidFill>
                  <a:schemeClr val="bg1"/>
                </a:solidFill>
              </a:rPr>
              <a:t>POLAR STAR/PLATON Summer School 2022</a:t>
            </a:r>
          </a:p>
        </p:txBody>
      </p:sp>
      <p:sp>
        <p:nvSpPr>
          <p:cNvPr id="11" name="TextBox 10">
            <a:extLst>
              <a:ext uri="{FF2B5EF4-FFF2-40B4-BE49-F238E27FC236}">
                <a16:creationId xmlns:a16="http://schemas.microsoft.com/office/drawing/2014/main" xmlns="" id="{1A6C703A-82F8-58D1-533F-01587975A9D4}"/>
              </a:ext>
            </a:extLst>
          </p:cNvPr>
          <p:cNvSpPr txBox="1"/>
          <p:nvPr userDrawn="1"/>
        </p:nvSpPr>
        <p:spPr>
          <a:xfrm>
            <a:off x="4958591" y="6468864"/>
            <a:ext cx="2283725" cy="307777"/>
          </a:xfrm>
          <a:prstGeom prst="rect">
            <a:avLst/>
          </a:prstGeom>
          <a:noFill/>
        </p:spPr>
        <p:txBody>
          <a:bodyPr wrap="square" rtlCol="0">
            <a:spAutoFit/>
          </a:bodyPr>
          <a:lstStyle/>
          <a:p>
            <a:pPr algn="ctr"/>
            <a:r>
              <a:rPr lang="pl-PL" sz="1400" smtClean="0">
                <a:solidFill>
                  <a:schemeClr val="bg1"/>
                </a:solidFill>
              </a:rPr>
              <a:t>Wednesday,</a:t>
            </a:r>
            <a:r>
              <a:rPr lang="pl-PL" sz="1400" baseline="0" smtClean="0">
                <a:solidFill>
                  <a:schemeClr val="bg1"/>
                </a:solidFill>
              </a:rPr>
              <a:t> </a:t>
            </a:r>
            <a:r>
              <a:rPr lang="en-US" sz="1400" smtClean="0">
                <a:solidFill>
                  <a:schemeClr val="bg1"/>
                </a:solidFill>
              </a:rPr>
              <a:t>July 1</a:t>
            </a:r>
            <a:r>
              <a:rPr lang="pl-PL" sz="1400" smtClean="0">
                <a:solidFill>
                  <a:schemeClr val="bg1"/>
                </a:solidFill>
              </a:rPr>
              <a:t>3</a:t>
            </a:r>
            <a:r>
              <a:rPr lang="en-US" sz="1400" smtClean="0">
                <a:solidFill>
                  <a:schemeClr val="bg1"/>
                </a:solidFill>
              </a:rPr>
              <a:t>, </a:t>
            </a:r>
            <a:r>
              <a:rPr lang="en-US" sz="1400" dirty="0">
                <a:solidFill>
                  <a:schemeClr val="bg1"/>
                </a:solidFill>
              </a:rPr>
              <a:t>2022</a:t>
            </a:r>
          </a:p>
        </p:txBody>
      </p:sp>
      <p:grpSp>
        <p:nvGrpSpPr>
          <p:cNvPr id="12" name="Group 11">
            <a:extLst>
              <a:ext uri="{FF2B5EF4-FFF2-40B4-BE49-F238E27FC236}">
                <a16:creationId xmlns:a16="http://schemas.microsoft.com/office/drawing/2014/main" xmlns="" id="{6B18DA9B-4B6C-961D-7CFC-BC5BBAA33D7C}"/>
              </a:ext>
            </a:extLst>
          </p:cNvPr>
          <p:cNvGrpSpPr/>
          <p:nvPr userDrawn="1"/>
        </p:nvGrpSpPr>
        <p:grpSpPr>
          <a:xfrm>
            <a:off x="10247085" y="44565"/>
            <a:ext cx="1872127" cy="569907"/>
            <a:chOff x="10137902" y="-27813"/>
            <a:chExt cx="1872127" cy="669581"/>
          </a:xfrm>
        </p:grpSpPr>
        <p:sp>
          <p:nvSpPr>
            <p:cNvPr id="14" name="Rectangle 13">
              <a:extLst>
                <a:ext uri="{FF2B5EF4-FFF2-40B4-BE49-F238E27FC236}">
                  <a16:creationId xmlns:a16="http://schemas.microsoft.com/office/drawing/2014/main" xmlns="" id="{08BD5529-113E-30DA-C03C-4E2F805EA01D}"/>
                </a:ext>
              </a:extLst>
            </p:cNvPr>
            <p:cNvSpPr/>
            <p:nvPr userDrawn="1"/>
          </p:nvSpPr>
          <p:spPr>
            <a:xfrm>
              <a:off x="10137902" y="0"/>
              <a:ext cx="1872127" cy="641768"/>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5" name="Picture 14" descr="A picture containing text, sign&#10;&#10;Description automatically generated">
              <a:extLst>
                <a:ext uri="{FF2B5EF4-FFF2-40B4-BE49-F238E27FC236}">
                  <a16:creationId xmlns:a16="http://schemas.microsoft.com/office/drawing/2014/main" xmlns="" id="{D4EE5192-88A0-25F9-7BA4-861B21E14268}"/>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178846" y="-27813"/>
              <a:ext cx="1744748" cy="641768"/>
            </a:xfrm>
            <a:prstGeom prst="rect">
              <a:avLst/>
            </a:prstGeom>
          </p:spPr>
        </p:pic>
      </p:grpSp>
      <p:pic>
        <p:nvPicPr>
          <p:cNvPr id="16" name="Picture 15" descr="A picture containing text, clipart&#10;&#10;Description automatically generated">
            <a:extLst>
              <a:ext uri="{FF2B5EF4-FFF2-40B4-BE49-F238E27FC236}">
                <a16:creationId xmlns:a16="http://schemas.microsoft.com/office/drawing/2014/main" xmlns="" id="{E146D4D8-6512-7621-CDCE-69F1A7314480}"/>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46123" y="6379706"/>
            <a:ext cx="1568862" cy="447126"/>
          </a:xfrm>
          <a:prstGeom prst="rect">
            <a:avLst/>
          </a:prstGeom>
        </p:spPr>
      </p:pic>
    </p:spTree>
    <p:extLst>
      <p:ext uri="{BB962C8B-B14F-4D97-AF65-F5344CB8AC3E}">
        <p14:creationId xmlns:p14="http://schemas.microsoft.com/office/powerpoint/2010/main" val="23270861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1" kern="1200">
          <a:solidFill>
            <a:srgbClr val="003C58"/>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hyperlink" Target="https://instituteofgeophysicspolishacademyofsciences.my.webex.com/instituteofgeophysicspolishacademyofsciences.my-pl/j.php?MTID=m744c5b582699806ede6ef523d4df51ee"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nsidc.org/arcticseaicenews/charctic-interactive-sea-ice-graph/"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7.xml"/><Relationship Id="rId1" Type="http://schemas.openxmlformats.org/officeDocument/2006/relationships/video" Target="https://www.youtube.com/embed/dIQi64EudeA"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3.xml"/><Relationship Id="rId1" Type="http://schemas.openxmlformats.org/officeDocument/2006/relationships/video" Target="https://www.youtube.com/embed/lrEM3LHvjI0"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youtu.be/zuiQtLAUi6U"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ideo" Target="https://www.youtube.com/embed/40ZA8qxBr24" TargetMode="External"/><Relationship Id="rId4" Type="http://schemas.openxmlformats.org/officeDocument/2006/relationships/image" Target="../media/image8.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hyperlink" Target="https://ourworldindata.org/grapher/annual-co2-emissions-per-country" TargetMode="External"/><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3" Type="http://schemas.openxmlformats.org/officeDocument/2006/relationships/hyperlink" Target="http://polar-star.ea.gr/" TargetMode="External"/><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ipa.arcticportal.org/"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C865C9A-1773-4318-BDE2-77EB572D8FF4}"/>
              </a:ext>
            </a:extLst>
          </p:cNvPr>
          <p:cNvSpPr>
            <a:spLocks noGrp="1"/>
          </p:cNvSpPr>
          <p:nvPr>
            <p:ph type="ctrTitle" idx="4294967295"/>
          </p:nvPr>
        </p:nvSpPr>
        <p:spPr>
          <a:xfrm>
            <a:off x="814317" y="2556221"/>
            <a:ext cx="10563366" cy="1909763"/>
          </a:xfrm>
          <a:noFill/>
        </p:spPr>
        <p:txBody>
          <a:bodyPr>
            <a:normAutofit fontScale="90000"/>
          </a:bodyPr>
          <a:lstStyle/>
          <a:p>
            <a:pPr algn="ctr"/>
            <a:r>
              <a:rPr lang="en-US" sz="5400"/>
              <a:t>POLAR kit Activities: </a:t>
            </a:r>
            <a:r>
              <a:rPr lang="pl-PL" sz="5400" smtClean="0"/>
              <a:t/>
            </a:r>
            <a:br>
              <a:rPr lang="pl-PL" sz="5400" smtClean="0"/>
            </a:br>
            <a:r>
              <a:rPr lang="en-US" sz="5400" smtClean="0"/>
              <a:t>Arctic </a:t>
            </a:r>
            <a:r>
              <a:rPr lang="en-US" sz="5400"/>
              <a:t>Research in the school </a:t>
            </a:r>
            <a:r>
              <a:rPr lang="en-US" sz="5400" smtClean="0"/>
              <a:t>classroom</a:t>
            </a:r>
            <a:endParaRPr lang="en-US" sz="5400" dirty="0"/>
          </a:p>
        </p:txBody>
      </p:sp>
      <p:sp>
        <p:nvSpPr>
          <p:cNvPr id="4" name="Subtitle 2">
            <a:extLst>
              <a:ext uri="{FF2B5EF4-FFF2-40B4-BE49-F238E27FC236}">
                <a16:creationId xmlns:a16="http://schemas.microsoft.com/office/drawing/2014/main" xmlns="" id="{A00C1EA6-811F-46A4-9E2E-21E3B3A5EC5F}"/>
              </a:ext>
            </a:extLst>
          </p:cNvPr>
          <p:cNvSpPr txBox="1">
            <a:spLocks/>
          </p:cNvSpPr>
          <p:nvPr/>
        </p:nvSpPr>
        <p:spPr>
          <a:xfrm>
            <a:off x="5212069" y="4634397"/>
            <a:ext cx="3167270" cy="77913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pl-PL" smtClean="0">
                <a:solidFill>
                  <a:srgbClr val="535353"/>
                </a:solidFill>
              </a:rPr>
              <a:t>Agata Goździk</a:t>
            </a:r>
            <a:endParaRPr lang="el-GR" dirty="0">
              <a:solidFill>
                <a:srgbClr val="535353"/>
              </a:solidFill>
            </a:endParaRPr>
          </a:p>
        </p:txBody>
      </p:sp>
      <p:pic>
        <p:nvPicPr>
          <p:cNvPr id="7" name="Picture 6" descr="A picture containing text, sign&#10;&#10;Description automatically generated">
            <a:extLst>
              <a:ext uri="{FF2B5EF4-FFF2-40B4-BE49-F238E27FC236}">
                <a16:creationId xmlns:a16="http://schemas.microsoft.com/office/drawing/2014/main" xmlns="" id="{7B465E89-953D-4FF5-FC15-C285A0E27B2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10462" y="829740"/>
            <a:ext cx="5833287" cy="1727800"/>
          </a:xfrm>
          <a:prstGeom prst="rect">
            <a:avLst/>
          </a:prstGeom>
        </p:spPr>
      </p:pic>
      <p:pic>
        <p:nvPicPr>
          <p:cNvPr id="8" name="Picture 7">
            <a:extLst>
              <a:ext uri="{FF2B5EF4-FFF2-40B4-BE49-F238E27FC236}">
                <a16:creationId xmlns:a16="http://schemas.microsoft.com/office/drawing/2014/main" xmlns="" id="{63EBCD5E-326B-2C70-9F96-6E8B4CD044B4}"/>
              </a:ext>
            </a:extLst>
          </p:cNvPr>
          <p:cNvPicPr>
            <a:picLocks noChangeAspect="1"/>
          </p:cNvPicPr>
          <p:nvPr/>
        </p:nvPicPr>
        <p:blipFill rotWithShape="1">
          <a:blip r:embed="rId3">
            <a:extLst>
              <a:ext uri="{28A0092B-C50C-407E-A947-70E740481C1C}">
                <a14:useLocalDpi xmlns:a14="http://schemas.microsoft.com/office/drawing/2010/main" val="0"/>
              </a:ext>
            </a:extLst>
          </a:blip>
          <a:srcRect r="18395"/>
          <a:stretch/>
        </p:blipFill>
        <p:spPr>
          <a:xfrm>
            <a:off x="1121391" y="5854739"/>
            <a:ext cx="9949218" cy="482117"/>
          </a:xfrm>
          <a:prstGeom prst="rect">
            <a:avLst/>
          </a:prstGeom>
        </p:spPr>
      </p:pic>
      <p:pic>
        <p:nvPicPr>
          <p:cNvPr id="3" name="Obraz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1260" y="4619722"/>
            <a:ext cx="3431689" cy="808480"/>
          </a:xfrm>
          <a:prstGeom prst="rect">
            <a:avLst/>
          </a:prstGeom>
        </p:spPr>
      </p:pic>
    </p:spTree>
    <p:extLst>
      <p:ext uri="{BB962C8B-B14F-4D97-AF65-F5344CB8AC3E}">
        <p14:creationId xmlns:p14="http://schemas.microsoft.com/office/powerpoint/2010/main" val="36143310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Let’s connect with Daga!</a:t>
            </a:r>
            <a:endParaRPr lang="pl-PL"/>
          </a:p>
        </p:txBody>
      </p:sp>
      <p:pic>
        <p:nvPicPr>
          <p:cNvPr id="4" name="Symbol zastępczy zawartości 3">
            <a:hlinkClick r:id="rId2"/>
          </p:cNvPr>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b="60035"/>
          <a:stretch/>
        </p:blipFill>
        <p:spPr>
          <a:xfrm>
            <a:off x="1118235" y="1770539"/>
            <a:ext cx="9955530" cy="3978751"/>
          </a:xfrm>
        </p:spPr>
      </p:pic>
    </p:spTree>
    <p:extLst>
      <p:ext uri="{BB962C8B-B14F-4D97-AF65-F5344CB8AC3E}">
        <p14:creationId xmlns:p14="http://schemas.microsoft.com/office/powerpoint/2010/main" val="28970731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52"/>
        <p:cNvGrpSpPr/>
        <p:nvPr/>
      </p:nvGrpSpPr>
      <p:grpSpPr>
        <a:xfrm>
          <a:off x="0" y="0"/>
          <a:ext cx="0" cy="0"/>
          <a:chOff x="0" y="0"/>
          <a:chExt cx="0" cy="0"/>
        </a:xfrm>
      </p:grpSpPr>
      <p:sp>
        <p:nvSpPr>
          <p:cNvPr id="1254" name="Google Shape;1254;p45"/>
          <p:cNvSpPr txBox="1">
            <a:spLocks noGrp="1"/>
          </p:cNvSpPr>
          <p:nvPr>
            <p:ph type="body" idx="1"/>
          </p:nvPr>
        </p:nvSpPr>
        <p:spPr>
          <a:xfrm>
            <a:off x="829573" y="1325293"/>
            <a:ext cx="10515600" cy="4351339"/>
          </a:xfrm>
          <a:prstGeom prst="rect">
            <a:avLst/>
          </a:prstGeom>
          <a:noFill/>
          <a:ln>
            <a:noFill/>
          </a:ln>
        </p:spPr>
        <p:txBody>
          <a:bodyPr spcFirstLastPara="1" vert="horz" wrap="square" lIns="121900" tIns="60933" rIns="121900" bIns="60933" rtlCol="0" anchor="ctr" anchorCtr="0">
            <a:normAutofit/>
          </a:bodyPr>
          <a:lstStyle/>
          <a:p>
            <a:pPr marL="152396" indent="0" algn="ctr">
              <a:spcBef>
                <a:spcPts val="0"/>
              </a:spcBef>
              <a:buClr>
                <a:srgbClr val="7E3269"/>
              </a:buClr>
              <a:buSzPts val="3300"/>
              <a:buNone/>
            </a:pPr>
            <a:r>
              <a:rPr lang="pl-PL" sz="8000" b="1" smtClean="0">
                <a:solidFill>
                  <a:srgbClr val="7E3269"/>
                </a:solidFill>
              </a:rPr>
              <a:t>Arctic </a:t>
            </a:r>
            <a:r>
              <a:rPr lang="pl-PL" sz="8000" b="1">
                <a:solidFill>
                  <a:srgbClr val="7E3269"/>
                </a:solidFill>
              </a:rPr>
              <a:t>Amplification</a:t>
            </a:r>
            <a:endParaRPr lang="en-US" sz="8000" b="1" dirty="0">
              <a:solidFill>
                <a:srgbClr val="7E3269"/>
              </a:solidFill>
            </a:endParaRPr>
          </a:p>
        </p:txBody>
      </p:sp>
      <p:sp>
        <p:nvSpPr>
          <p:cNvPr id="1255" name="Google Shape;1255;p45"/>
          <p:cNvSpPr/>
          <p:nvPr/>
        </p:nvSpPr>
        <p:spPr>
          <a:xfrm>
            <a:off x="733495" y="1461388"/>
            <a:ext cx="10803172" cy="4125112"/>
          </a:xfrm>
          <a:prstGeom prst="roundRect">
            <a:avLst>
              <a:gd name="adj" fmla="val 16667"/>
            </a:avLst>
          </a:prstGeom>
          <a:noFill/>
          <a:ln w="28575" cap="flat" cmpd="sng">
            <a:solidFill>
              <a:srgbClr val="55D700"/>
            </a:solidFill>
            <a:prstDash val="solid"/>
            <a:miter lim="800000"/>
            <a:headEnd type="none" w="sm" len="sm"/>
            <a:tailEnd type="none" w="sm" len="sm"/>
          </a:ln>
        </p:spPr>
        <p:txBody>
          <a:bodyPr spcFirstLastPara="1" wrap="square" lIns="121900" tIns="60933" rIns="121900" bIns="60933" anchor="ctr" anchorCtr="0">
            <a:noAutofit/>
          </a:bodyPr>
          <a:lstStyle/>
          <a:p>
            <a:pPr algn="ctr"/>
            <a:endParaRPr sz="24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42293340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g8cf6c40b82_2_190"/>
          <p:cNvSpPr txBox="1">
            <a:spLocks noGrp="1"/>
          </p:cNvSpPr>
          <p:nvPr>
            <p:ph type="title"/>
          </p:nvPr>
        </p:nvSpPr>
        <p:spPr>
          <a:xfrm>
            <a:off x="838200" y="365125"/>
            <a:ext cx="10515600" cy="1325563"/>
          </a:xfrm>
          <a:prstGeom prst="rect">
            <a:avLst/>
          </a:prstGeom>
          <a:noFill/>
          <a:ln>
            <a:noFill/>
          </a:ln>
        </p:spPr>
        <p:txBody>
          <a:bodyPr spcFirstLastPara="1" vert="horz" wrap="square" lIns="121900" tIns="60933" rIns="121900" bIns="60933" rtlCol="0" anchor="ctr" anchorCtr="0">
            <a:noAutofit/>
          </a:bodyPr>
          <a:lstStyle/>
          <a:p>
            <a:pPr>
              <a:spcBef>
                <a:spcPts val="0"/>
              </a:spcBef>
              <a:buClr>
                <a:srgbClr val="7E3269"/>
              </a:buClr>
              <a:buSzPts val="3300"/>
            </a:pPr>
            <a:r>
              <a:rPr lang="pl-PL" err="1"/>
              <a:t>What</a:t>
            </a:r>
            <a:r>
              <a:rPr lang="pl-PL"/>
              <a:t> </a:t>
            </a:r>
            <a:r>
              <a:rPr lang="pl-PL" err="1"/>
              <a:t>is</a:t>
            </a:r>
            <a:r>
              <a:rPr lang="pl-PL"/>
              <a:t> albedo?</a:t>
            </a:r>
            <a:endParaRPr/>
          </a:p>
        </p:txBody>
      </p:sp>
      <p:sp>
        <p:nvSpPr>
          <p:cNvPr id="2" name="Symbol zastępczy tekstu 1"/>
          <p:cNvSpPr>
            <a:spLocks noGrp="1"/>
          </p:cNvSpPr>
          <p:nvPr>
            <p:ph type="body" idx="1"/>
          </p:nvPr>
        </p:nvSpPr>
        <p:spPr>
          <a:xfrm>
            <a:off x="803275" y="1550619"/>
            <a:ext cx="10515600" cy="4351339"/>
          </a:xfrm>
        </p:spPr>
        <p:txBody>
          <a:bodyPr/>
          <a:lstStyle/>
          <a:p>
            <a:pPr marL="152396" indent="0">
              <a:lnSpc>
                <a:spcPct val="150000"/>
              </a:lnSpc>
              <a:buNone/>
            </a:pPr>
            <a:r>
              <a:rPr lang="en-US"/>
              <a:t>Albedo is a measure of </a:t>
            </a:r>
            <a:r>
              <a:rPr lang="en-US" b="1"/>
              <a:t>surface reflectivity</a:t>
            </a:r>
            <a:r>
              <a:rPr lang="en-US"/>
              <a:t>; in case of the Earth, it says how much sunlight (energy) is reflected back to space – it is a ratio of irradiance reflected to the irradiance received by a surface.</a:t>
            </a:r>
            <a:endParaRPr lang="pl-PL"/>
          </a:p>
          <a:p>
            <a:pPr marL="152396" indent="0">
              <a:lnSpc>
                <a:spcPct val="150000"/>
              </a:lnSpc>
              <a:buNone/>
            </a:pPr>
            <a:r>
              <a:rPr lang="en-US"/>
              <a:t>Albedo depends on the colour of the surface. Think about about wearing white or black clothes in the summer. </a:t>
            </a:r>
            <a:r>
              <a:rPr lang="en-US">
                <a:solidFill>
                  <a:srgbClr val="FF0000"/>
                </a:solidFill>
              </a:rPr>
              <a:t>Which colour heats up faster? Which colour reflects more sunlight?</a:t>
            </a:r>
            <a:endParaRPr lang="pl-PL" b="1">
              <a:solidFill>
                <a:srgbClr val="FF0000"/>
              </a:solidFill>
            </a:endParaRPr>
          </a:p>
        </p:txBody>
      </p:sp>
    </p:spTree>
    <p:extLst>
      <p:ext uri="{BB962C8B-B14F-4D97-AF65-F5344CB8AC3E}">
        <p14:creationId xmlns:p14="http://schemas.microsoft.com/office/powerpoint/2010/main" val="885172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g8cf6c40b82_2_190"/>
          <p:cNvSpPr txBox="1">
            <a:spLocks noGrp="1"/>
          </p:cNvSpPr>
          <p:nvPr>
            <p:ph type="title"/>
          </p:nvPr>
        </p:nvSpPr>
        <p:spPr>
          <a:xfrm>
            <a:off x="794967" y="520768"/>
            <a:ext cx="10515600" cy="1325563"/>
          </a:xfrm>
          <a:prstGeom prst="rect">
            <a:avLst/>
          </a:prstGeom>
          <a:noFill/>
          <a:ln>
            <a:noFill/>
          </a:ln>
        </p:spPr>
        <p:txBody>
          <a:bodyPr spcFirstLastPara="1" vert="horz" wrap="square" lIns="121900" tIns="60933" rIns="121900" bIns="60933" rtlCol="0" anchor="ctr" anchorCtr="0">
            <a:noAutofit/>
          </a:bodyPr>
          <a:lstStyle/>
          <a:p>
            <a:pPr>
              <a:spcBef>
                <a:spcPts val="0"/>
              </a:spcBef>
              <a:buClr>
                <a:srgbClr val="7E3269"/>
              </a:buClr>
              <a:buSzPts val="3300"/>
            </a:pPr>
            <a:r>
              <a:rPr lang="pl-PL" err="1"/>
              <a:t>Low</a:t>
            </a:r>
            <a:r>
              <a:rPr lang="pl-PL"/>
              <a:t> </a:t>
            </a:r>
            <a:r>
              <a:rPr lang="pl-PL" err="1"/>
              <a:t>or</a:t>
            </a:r>
            <a:r>
              <a:rPr lang="pl-PL"/>
              <a:t> high albedo?</a:t>
            </a:r>
            <a:endParaRPr/>
          </a:p>
        </p:txBody>
      </p:sp>
      <p:sp>
        <p:nvSpPr>
          <p:cNvPr id="2" name="Symbol zastępczy tekstu 1"/>
          <p:cNvSpPr>
            <a:spLocks noGrp="1"/>
          </p:cNvSpPr>
          <p:nvPr>
            <p:ph type="body" idx="1"/>
          </p:nvPr>
        </p:nvSpPr>
        <p:spPr>
          <a:xfrm>
            <a:off x="668595" y="1373565"/>
            <a:ext cx="10515600" cy="879135"/>
          </a:xfrm>
        </p:spPr>
        <p:txBody>
          <a:bodyPr>
            <a:normAutofit fontScale="62500" lnSpcReduction="20000"/>
          </a:bodyPr>
          <a:lstStyle/>
          <a:p>
            <a:pPr marL="152396" indent="0">
              <a:lnSpc>
                <a:spcPct val="150000"/>
              </a:lnSpc>
              <a:buNone/>
            </a:pPr>
            <a:r>
              <a:rPr lang="pl-PL" err="1"/>
              <a:t>Rank</a:t>
            </a:r>
            <a:r>
              <a:rPr lang="pl-PL"/>
              <a:t> </a:t>
            </a:r>
            <a:r>
              <a:rPr lang="pl-PL" err="1"/>
              <a:t>types</a:t>
            </a:r>
            <a:r>
              <a:rPr lang="pl-PL"/>
              <a:t> of </a:t>
            </a:r>
            <a:r>
              <a:rPr lang="pl-PL" err="1"/>
              <a:t>surface</a:t>
            </a:r>
            <a:r>
              <a:rPr lang="pl-PL"/>
              <a:t> from </a:t>
            </a:r>
            <a:r>
              <a:rPr lang="pl-PL" err="1"/>
              <a:t>lowest</a:t>
            </a:r>
            <a:r>
              <a:rPr lang="pl-PL"/>
              <a:t> to </a:t>
            </a:r>
            <a:r>
              <a:rPr lang="pl-PL" err="1"/>
              <a:t>highest</a:t>
            </a:r>
            <a:r>
              <a:rPr lang="pl-PL"/>
              <a:t> albedo: </a:t>
            </a:r>
            <a:r>
              <a:rPr lang="pl-PL" err="1"/>
              <a:t>Ice</a:t>
            </a:r>
            <a:r>
              <a:rPr lang="pl-PL"/>
              <a:t>, </a:t>
            </a:r>
            <a:r>
              <a:rPr lang="pl-PL" err="1"/>
              <a:t>fresh</a:t>
            </a:r>
            <a:r>
              <a:rPr lang="pl-PL"/>
              <a:t> </a:t>
            </a:r>
            <a:r>
              <a:rPr lang="pl-PL" err="1"/>
              <a:t>snow</a:t>
            </a:r>
            <a:r>
              <a:rPr lang="pl-PL"/>
              <a:t>, </a:t>
            </a:r>
            <a:r>
              <a:rPr lang="pl-PL" err="1"/>
              <a:t>asphalt</a:t>
            </a:r>
            <a:r>
              <a:rPr lang="pl-PL"/>
              <a:t>, </a:t>
            </a:r>
            <a:r>
              <a:rPr lang="pl-PL" err="1"/>
              <a:t>water</a:t>
            </a:r>
            <a:r>
              <a:rPr lang="pl-PL"/>
              <a:t>, </a:t>
            </a:r>
            <a:r>
              <a:rPr lang="pl-PL" err="1"/>
              <a:t>forest</a:t>
            </a:r>
            <a:r>
              <a:rPr lang="en-US"/>
              <a:t/>
            </a:r>
            <a:br>
              <a:rPr lang="en-US"/>
            </a:br>
            <a:endParaRPr lang="pl-PL"/>
          </a:p>
        </p:txBody>
      </p:sp>
      <p:pic>
        <p:nvPicPr>
          <p:cNvPr id="4" name="Obraz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44461" y="1945062"/>
            <a:ext cx="2815073" cy="1708104"/>
          </a:xfrm>
          <a:prstGeom prst="rect">
            <a:avLst/>
          </a:prstGeom>
        </p:spPr>
      </p:pic>
      <p:pic>
        <p:nvPicPr>
          <p:cNvPr id="5" name="Obraz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02787" y="1945062"/>
            <a:ext cx="2578211" cy="1718807"/>
          </a:xfrm>
          <a:prstGeom prst="rect">
            <a:avLst/>
          </a:prstGeom>
        </p:spPr>
      </p:pic>
      <p:pic>
        <p:nvPicPr>
          <p:cNvPr id="6" name="Obraz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44120" y="3933980"/>
            <a:ext cx="2597331" cy="1776196"/>
          </a:xfrm>
          <a:prstGeom prst="rect">
            <a:avLst/>
          </a:prstGeom>
        </p:spPr>
      </p:pic>
      <p:pic>
        <p:nvPicPr>
          <p:cNvPr id="7" name="Obraz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55330" y="3933981"/>
            <a:ext cx="2777113" cy="1776196"/>
          </a:xfrm>
          <a:prstGeom prst="rect">
            <a:avLst/>
          </a:prstGeom>
        </p:spPr>
      </p:pic>
      <p:pic>
        <p:nvPicPr>
          <p:cNvPr id="8" name="Obraz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822997" y="1940361"/>
            <a:ext cx="2675855" cy="1712805"/>
          </a:xfrm>
          <a:prstGeom prst="rect">
            <a:avLst/>
          </a:prstGeom>
        </p:spPr>
      </p:pic>
    </p:spTree>
    <p:extLst>
      <p:ext uri="{BB962C8B-B14F-4D97-AF65-F5344CB8AC3E}">
        <p14:creationId xmlns:p14="http://schemas.microsoft.com/office/powerpoint/2010/main" val="7172738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g8cf6c40b82_2_190"/>
          <p:cNvSpPr txBox="1">
            <a:spLocks noGrp="1"/>
          </p:cNvSpPr>
          <p:nvPr>
            <p:ph type="title"/>
          </p:nvPr>
        </p:nvSpPr>
        <p:spPr>
          <a:xfrm>
            <a:off x="5187949" y="481037"/>
            <a:ext cx="10515600" cy="1325563"/>
          </a:xfrm>
          <a:prstGeom prst="rect">
            <a:avLst/>
          </a:prstGeom>
          <a:noFill/>
          <a:ln>
            <a:noFill/>
          </a:ln>
        </p:spPr>
        <p:txBody>
          <a:bodyPr spcFirstLastPara="1" vert="horz" wrap="square" lIns="121900" tIns="60933" rIns="121900" bIns="60933" rtlCol="0" anchor="ctr" anchorCtr="0">
            <a:noAutofit/>
          </a:bodyPr>
          <a:lstStyle/>
          <a:p>
            <a:pPr>
              <a:spcBef>
                <a:spcPts val="0"/>
              </a:spcBef>
              <a:buClr>
                <a:srgbClr val="7E3269"/>
              </a:buClr>
              <a:buSzPts val="3300"/>
            </a:pPr>
            <a:r>
              <a:rPr lang="pl-PL" err="1"/>
              <a:t>Low</a:t>
            </a:r>
            <a:r>
              <a:rPr lang="pl-PL"/>
              <a:t> </a:t>
            </a:r>
            <a:r>
              <a:rPr lang="pl-PL" err="1"/>
              <a:t>or</a:t>
            </a:r>
            <a:r>
              <a:rPr lang="pl-PL"/>
              <a:t> high albedo?</a:t>
            </a:r>
            <a:endParaRPr/>
          </a:p>
        </p:txBody>
      </p:sp>
      <p:sp>
        <p:nvSpPr>
          <p:cNvPr id="8" name="Symbol zastępczy tekstu 7"/>
          <p:cNvSpPr>
            <a:spLocks noGrp="1"/>
          </p:cNvSpPr>
          <p:nvPr>
            <p:ph type="body" idx="1"/>
          </p:nvPr>
        </p:nvSpPr>
        <p:spPr>
          <a:xfrm>
            <a:off x="4904045" y="2097915"/>
            <a:ext cx="7075771" cy="2711307"/>
          </a:xfrm>
        </p:spPr>
        <p:txBody>
          <a:bodyPr>
            <a:normAutofit fontScale="92500" lnSpcReduction="20000"/>
          </a:bodyPr>
          <a:lstStyle/>
          <a:p>
            <a:pPr marL="152396" indent="0">
              <a:buNone/>
            </a:pPr>
            <a:r>
              <a:rPr lang="en-GB"/>
              <a:t>Albedo - Percentage of reflected sun light in relation to the various surface conditions of the </a:t>
            </a:r>
            <a:r>
              <a:rPr lang="pl-PL"/>
              <a:t>E</a:t>
            </a:r>
            <a:r>
              <a:rPr lang="en-GB" err="1"/>
              <a:t>arth</a:t>
            </a:r>
            <a:endParaRPr lang="pl-PL"/>
          </a:p>
          <a:p>
            <a:pPr marL="152396" indent="0">
              <a:buNone/>
            </a:pPr>
            <a:endParaRPr lang="pl-PL"/>
          </a:p>
          <a:p>
            <a:pPr marL="152396" indent="0">
              <a:buNone/>
            </a:pPr>
            <a:endParaRPr lang="pl-PL"/>
          </a:p>
          <a:p>
            <a:pPr marL="152396" indent="0">
              <a:buNone/>
            </a:pPr>
            <a:endParaRPr lang="pl-PL"/>
          </a:p>
          <a:p>
            <a:pPr marL="152396" indent="0">
              <a:buNone/>
            </a:pPr>
            <a:r>
              <a:rPr lang="pl-PL" sz="2000"/>
              <a:t>By </a:t>
            </a:r>
            <a:r>
              <a:rPr lang="en-GB" sz="2000"/>
              <a:t>Hannes </a:t>
            </a:r>
            <a:r>
              <a:rPr lang="en-GB" sz="2000" err="1"/>
              <a:t>Grobe</a:t>
            </a:r>
            <a:r>
              <a:rPr lang="en-GB" sz="2000"/>
              <a:t>, Alfred Wegener Institute for Polar and Marine Research, Bremerhaven, Germany</a:t>
            </a:r>
            <a:endParaRPr lang="pl-PL" sz="2000"/>
          </a:p>
        </p:txBody>
      </p:sp>
      <p:pic>
        <p:nvPicPr>
          <p:cNvPr id="9" name="Obraz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4568"/>
            <a:ext cx="4904045" cy="6858000"/>
          </a:xfrm>
          <a:prstGeom prst="rect">
            <a:avLst/>
          </a:prstGeom>
        </p:spPr>
      </p:pic>
    </p:spTree>
    <p:extLst>
      <p:ext uri="{BB962C8B-B14F-4D97-AF65-F5344CB8AC3E}">
        <p14:creationId xmlns:p14="http://schemas.microsoft.com/office/powerpoint/2010/main" val="9894357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g8cf6c40b82_2_190"/>
          <p:cNvSpPr txBox="1">
            <a:spLocks noGrp="1"/>
          </p:cNvSpPr>
          <p:nvPr>
            <p:ph type="title"/>
          </p:nvPr>
        </p:nvSpPr>
        <p:spPr>
          <a:xfrm>
            <a:off x="794967" y="520768"/>
            <a:ext cx="10515600" cy="1325563"/>
          </a:xfrm>
          <a:prstGeom prst="rect">
            <a:avLst/>
          </a:prstGeom>
          <a:noFill/>
          <a:ln>
            <a:noFill/>
          </a:ln>
        </p:spPr>
        <p:txBody>
          <a:bodyPr spcFirstLastPara="1" vert="horz" wrap="square" lIns="121900" tIns="60933" rIns="121900" bIns="60933" rtlCol="0" anchor="ctr" anchorCtr="0">
            <a:noAutofit/>
          </a:bodyPr>
          <a:lstStyle/>
          <a:p>
            <a:pPr>
              <a:spcBef>
                <a:spcPts val="0"/>
              </a:spcBef>
              <a:buClr>
                <a:srgbClr val="7E3269"/>
              </a:buClr>
              <a:buSzPts val="3300"/>
            </a:pPr>
            <a:r>
              <a:rPr lang="pl-PL" err="1"/>
              <a:t>Low</a:t>
            </a:r>
            <a:r>
              <a:rPr lang="pl-PL"/>
              <a:t> </a:t>
            </a:r>
            <a:r>
              <a:rPr lang="pl-PL" err="1"/>
              <a:t>or</a:t>
            </a:r>
            <a:r>
              <a:rPr lang="pl-PL"/>
              <a:t> high albedo?</a:t>
            </a:r>
            <a:endParaRPr/>
          </a:p>
        </p:txBody>
      </p:sp>
      <p:sp>
        <p:nvSpPr>
          <p:cNvPr id="2" name="Symbol zastępczy tekstu 1"/>
          <p:cNvSpPr>
            <a:spLocks noGrp="1"/>
          </p:cNvSpPr>
          <p:nvPr>
            <p:ph type="body" idx="1"/>
          </p:nvPr>
        </p:nvSpPr>
        <p:spPr>
          <a:xfrm>
            <a:off x="668594" y="1373565"/>
            <a:ext cx="10797073" cy="879135"/>
          </a:xfrm>
        </p:spPr>
        <p:txBody>
          <a:bodyPr>
            <a:noAutofit/>
          </a:bodyPr>
          <a:lstStyle/>
          <a:p>
            <a:pPr marL="152396" indent="0">
              <a:lnSpc>
                <a:spcPct val="150000"/>
              </a:lnSpc>
              <a:buNone/>
            </a:pPr>
            <a:r>
              <a:rPr lang="pl-PL" sz="2933"/>
              <a:t>from </a:t>
            </a:r>
            <a:r>
              <a:rPr lang="pl-PL" sz="2933" smtClean="0"/>
              <a:t>lowest to highest albedo: </a:t>
            </a:r>
          </a:p>
          <a:p>
            <a:pPr marL="152396" indent="0">
              <a:lnSpc>
                <a:spcPct val="150000"/>
              </a:lnSpc>
              <a:buNone/>
            </a:pPr>
            <a:r>
              <a:rPr lang="pl-PL" sz="2933" smtClean="0"/>
              <a:t>		      &lt;			      &lt;		                   &lt;  		</a:t>
            </a:r>
          </a:p>
          <a:p>
            <a:pPr marL="152396" indent="0">
              <a:lnSpc>
                <a:spcPct val="150000"/>
              </a:lnSpc>
              <a:buNone/>
            </a:pPr>
            <a:r>
              <a:rPr lang="pl-PL" sz="2933" smtClean="0"/>
              <a:t>	Asphalt	 		water 			forest </a:t>
            </a:r>
          </a:p>
          <a:p>
            <a:pPr marL="152396" indent="0">
              <a:lnSpc>
                <a:spcPct val="150000"/>
              </a:lnSpc>
              <a:buNone/>
            </a:pPr>
            <a:endParaRPr lang="pl-PL" sz="2933"/>
          </a:p>
          <a:p>
            <a:pPr marL="152396" indent="0">
              <a:lnSpc>
                <a:spcPct val="150000"/>
              </a:lnSpc>
              <a:buNone/>
            </a:pPr>
            <a:r>
              <a:rPr lang="pl-PL" sz="2933" smtClean="0"/>
              <a:t>			           &lt;	</a:t>
            </a:r>
          </a:p>
          <a:p>
            <a:pPr marL="152396" indent="0">
              <a:lnSpc>
                <a:spcPct val="150000"/>
              </a:lnSpc>
              <a:buNone/>
            </a:pPr>
            <a:r>
              <a:rPr lang="pl-PL" sz="2933" smtClean="0"/>
              <a:t>		Ice		 	</a:t>
            </a:r>
            <a:endParaRPr lang="pl-PL" sz="2933"/>
          </a:p>
        </p:txBody>
      </p:sp>
      <p:pic>
        <p:nvPicPr>
          <p:cNvPr id="4" name="Obraz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26396" y="4593093"/>
            <a:ext cx="2815073" cy="1708104"/>
          </a:xfrm>
          <a:prstGeom prst="rect">
            <a:avLst/>
          </a:prstGeom>
        </p:spPr>
      </p:pic>
      <p:pic>
        <p:nvPicPr>
          <p:cNvPr id="5" name="Obraz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58863" y="4593094"/>
            <a:ext cx="2578211" cy="1718807"/>
          </a:xfrm>
          <a:prstGeom prst="rect">
            <a:avLst/>
          </a:prstGeom>
        </p:spPr>
      </p:pic>
      <p:pic>
        <p:nvPicPr>
          <p:cNvPr id="6" name="Obraz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00724" y="2178419"/>
            <a:ext cx="2597331" cy="1776196"/>
          </a:xfrm>
          <a:prstGeom prst="rect">
            <a:avLst/>
          </a:prstGeom>
        </p:spPr>
      </p:pic>
      <p:pic>
        <p:nvPicPr>
          <p:cNvPr id="7" name="Obraz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49864" y="2178419"/>
            <a:ext cx="2777113" cy="1776196"/>
          </a:xfrm>
          <a:prstGeom prst="rect">
            <a:avLst/>
          </a:prstGeom>
        </p:spPr>
      </p:pic>
      <p:pic>
        <p:nvPicPr>
          <p:cNvPr id="11" name="Obraz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53345" y="2210114"/>
            <a:ext cx="2675855" cy="1712805"/>
          </a:xfrm>
          <a:prstGeom prst="rect">
            <a:avLst/>
          </a:prstGeom>
        </p:spPr>
      </p:pic>
    </p:spTree>
    <p:extLst>
      <p:ext uri="{BB962C8B-B14F-4D97-AF65-F5344CB8AC3E}">
        <p14:creationId xmlns:p14="http://schemas.microsoft.com/office/powerpoint/2010/main" val="40623548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52"/>
        <p:cNvGrpSpPr/>
        <p:nvPr/>
      </p:nvGrpSpPr>
      <p:grpSpPr>
        <a:xfrm>
          <a:off x="0" y="0"/>
          <a:ext cx="0" cy="0"/>
          <a:chOff x="0" y="0"/>
          <a:chExt cx="0" cy="0"/>
        </a:xfrm>
      </p:grpSpPr>
      <p:sp>
        <p:nvSpPr>
          <p:cNvPr id="1254" name="Google Shape;1254;p45"/>
          <p:cNvSpPr txBox="1">
            <a:spLocks noGrp="1"/>
          </p:cNvSpPr>
          <p:nvPr>
            <p:ph type="body" idx="1"/>
          </p:nvPr>
        </p:nvSpPr>
        <p:spPr>
          <a:xfrm>
            <a:off x="885908" y="1101006"/>
            <a:ext cx="5601156" cy="4351339"/>
          </a:xfrm>
          <a:prstGeom prst="rect">
            <a:avLst/>
          </a:prstGeom>
          <a:noFill/>
          <a:ln>
            <a:noFill/>
          </a:ln>
        </p:spPr>
        <p:txBody>
          <a:bodyPr spcFirstLastPara="1" vert="horz" wrap="square" lIns="121900" tIns="60933" rIns="121900" bIns="60933" rtlCol="0" anchor="ctr" anchorCtr="0">
            <a:noAutofit/>
          </a:bodyPr>
          <a:lstStyle/>
          <a:p>
            <a:r>
              <a:rPr lang="en-US" sz="3200"/>
              <a:t>The sea ice extent (area covered by the sea ice) differs over season. It varies from ca. 6.3 to 15.5 million km</a:t>
            </a:r>
            <a:r>
              <a:rPr lang="en-US" sz="3200" baseline="30000"/>
              <a:t>2</a:t>
            </a:r>
            <a:r>
              <a:rPr lang="en-US" sz="3200"/>
              <a:t> on average.</a:t>
            </a:r>
          </a:p>
          <a:p>
            <a:r>
              <a:rPr lang="en-US" sz="3200"/>
              <a:t>When </a:t>
            </a:r>
            <a:r>
              <a:rPr lang="pl-PL" sz="3200" smtClean="0"/>
              <a:t>(month) </a:t>
            </a:r>
            <a:r>
              <a:rPr lang="en-US" sz="3200" smtClean="0"/>
              <a:t>do </a:t>
            </a:r>
            <a:r>
              <a:rPr lang="en-US" sz="3200"/>
              <a:t>you expect the </a:t>
            </a:r>
            <a:r>
              <a:rPr lang="en-US" sz="3200" smtClean="0"/>
              <a:t>lowest </a:t>
            </a:r>
            <a:r>
              <a:rPr lang="pl-PL" sz="3200" smtClean="0"/>
              <a:t>extent and why?</a:t>
            </a:r>
            <a:endParaRPr lang="en-US" sz="3200"/>
          </a:p>
        </p:txBody>
      </p:sp>
      <p:sp>
        <p:nvSpPr>
          <p:cNvPr id="1255" name="Google Shape;1255;p45"/>
          <p:cNvSpPr/>
          <p:nvPr/>
        </p:nvSpPr>
        <p:spPr>
          <a:xfrm>
            <a:off x="819760" y="1214118"/>
            <a:ext cx="5443017" cy="4315413"/>
          </a:xfrm>
          <a:prstGeom prst="roundRect">
            <a:avLst>
              <a:gd name="adj" fmla="val 16667"/>
            </a:avLst>
          </a:prstGeom>
          <a:noFill/>
          <a:ln w="28575" cap="flat" cmpd="sng">
            <a:solidFill>
              <a:srgbClr val="55D700"/>
            </a:solidFill>
            <a:prstDash val="solid"/>
            <a:miter lim="800000"/>
            <a:headEnd type="none" w="sm" len="sm"/>
            <a:tailEnd type="none" w="sm" len="sm"/>
          </a:ln>
        </p:spPr>
        <p:txBody>
          <a:bodyPr spcFirstLastPara="1" wrap="square" lIns="121900" tIns="60933" rIns="121900" bIns="60933" anchor="ctr" anchorCtr="0">
            <a:noAutofit/>
          </a:bodyPr>
          <a:lstStyle/>
          <a:p>
            <a:pPr algn="ctr"/>
            <a:endParaRPr sz="2400">
              <a:solidFill>
                <a:schemeClr val="lt1"/>
              </a:solidFill>
              <a:latin typeface="Calibri"/>
              <a:ea typeface="Calibri"/>
              <a:cs typeface="Calibri"/>
              <a:sym typeface="Calibri"/>
            </a:endParaRPr>
          </a:p>
        </p:txBody>
      </p:sp>
      <p:pic>
        <p:nvPicPr>
          <p:cNvPr id="2" name="Obraz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69277" y="1486694"/>
            <a:ext cx="5114405" cy="3835804"/>
          </a:xfrm>
          <a:prstGeom prst="rect">
            <a:avLst/>
          </a:prstGeom>
        </p:spPr>
      </p:pic>
    </p:spTree>
    <p:extLst>
      <p:ext uri="{BB962C8B-B14F-4D97-AF65-F5344CB8AC3E}">
        <p14:creationId xmlns:p14="http://schemas.microsoft.com/office/powerpoint/2010/main" val="129955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5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54">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4" grpId="0" uiExpand="1" build="p"/>
      <p:bldP spid="125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pic>
        <p:nvPicPr>
          <p:cNvPr id="4" name="Obraz 3"/>
          <p:cNvPicPr>
            <a:picLocks noChangeAspect="1"/>
          </p:cNvPicPr>
          <p:nvPr/>
        </p:nvPicPr>
        <p:blipFill rotWithShape="1">
          <a:blip r:embed="rId3">
            <a:extLst>
              <a:ext uri="{28A0092B-C50C-407E-A947-70E740481C1C}">
                <a14:useLocalDpi xmlns:a14="http://schemas.microsoft.com/office/drawing/2010/main" val="0"/>
              </a:ext>
            </a:extLst>
          </a:blip>
          <a:srcRect l="6307" r="5852"/>
          <a:stretch/>
        </p:blipFill>
        <p:spPr>
          <a:xfrm>
            <a:off x="2412458" y="1197960"/>
            <a:ext cx="6631839" cy="5660040"/>
          </a:xfrm>
          <a:prstGeom prst="rect">
            <a:avLst/>
          </a:prstGeom>
        </p:spPr>
      </p:pic>
      <p:sp>
        <p:nvSpPr>
          <p:cNvPr id="297" name="Google Shape;297;g8cf6c40b82_2_190"/>
          <p:cNvSpPr txBox="1">
            <a:spLocks noGrp="1"/>
          </p:cNvSpPr>
          <p:nvPr>
            <p:ph type="title"/>
          </p:nvPr>
        </p:nvSpPr>
        <p:spPr>
          <a:xfrm>
            <a:off x="838200" y="365125"/>
            <a:ext cx="10515600" cy="1325563"/>
          </a:xfrm>
          <a:prstGeom prst="rect">
            <a:avLst/>
          </a:prstGeom>
          <a:noFill/>
          <a:ln>
            <a:noFill/>
          </a:ln>
        </p:spPr>
        <p:txBody>
          <a:bodyPr spcFirstLastPara="1" vert="horz" wrap="square" lIns="121900" tIns="60933" rIns="121900" bIns="60933" rtlCol="0" anchor="ctr" anchorCtr="0">
            <a:noAutofit/>
          </a:bodyPr>
          <a:lstStyle/>
          <a:p>
            <a:pPr>
              <a:spcBef>
                <a:spcPts val="0"/>
              </a:spcBef>
              <a:buClr>
                <a:srgbClr val="7E3269"/>
              </a:buClr>
              <a:buSzPts val="3300"/>
            </a:pPr>
            <a:r>
              <a:rPr lang="pl-PL" err="1"/>
              <a:t>Climate-graph</a:t>
            </a:r>
            <a:r>
              <a:rPr lang="pl-PL"/>
              <a:t> – Longyearbyen (Svalbard)</a:t>
            </a:r>
            <a:endParaRPr/>
          </a:p>
        </p:txBody>
      </p:sp>
    </p:spTree>
    <p:extLst>
      <p:ext uri="{BB962C8B-B14F-4D97-AF65-F5344CB8AC3E}">
        <p14:creationId xmlns:p14="http://schemas.microsoft.com/office/powerpoint/2010/main" val="26886140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pic>
        <p:nvPicPr>
          <p:cNvPr id="3" name="Obraz 2">
            <a:hlinkClick r:id="rId3"/>
          </p:cNvPr>
          <p:cNvPicPr>
            <a:picLocks noChangeAspect="1"/>
          </p:cNvPicPr>
          <p:nvPr/>
        </p:nvPicPr>
        <p:blipFill>
          <a:blip r:embed="rId4"/>
          <a:stretch>
            <a:fillRect/>
          </a:stretch>
        </p:blipFill>
        <p:spPr>
          <a:xfrm>
            <a:off x="907540" y="0"/>
            <a:ext cx="8664851" cy="6858000"/>
          </a:xfrm>
          <a:prstGeom prst="rect">
            <a:avLst/>
          </a:prstGeom>
        </p:spPr>
      </p:pic>
    </p:spTree>
    <p:extLst>
      <p:ext uri="{BB962C8B-B14F-4D97-AF65-F5344CB8AC3E}">
        <p14:creationId xmlns:p14="http://schemas.microsoft.com/office/powerpoint/2010/main" val="21557150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dIQi64EudeA"/>
          <p:cNvPicPr>
            <a:picLocks noRot="1" noChangeAspect="1"/>
          </p:cNvPicPr>
          <p:nvPr>
            <a:videoFile r:link="rId1"/>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686606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g8cf6c40b82_2_87"/>
          <p:cNvSpPr txBox="1">
            <a:spLocks noGrp="1"/>
          </p:cNvSpPr>
          <p:nvPr>
            <p:ph type="title"/>
          </p:nvPr>
        </p:nvSpPr>
        <p:spPr>
          <a:xfrm>
            <a:off x="838200" y="365125"/>
            <a:ext cx="10515600" cy="1325563"/>
          </a:xfrm>
          <a:prstGeom prst="rect">
            <a:avLst/>
          </a:prstGeom>
          <a:noFill/>
          <a:ln>
            <a:noFill/>
          </a:ln>
        </p:spPr>
        <p:txBody>
          <a:bodyPr spcFirstLastPara="1" vert="horz" wrap="square" lIns="121900" tIns="60933" rIns="121900" bIns="60933" rtlCol="0" anchor="ctr" anchorCtr="0">
            <a:noAutofit/>
          </a:bodyPr>
          <a:lstStyle/>
          <a:p>
            <a:pPr>
              <a:spcBef>
                <a:spcPts val="0"/>
              </a:spcBef>
              <a:buClr>
                <a:srgbClr val="7E3269"/>
              </a:buClr>
              <a:buSzPts val="3300"/>
            </a:pPr>
            <a:r>
              <a:rPr lang="pl-PL" dirty="0" smtClean="0"/>
              <a:t>Menti.com</a:t>
            </a:r>
            <a:endParaRPr dirty="0"/>
          </a:p>
        </p:txBody>
      </p:sp>
      <p:sp>
        <p:nvSpPr>
          <p:cNvPr id="184" name="Google Shape;184;g8cf6c40b82_2_87"/>
          <p:cNvSpPr txBox="1">
            <a:spLocks noGrp="1"/>
          </p:cNvSpPr>
          <p:nvPr>
            <p:ph type="body" idx="1"/>
          </p:nvPr>
        </p:nvSpPr>
        <p:spPr>
          <a:xfrm>
            <a:off x="838200" y="1825625"/>
            <a:ext cx="10515600" cy="4351339"/>
          </a:xfrm>
          <a:prstGeom prst="rect">
            <a:avLst/>
          </a:prstGeom>
          <a:noFill/>
          <a:ln>
            <a:noFill/>
          </a:ln>
        </p:spPr>
        <p:txBody>
          <a:bodyPr spcFirstLastPara="1" vert="horz" wrap="square" lIns="121900" tIns="60933" rIns="121900" bIns="60933" rtlCol="0" anchor="ctr" anchorCtr="0">
            <a:noAutofit/>
          </a:bodyPr>
          <a:lstStyle/>
          <a:p>
            <a:pPr marL="0" indent="0" algn="ctr">
              <a:spcBef>
                <a:spcPts val="0"/>
              </a:spcBef>
              <a:buSzPts val="2800"/>
              <a:buNone/>
            </a:pPr>
            <a:r>
              <a:rPr lang="pl-PL" sz="3733" dirty="0"/>
              <a:t>W</a:t>
            </a:r>
            <a:r>
              <a:rPr lang="en-US" sz="3733" dirty="0" err="1"/>
              <a:t>hy</a:t>
            </a:r>
            <a:r>
              <a:rPr lang="en-US" sz="3733" dirty="0"/>
              <a:t> talk about Arctic science in your classroom</a:t>
            </a:r>
            <a:r>
              <a:rPr lang="pl-PL" sz="3733" dirty="0"/>
              <a:t>?</a:t>
            </a:r>
            <a:endParaRPr sz="3733" b="1" dirty="0"/>
          </a:p>
        </p:txBody>
      </p:sp>
      <p:pic>
        <p:nvPicPr>
          <p:cNvPr id="185" name="Google Shape;185;g8cf6c40b82_2_87" descr="Help"/>
          <p:cNvPicPr preferRelativeResize="0"/>
          <p:nvPr/>
        </p:nvPicPr>
        <p:blipFill rotWithShape="1">
          <a:blip r:embed="rId3">
            <a:alphaModFix/>
          </a:blip>
          <a:srcRect/>
          <a:stretch/>
        </p:blipFill>
        <p:spPr>
          <a:xfrm>
            <a:off x="10744201" y="963801"/>
            <a:ext cx="1219200" cy="1219200"/>
          </a:xfrm>
          <a:prstGeom prst="rect">
            <a:avLst/>
          </a:prstGeom>
          <a:noFill/>
          <a:ln>
            <a:noFill/>
          </a:ln>
        </p:spPr>
      </p:pic>
      <p:sp>
        <p:nvSpPr>
          <p:cNvPr id="186" name="Google Shape;186;g8cf6c40b82_2_87"/>
          <p:cNvSpPr/>
          <p:nvPr/>
        </p:nvSpPr>
        <p:spPr>
          <a:xfrm>
            <a:off x="838201" y="2639835"/>
            <a:ext cx="10643484" cy="2618629"/>
          </a:xfrm>
          <a:prstGeom prst="roundRect">
            <a:avLst>
              <a:gd name="adj" fmla="val 16667"/>
            </a:avLst>
          </a:prstGeom>
          <a:noFill/>
          <a:ln w="57150" cap="flat" cmpd="sng">
            <a:solidFill>
              <a:srgbClr val="7E3269"/>
            </a:solidFill>
            <a:prstDash val="solid"/>
            <a:miter lim="800000"/>
            <a:headEnd type="none" w="sm" len="sm"/>
            <a:tailEnd type="none" w="sm" len="sm"/>
          </a:ln>
        </p:spPr>
        <p:txBody>
          <a:bodyPr spcFirstLastPara="1" wrap="square" lIns="121900" tIns="60933" rIns="121900" bIns="60933" anchor="ctr" anchorCtr="0">
            <a:noAutofit/>
          </a:bodyPr>
          <a:lstStyle/>
          <a:p>
            <a:pPr algn="ctr"/>
            <a:endParaRPr sz="2400">
              <a:solidFill>
                <a:schemeClr val="lt1"/>
              </a:solidFill>
              <a:latin typeface="Calibri"/>
              <a:ea typeface="Calibri"/>
              <a:cs typeface="Calibri"/>
              <a:sym typeface="Calibri"/>
            </a:endParaRPr>
          </a:p>
        </p:txBody>
      </p:sp>
      <p:sp>
        <p:nvSpPr>
          <p:cNvPr id="2" name="pole tekstowe 1"/>
          <p:cNvSpPr txBox="1"/>
          <p:nvPr/>
        </p:nvSpPr>
        <p:spPr>
          <a:xfrm>
            <a:off x="1063363" y="1721336"/>
            <a:ext cx="9662325" cy="523220"/>
          </a:xfrm>
          <a:prstGeom prst="rect">
            <a:avLst/>
          </a:prstGeom>
          <a:noFill/>
        </p:spPr>
        <p:txBody>
          <a:bodyPr wrap="none" rtlCol="0">
            <a:spAutoFit/>
          </a:bodyPr>
          <a:lstStyle/>
          <a:p>
            <a:r>
              <a:rPr lang="en-US" sz="2800" dirty="0"/>
              <a:t>Enter the </a:t>
            </a:r>
            <a:r>
              <a:rPr lang="en-US" sz="2800"/>
              <a:t>code</a:t>
            </a:r>
            <a:r>
              <a:rPr lang="en-US" sz="2800" b="1"/>
              <a:t> </a:t>
            </a:r>
            <a:r>
              <a:rPr lang="pl-PL" sz="2800" b="1"/>
              <a:t>39 40 </a:t>
            </a:r>
            <a:r>
              <a:rPr lang="pl-PL" sz="2800" b="1" smtClean="0"/>
              <a:t>25 </a:t>
            </a:r>
            <a:r>
              <a:rPr lang="en-US" sz="2800" smtClean="0"/>
              <a:t>in </a:t>
            </a:r>
            <a:r>
              <a:rPr lang="en-US" sz="2800" dirty="0" err="1"/>
              <a:t>mentimeter</a:t>
            </a:r>
            <a:r>
              <a:rPr lang="en-US" sz="2800" dirty="0"/>
              <a:t> and answer this question.</a:t>
            </a:r>
            <a:endParaRPr lang="pl-PL" sz="2800" dirty="0"/>
          </a:p>
        </p:txBody>
      </p:sp>
    </p:spTree>
    <p:extLst>
      <p:ext uri="{BB962C8B-B14F-4D97-AF65-F5344CB8AC3E}">
        <p14:creationId xmlns:p14="http://schemas.microsoft.com/office/powerpoint/2010/main" val="32558608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1656270" y="2786332"/>
            <a:ext cx="9178507" cy="1015663"/>
          </a:xfrm>
          <a:prstGeom prst="rect">
            <a:avLst/>
          </a:prstGeom>
          <a:noFill/>
        </p:spPr>
        <p:txBody>
          <a:bodyPr wrap="square" rtlCol="0">
            <a:spAutoFit/>
          </a:bodyPr>
          <a:lstStyle/>
          <a:p>
            <a:r>
              <a:rPr lang="pl-PL" sz="6000" b="1" smtClean="0">
                <a:solidFill>
                  <a:srgbClr val="7030A0"/>
                </a:solidFill>
              </a:rPr>
              <a:t>Let’s do some calculations!</a:t>
            </a:r>
            <a:endParaRPr lang="pl-PL" sz="6000" b="1">
              <a:solidFill>
                <a:srgbClr val="7030A0"/>
              </a:solidFill>
            </a:endParaRPr>
          </a:p>
        </p:txBody>
      </p:sp>
    </p:spTree>
    <p:extLst>
      <p:ext uri="{BB962C8B-B14F-4D97-AF65-F5344CB8AC3E}">
        <p14:creationId xmlns:p14="http://schemas.microsoft.com/office/powerpoint/2010/main" val="21266170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g8cf6c40b82_2_190"/>
          <p:cNvSpPr txBox="1">
            <a:spLocks noGrp="1"/>
          </p:cNvSpPr>
          <p:nvPr>
            <p:ph type="title"/>
          </p:nvPr>
        </p:nvSpPr>
        <p:spPr>
          <a:xfrm>
            <a:off x="838200" y="365125"/>
            <a:ext cx="10515600" cy="1325563"/>
          </a:xfrm>
          <a:prstGeom prst="rect">
            <a:avLst/>
          </a:prstGeom>
          <a:noFill/>
          <a:ln>
            <a:noFill/>
          </a:ln>
        </p:spPr>
        <p:txBody>
          <a:bodyPr spcFirstLastPara="1" vert="horz" wrap="square" lIns="121900" tIns="60933" rIns="121900" bIns="60933" rtlCol="0" anchor="ctr" anchorCtr="0">
            <a:noAutofit/>
          </a:bodyPr>
          <a:lstStyle/>
          <a:p>
            <a:pPr>
              <a:spcBef>
                <a:spcPts val="0"/>
              </a:spcBef>
              <a:buClr>
                <a:srgbClr val="7E3269"/>
              </a:buClr>
              <a:buSzPts val="3300"/>
            </a:pPr>
            <a:r>
              <a:rPr lang="pl-PL" smtClean="0"/>
              <a:t>Melting ice</a:t>
            </a:r>
            <a:endParaRPr/>
          </a:p>
        </p:txBody>
      </p:sp>
      <p:sp>
        <p:nvSpPr>
          <p:cNvPr id="2" name="Symbol zastępczy tekstu 1"/>
          <p:cNvSpPr>
            <a:spLocks noGrp="1"/>
          </p:cNvSpPr>
          <p:nvPr>
            <p:ph type="body" idx="1"/>
          </p:nvPr>
        </p:nvSpPr>
        <p:spPr>
          <a:xfrm>
            <a:off x="803275" y="1550619"/>
            <a:ext cx="10515600" cy="4351339"/>
          </a:xfrm>
        </p:spPr>
        <p:txBody>
          <a:bodyPr/>
          <a:lstStyle/>
          <a:p>
            <a:pPr marL="152396" indent="0">
              <a:lnSpc>
                <a:spcPct val="150000"/>
              </a:lnSpc>
              <a:buNone/>
            </a:pPr>
            <a:r>
              <a:rPr lang="pl-PL" smtClean="0"/>
              <a:t>W</a:t>
            </a:r>
            <a:r>
              <a:rPr lang="nl-NL" smtClean="0"/>
              <a:t>hat </a:t>
            </a:r>
            <a:r>
              <a:rPr lang="nl-NL"/>
              <a:t>do you think will happen if ice in the </a:t>
            </a:r>
            <a:r>
              <a:rPr lang="nl-NL" smtClean="0"/>
              <a:t>Arc</a:t>
            </a:r>
            <a:r>
              <a:rPr lang="pl-PL" smtClean="0"/>
              <a:t>t</a:t>
            </a:r>
            <a:r>
              <a:rPr lang="nl-NL" smtClean="0"/>
              <a:t>ic melt</a:t>
            </a:r>
            <a:r>
              <a:rPr lang="pl-PL" smtClean="0"/>
              <a:t>s</a:t>
            </a:r>
            <a:r>
              <a:rPr lang="nl-NL" smtClean="0"/>
              <a:t> </a:t>
            </a:r>
            <a:r>
              <a:rPr lang="nl-NL"/>
              <a:t>more than usual in terms of the albedo effect</a:t>
            </a:r>
            <a:r>
              <a:rPr lang="nl-NL" smtClean="0"/>
              <a:t>?</a:t>
            </a:r>
            <a:endParaRPr lang="pl-PL" smtClean="0"/>
          </a:p>
          <a:p>
            <a:pPr marL="152396" indent="0">
              <a:lnSpc>
                <a:spcPct val="150000"/>
              </a:lnSpc>
              <a:buNone/>
            </a:pPr>
            <a:r>
              <a:rPr lang="pl-PL" smtClean="0"/>
              <a:t>How it may affect the rate of melting ice? Does it faster of slower the process?</a:t>
            </a:r>
          </a:p>
          <a:p>
            <a:pPr marL="152396" indent="0">
              <a:lnSpc>
                <a:spcPct val="150000"/>
              </a:lnSpc>
              <a:buNone/>
            </a:pPr>
            <a:r>
              <a:rPr lang="pl-PL" smtClean="0"/>
              <a:t>Do you know, how we call such effect?</a:t>
            </a:r>
            <a:endParaRPr lang="pl-PL"/>
          </a:p>
        </p:txBody>
      </p:sp>
      <p:sp>
        <p:nvSpPr>
          <p:cNvPr id="3" name="Prostokąt 2"/>
          <p:cNvSpPr/>
          <p:nvPr/>
        </p:nvSpPr>
        <p:spPr>
          <a:xfrm>
            <a:off x="9555237" y="1316644"/>
            <a:ext cx="3043173" cy="5252656"/>
          </a:xfrm>
          <a:prstGeom prst="rect">
            <a:avLst/>
          </a:prstGeom>
          <a:noFill/>
        </p:spPr>
        <p:txBody>
          <a:bodyPr wrap="square" lIns="121920" tIns="60960" rIns="121920" bIns="60960">
            <a:spAutoFit/>
          </a:bodyPr>
          <a:lstStyle/>
          <a:p>
            <a:pPr algn="ctr"/>
            <a:r>
              <a:rPr lang="pl-PL" sz="33333" b="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a:t>
            </a:r>
          </a:p>
        </p:txBody>
      </p:sp>
    </p:spTree>
    <p:extLst>
      <p:ext uri="{BB962C8B-B14F-4D97-AF65-F5344CB8AC3E}">
        <p14:creationId xmlns:p14="http://schemas.microsoft.com/office/powerpoint/2010/main" val="11489508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g8cf6c40b82_2_190"/>
          <p:cNvSpPr txBox="1">
            <a:spLocks noGrp="1"/>
          </p:cNvSpPr>
          <p:nvPr>
            <p:ph type="title"/>
          </p:nvPr>
        </p:nvSpPr>
        <p:spPr>
          <a:xfrm>
            <a:off x="838200" y="365125"/>
            <a:ext cx="10515600" cy="1325563"/>
          </a:xfrm>
          <a:prstGeom prst="rect">
            <a:avLst/>
          </a:prstGeom>
          <a:noFill/>
          <a:ln>
            <a:noFill/>
          </a:ln>
        </p:spPr>
        <p:txBody>
          <a:bodyPr spcFirstLastPara="1" vert="horz" wrap="square" lIns="121900" tIns="60933" rIns="121900" bIns="60933" rtlCol="0" anchor="ctr" anchorCtr="0">
            <a:noAutofit/>
          </a:bodyPr>
          <a:lstStyle/>
          <a:p>
            <a:pPr>
              <a:spcBef>
                <a:spcPts val="0"/>
              </a:spcBef>
              <a:buClr>
                <a:srgbClr val="7E3269"/>
              </a:buClr>
              <a:buSzPts val="3300"/>
            </a:pPr>
            <a:r>
              <a:rPr lang="pl-PL" err="1"/>
              <a:t>Positive</a:t>
            </a:r>
            <a:r>
              <a:rPr lang="pl-PL"/>
              <a:t> feedback </a:t>
            </a:r>
            <a:r>
              <a:rPr lang="pl-PL" err="1"/>
              <a:t>loop</a:t>
            </a:r>
            <a:endParaRPr/>
          </a:p>
        </p:txBody>
      </p:sp>
      <p:sp>
        <p:nvSpPr>
          <p:cNvPr id="2" name="Symbol zastępczy tekstu 1"/>
          <p:cNvSpPr>
            <a:spLocks noGrp="1"/>
          </p:cNvSpPr>
          <p:nvPr>
            <p:ph type="body" idx="1"/>
          </p:nvPr>
        </p:nvSpPr>
        <p:spPr>
          <a:xfrm>
            <a:off x="803275" y="1550619"/>
            <a:ext cx="10515600" cy="4351339"/>
          </a:xfrm>
        </p:spPr>
        <p:txBody>
          <a:bodyPr/>
          <a:lstStyle/>
          <a:p>
            <a:pPr marL="152396" indent="0">
              <a:lnSpc>
                <a:spcPct val="150000"/>
              </a:lnSpc>
              <a:buNone/>
            </a:pPr>
            <a:r>
              <a:rPr lang="en-US"/>
              <a:t>A </a:t>
            </a:r>
            <a:r>
              <a:rPr lang="en-US" b="1"/>
              <a:t>positive feedback loop</a:t>
            </a:r>
            <a:r>
              <a:rPr lang="en-US"/>
              <a:t> occurs in nature when the product of a reaction leads to an increase in that reaction</a:t>
            </a:r>
            <a:r>
              <a:rPr lang="pl-PL"/>
              <a:t>.</a:t>
            </a:r>
          </a:p>
          <a:p>
            <a:pPr marL="152396" indent="0">
              <a:lnSpc>
                <a:spcPct val="150000"/>
              </a:lnSpc>
              <a:buNone/>
            </a:pPr>
            <a:r>
              <a:rPr lang="en-US" b="1"/>
              <a:t>Positive feedback loops </a:t>
            </a:r>
            <a:r>
              <a:rPr lang="en-US"/>
              <a:t>enhance or </a:t>
            </a:r>
            <a:r>
              <a:rPr lang="en-US" u="sng"/>
              <a:t>amplify changes</a:t>
            </a:r>
            <a:r>
              <a:rPr lang="en-US"/>
              <a:t>; this tends to move a system away from its equilibrium state and make it more unstable</a:t>
            </a:r>
            <a:r>
              <a:rPr lang="pl-PL"/>
              <a:t>.</a:t>
            </a:r>
          </a:p>
        </p:txBody>
      </p:sp>
    </p:spTree>
    <p:extLst>
      <p:ext uri="{BB962C8B-B14F-4D97-AF65-F5344CB8AC3E}">
        <p14:creationId xmlns:p14="http://schemas.microsoft.com/office/powerpoint/2010/main" val="18375299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g8cf6c40b82_2_190"/>
          <p:cNvSpPr txBox="1">
            <a:spLocks noGrp="1"/>
          </p:cNvSpPr>
          <p:nvPr>
            <p:ph type="title"/>
          </p:nvPr>
        </p:nvSpPr>
        <p:spPr>
          <a:xfrm>
            <a:off x="838200" y="365125"/>
            <a:ext cx="10515600" cy="1325563"/>
          </a:xfrm>
          <a:prstGeom prst="rect">
            <a:avLst/>
          </a:prstGeom>
          <a:noFill/>
          <a:ln>
            <a:noFill/>
          </a:ln>
        </p:spPr>
        <p:txBody>
          <a:bodyPr spcFirstLastPara="1" vert="horz" wrap="square" lIns="121900" tIns="60933" rIns="121900" bIns="60933" rtlCol="0" anchor="ctr" anchorCtr="0">
            <a:noAutofit/>
          </a:bodyPr>
          <a:lstStyle/>
          <a:p>
            <a:pPr>
              <a:spcBef>
                <a:spcPts val="0"/>
              </a:spcBef>
              <a:buClr>
                <a:srgbClr val="7E3269"/>
              </a:buClr>
              <a:buSzPts val="3300"/>
            </a:pPr>
            <a:r>
              <a:rPr lang="pl-PL" err="1"/>
              <a:t>Positive</a:t>
            </a:r>
            <a:r>
              <a:rPr lang="pl-PL"/>
              <a:t> feedback </a:t>
            </a:r>
            <a:r>
              <a:rPr lang="pl-PL" err="1"/>
              <a:t>loop</a:t>
            </a:r>
            <a:endParaRPr/>
          </a:p>
        </p:txBody>
      </p:sp>
      <p:sp>
        <p:nvSpPr>
          <p:cNvPr id="2" name="Symbol zastępczy tekstu 1"/>
          <p:cNvSpPr>
            <a:spLocks noGrp="1"/>
          </p:cNvSpPr>
          <p:nvPr>
            <p:ph type="body" idx="1"/>
          </p:nvPr>
        </p:nvSpPr>
        <p:spPr>
          <a:xfrm>
            <a:off x="803275" y="1550619"/>
            <a:ext cx="10515600" cy="4351339"/>
          </a:xfrm>
        </p:spPr>
        <p:txBody>
          <a:bodyPr/>
          <a:lstStyle/>
          <a:p>
            <a:pPr marL="152396" indent="0">
              <a:lnSpc>
                <a:spcPct val="150000"/>
              </a:lnSpc>
              <a:buNone/>
            </a:pPr>
            <a:r>
              <a:rPr lang="pl-PL" err="1"/>
              <a:t>Which</a:t>
            </a:r>
            <a:r>
              <a:rPr lang="pl-PL"/>
              <a:t> </a:t>
            </a:r>
            <a:r>
              <a:rPr lang="pl-PL" err="1"/>
              <a:t>processes</a:t>
            </a:r>
            <a:r>
              <a:rPr lang="pl-PL"/>
              <a:t> </a:t>
            </a:r>
            <a:r>
              <a:rPr lang="pl-PL" err="1"/>
              <a:t>describe</a:t>
            </a:r>
            <a:r>
              <a:rPr lang="pl-PL"/>
              <a:t> a</a:t>
            </a:r>
            <a:r>
              <a:rPr lang="en-US"/>
              <a:t> </a:t>
            </a:r>
            <a:r>
              <a:rPr lang="en-US" b="1"/>
              <a:t>positive feedback loop</a:t>
            </a:r>
            <a:r>
              <a:rPr lang="pl-PL" b="1"/>
              <a:t>?</a:t>
            </a:r>
            <a:r>
              <a:rPr lang="en-US"/>
              <a:t> </a:t>
            </a:r>
            <a:endParaRPr lang="pl-PL"/>
          </a:p>
          <a:p>
            <a:r>
              <a:rPr lang="en-US"/>
              <a:t>The photosynthesis in plants speeds up in response to increased levels of carbon dioxide</a:t>
            </a:r>
            <a:r>
              <a:rPr lang="en-GB"/>
              <a:t>.</a:t>
            </a:r>
            <a:endParaRPr lang="pl-PL"/>
          </a:p>
          <a:p>
            <a:r>
              <a:rPr lang="en-GB"/>
              <a:t>Ice melts leading to decreased albedo.</a:t>
            </a:r>
            <a:endParaRPr lang="pl-PL"/>
          </a:p>
          <a:p>
            <a:r>
              <a:rPr lang="pl-PL" err="1"/>
              <a:t>Ice</a:t>
            </a:r>
            <a:r>
              <a:rPr lang="pl-PL"/>
              <a:t> </a:t>
            </a:r>
            <a:r>
              <a:rPr lang="pl-PL" err="1"/>
              <a:t>melts</a:t>
            </a:r>
            <a:r>
              <a:rPr lang="pl-PL"/>
              <a:t> </a:t>
            </a:r>
            <a:r>
              <a:rPr lang="pl-PL" err="1"/>
              <a:t>leading</a:t>
            </a:r>
            <a:r>
              <a:rPr lang="pl-PL"/>
              <a:t> to </a:t>
            </a:r>
            <a:r>
              <a:rPr lang="pl-PL" err="1"/>
              <a:t>increasing</a:t>
            </a:r>
            <a:r>
              <a:rPr lang="pl-PL"/>
              <a:t> of </a:t>
            </a:r>
            <a:r>
              <a:rPr lang="pl-PL" err="1"/>
              <a:t>moisture</a:t>
            </a:r>
            <a:r>
              <a:rPr lang="pl-PL"/>
              <a:t> and </a:t>
            </a:r>
            <a:r>
              <a:rPr lang="pl-PL" err="1"/>
              <a:t>formulation</a:t>
            </a:r>
            <a:r>
              <a:rPr lang="pl-PL"/>
              <a:t> of </a:t>
            </a:r>
            <a:r>
              <a:rPr lang="pl-PL" err="1"/>
              <a:t>clouds</a:t>
            </a:r>
            <a:r>
              <a:rPr lang="pl-PL"/>
              <a:t>.</a:t>
            </a:r>
          </a:p>
          <a:p>
            <a:r>
              <a:rPr lang="en-GB"/>
              <a:t>Warmer temperature cause sea level to rise.</a:t>
            </a:r>
            <a:endParaRPr lang="pl-PL"/>
          </a:p>
          <a:p>
            <a:pPr marL="152396" indent="0">
              <a:lnSpc>
                <a:spcPct val="150000"/>
              </a:lnSpc>
              <a:buNone/>
            </a:pPr>
            <a:endParaRPr lang="pl-PL"/>
          </a:p>
        </p:txBody>
      </p:sp>
    </p:spTree>
    <p:extLst>
      <p:ext uri="{BB962C8B-B14F-4D97-AF65-F5344CB8AC3E}">
        <p14:creationId xmlns:p14="http://schemas.microsoft.com/office/powerpoint/2010/main" val="9470694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g8cf6c40b82_2_190"/>
          <p:cNvSpPr txBox="1">
            <a:spLocks noGrp="1"/>
          </p:cNvSpPr>
          <p:nvPr>
            <p:ph type="title"/>
          </p:nvPr>
        </p:nvSpPr>
        <p:spPr>
          <a:xfrm>
            <a:off x="838200" y="365125"/>
            <a:ext cx="10515600" cy="1325563"/>
          </a:xfrm>
          <a:prstGeom prst="rect">
            <a:avLst/>
          </a:prstGeom>
          <a:noFill/>
          <a:ln>
            <a:noFill/>
          </a:ln>
        </p:spPr>
        <p:txBody>
          <a:bodyPr spcFirstLastPara="1" vert="horz" wrap="square" lIns="121900" tIns="60933" rIns="121900" bIns="60933" rtlCol="0" anchor="ctr" anchorCtr="0">
            <a:noAutofit/>
          </a:bodyPr>
          <a:lstStyle/>
          <a:p>
            <a:pPr>
              <a:spcBef>
                <a:spcPts val="0"/>
              </a:spcBef>
              <a:buClr>
                <a:srgbClr val="7E3269"/>
              </a:buClr>
              <a:buSzPts val="3300"/>
            </a:pPr>
            <a:r>
              <a:rPr lang="pl-PL" err="1"/>
              <a:t>Positive</a:t>
            </a:r>
            <a:r>
              <a:rPr lang="pl-PL"/>
              <a:t> feedback </a:t>
            </a:r>
            <a:r>
              <a:rPr lang="pl-PL" err="1"/>
              <a:t>loop</a:t>
            </a:r>
            <a:endParaRPr/>
          </a:p>
        </p:txBody>
      </p:sp>
      <p:sp>
        <p:nvSpPr>
          <p:cNvPr id="2" name="Symbol zastępczy tekstu 1"/>
          <p:cNvSpPr>
            <a:spLocks noGrp="1"/>
          </p:cNvSpPr>
          <p:nvPr>
            <p:ph type="body" idx="1"/>
          </p:nvPr>
        </p:nvSpPr>
        <p:spPr>
          <a:xfrm>
            <a:off x="803275" y="1550619"/>
            <a:ext cx="10515600" cy="4351339"/>
          </a:xfrm>
        </p:spPr>
        <p:txBody>
          <a:bodyPr/>
          <a:lstStyle/>
          <a:p>
            <a:pPr marL="152396" indent="0">
              <a:lnSpc>
                <a:spcPct val="150000"/>
              </a:lnSpc>
              <a:buNone/>
            </a:pPr>
            <a:r>
              <a:rPr lang="pl-PL" err="1"/>
              <a:t>Which</a:t>
            </a:r>
            <a:r>
              <a:rPr lang="pl-PL"/>
              <a:t> </a:t>
            </a:r>
            <a:r>
              <a:rPr lang="pl-PL" err="1"/>
              <a:t>processes</a:t>
            </a:r>
            <a:r>
              <a:rPr lang="pl-PL"/>
              <a:t> </a:t>
            </a:r>
            <a:r>
              <a:rPr lang="pl-PL" err="1"/>
              <a:t>describe</a:t>
            </a:r>
            <a:r>
              <a:rPr lang="pl-PL"/>
              <a:t> a</a:t>
            </a:r>
            <a:r>
              <a:rPr lang="en-US"/>
              <a:t> </a:t>
            </a:r>
            <a:r>
              <a:rPr lang="en-US" b="1"/>
              <a:t>positive feedback loop</a:t>
            </a:r>
            <a:r>
              <a:rPr lang="pl-PL" b="1"/>
              <a:t>?</a:t>
            </a:r>
            <a:r>
              <a:rPr lang="en-US"/>
              <a:t> </a:t>
            </a:r>
            <a:endParaRPr lang="pl-PL"/>
          </a:p>
          <a:p>
            <a:r>
              <a:rPr lang="en-US"/>
              <a:t>The photosynthesis in plants speeds up in response to increased levels of carbon dioxide</a:t>
            </a:r>
            <a:r>
              <a:rPr lang="en-GB"/>
              <a:t>.</a:t>
            </a:r>
            <a:endParaRPr lang="pl-PL"/>
          </a:p>
          <a:p>
            <a:r>
              <a:rPr lang="en-GB" b="1" u="sng">
                <a:solidFill>
                  <a:srgbClr val="00B050"/>
                </a:solidFill>
              </a:rPr>
              <a:t>Ice melts leading to decreased albedo.</a:t>
            </a:r>
            <a:endParaRPr lang="pl-PL" b="1" u="sng">
              <a:solidFill>
                <a:srgbClr val="00B050"/>
              </a:solidFill>
            </a:endParaRPr>
          </a:p>
          <a:p>
            <a:r>
              <a:rPr lang="pl-PL" err="1"/>
              <a:t>Ice</a:t>
            </a:r>
            <a:r>
              <a:rPr lang="pl-PL"/>
              <a:t> </a:t>
            </a:r>
            <a:r>
              <a:rPr lang="pl-PL" err="1"/>
              <a:t>melts</a:t>
            </a:r>
            <a:r>
              <a:rPr lang="pl-PL"/>
              <a:t> </a:t>
            </a:r>
            <a:r>
              <a:rPr lang="pl-PL" err="1"/>
              <a:t>leading</a:t>
            </a:r>
            <a:r>
              <a:rPr lang="pl-PL"/>
              <a:t> to </a:t>
            </a:r>
            <a:r>
              <a:rPr lang="pl-PL" err="1"/>
              <a:t>increasing</a:t>
            </a:r>
            <a:r>
              <a:rPr lang="pl-PL"/>
              <a:t> of </a:t>
            </a:r>
            <a:r>
              <a:rPr lang="pl-PL" err="1"/>
              <a:t>moisture</a:t>
            </a:r>
            <a:r>
              <a:rPr lang="pl-PL"/>
              <a:t> and </a:t>
            </a:r>
            <a:r>
              <a:rPr lang="pl-PL" err="1"/>
              <a:t>formulation</a:t>
            </a:r>
            <a:r>
              <a:rPr lang="pl-PL"/>
              <a:t> of </a:t>
            </a:r>
            <a:r>
              <a:rPr lang="pl-PL" err="1"/>
              <a:t>clouds</a:t>
            </a:r>
            <a:r>
              <a:rPr lang="pl-PL"/>
              <a:t>.</a:t>
            </a:r>
          </a:p>
          <a:p>
            <a:r>
              <a:rPr lang="en-GB"/>
              <a:t>Warmer temperature cause sea level to rise.</a:t>
            </a:r>
            <a:endParaRPr lang="pl-PL"/>
          </a:p>
          <a:p>
            <a:pPr marL="152396" indent="0">
              <a:lnSpc>
                <a:spcPct val="150000"/>
              </a:lnSpc>
              <a:buNone/>
            </a:pPr>
            <a:endParaRPr lang="pl-PL"/>
          </a:p>
        </p:txBody>
      </p:sp>
    </p:spTree>
    <p:extLst>
      <p:ext uri="{BB962C8B-B14F-4D97-AF65-F5344CB8AC3E}">
        <p14:creationId xmlns:p14="http://schemas.microsoft.com/office/powerpoint/2010/main" val="15298489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g8cf6c40b82_2_190"/>
          <p:cNvSpPr txBox="1">
            <a:spLocks noGrp="1"/>
          </p:cNvSpPr>
          <p:nvPr>
            <p:ph type="title"/>
          </p:nvPr>
        </p:nvSpPr>
        <p:spPr>
          <a:xfrm>
            <a:off x="838200" y="365125"/>
            <a:ext cx="10515600" cy="1325563"/>
          </a:xfrm>
          <a:prstGeom prst="rect">
            <a:avLst/>
          </a:prstGeom>
          <a:noFill/>
          <a:ln>
            <a:noFill/>
          </a:ln>
        </p:spPr>
        <p:txBody>
          <a:bodyPr spcFirstLastPara="1" vert="horz" wrap="square" lIns="121900" tIns="60933" rIns="121900" bIns="60933" rtlCol="0" anchor="ctr" anchorCtr="0">
            <a:noAutofit/>
          </a:bodyPr>
          <a:lstStyle/>
          <a:p>
            <a:pPr>
              <a:spcBef>
                <a:spcPts val="0"/>
              </a:spcBef>
              <a:buClr>
                <a:srgbClr val="7E3269"/>
              </a:buClr>
              <a:buSzPts val="3300"/>
            </a:pPr>
            <a:r>
              <a:rPr lang="pl-PL" err="1"/>
              <a:t>What</a:t>
            </a:r>
            <a:r>
              <a:rPr lang="pl-PL"/>
              <a:t> would happen, </a:t>
            </a:r>
            <a:r>
              <a:rPr lang="pl-PL" err="1"/>
              <a:t>if</a:t>
            </a:r>
            <a:r>
              <a:rPr lang="pl-PL"/>
              <a:t>…</a:t>
            </a:r>
            <a:endParaRPr/>
          </a:p>
        </p:txBody>
      </p:sp>
      <p:sp>
        <p:nvSpPr>
          <p:cNvPr id="2" name="Symbol zastępczy tekstu 1"/>
          <p:cNvSpPr>
            <a:spLocks noGrp="1"/>
          </p:cNvSpPr>
          <p:nvPr>
            <p:ph type="body" idx="1"/>
          </p:nvPr>
        </p:nvSpPr>
        <p:spPr>
          <a:xfrm>
            <a:off x="725036" y="1441449"/>
            <a:ext cx="10515600" cy="4351339"/>
          </a:xfrm>
        </p:spPr>
        <p:txBody>
          <a:bodyPr>
            <a:normAutofit fontScale="92500" lnSpcReduction="10000"/>
          </a:bodyPr>
          <a:lstStyle/>
          <a:p>
            <a:pPr marL="152396" indent="0">
              <a:lnSpc>
                <a:spcPct val="150000"/>
              </a:lnSpc>
              <a:buNone/>
            </a:pPr>
            <a:r>
              <a:rPr lang="en-US"/>
              <a:t>Let’s step into the shoes of scientists for a little bit and think what influences the rate of melting sea ice and what could help to slow down the process. </a:t>
            </a:r>
            <a:endParaRPr lang="pl-PL"/>
          </a:p>
          <a:p>
            <a:pPr marL="152396" indent="0">
              <a:lnSpc>
                <a:spcPct val="150000"/>
              </a:lnSpc>
              <a:buNone/>
            </a:pPr>
            <a:r>
              <a:rPr lang="en-US"/>
              <a:t>Write down as many </a:t>
            </a:r>
            <a:r>
              <a:rPr lang="pl-PL" smtClean="0"/>
              <a:t>questions </a:t>
            </a:r>
            <a:r>
              <a:rPr lang="en-US"/>
              <a:t>come to your mind. </a:t>
            </a:r>
            <a:r>
              <a:rPr lang="pl-PL"/>
              <a:t>Discuss your ideas in groups</a:t>
            </a:r>
            <a:r>
              <a:rPr lang="en-US" smtClean="0"/>
              <a:t>.</a:t>
            </a:r>
            <a:r>
              <a:rPr lang="pl-PL" smtClean="0"/>
              <a:t> Add hypothesis to questions, which intrigue you most.</a:t>
            </a:r>
            <a:endParaRPr lang="pl-PL"/>
          </a:p>
          <a:p>
            <a:pPr marL="152396" indent="0">
              <a:lnSpc>
                <a:spcPct val="150000"/>
              </a:lnSpc>
              <a:buNone/>
            </a:pPr>
            <a:r>
              <a:rPr lang="pl-PL" err="1"/>
              <a:t>Finally</a:t>
            </a:r>
            <a:r>
              <a:rPr lang="pl-PL"/>
              <a:t>, </a:t>
            </a:r>
            <a:r>
              <a:rPr lang="en-US"/>
              <a:t>choose one</a:t>
            </a:r>
            <a:r>
              <a:rPr lang="pl-PL"/>
              <a:t> hypothesis</a:t>
            </a:r>
            <a:r>
              <a:rPr lang="en-US"/>
              <a:t>, which you will further investigate on.</a:t>
            </a:r>
            <a:br>
              <a:rPr lang="en-US"/>
            </a:br>
            <a:endParaRPr lang="pl-PL"/>
          </a:p>
        </p:txBody>
      </p:sp>
    </p:spTree>
    <p:extLst>
      <p:ext uri="{BB962C8B-B14F-4D97-AF65-F5344CB8AC3E}">
        <p14:creationId xmlns:p14="http://schemas.microsoft.com/office/powerpoint/2010/main" val="16688157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tekstu 2"/>
          <p:cNvSpPr>
            <a:spLocks noGrp="1"/>
          </p:cNvSpPr>
          <p:nvPr>
            <p:ph type="body" idx="1"/>
          </p:nvPr>
        </p:nvSpPr>
        <p:spPr/>
        <p:txBody>
          <a:bodyPr/>
          <a:lstStyle/>
          <a:p>
            <a:endParaRPr lang="pl-PL"/>
          </a:p>
        </p:txBody>
      </p:sp>
      <p:pic>
        <p:nvPicPr>
          <p:cNvPr id="4" name="lrEM3LHvjI0"/>
          <p:cNvPicPr>
            <a:picLocks noRot="1" noChangeAspect="1"/>
          </p:cNvPicPr>
          <p:nvPr>
            <a:videoFile r:link="rId1"/>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1060247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252"/>
        <p:cNvGrpSpPr/>
        <p:nvPr/>
      </p:nvGrpSpPr>
      <p:grpSpPr>
        <a:xfrm>
          <a:off x="0" y="0"/>
          <a:ext cx="0" cy="0"/>
          <a:chOff x="0" y="0"/>
          <a:chExt cx="0" cy="0"/>
        </a:xfrm>
      </p:grpSpPr>
      <p:sp>
        <p:nvSpPr>
          <p:cNvPr id="1254" name="Google Shape;1254;p45"/>
          <p:cNvSpPr txBox="1">
            <a:spLocks noGrp="1"/>
          </p:cNvSpPr>
          <p:nvPr>
            <p:ph type="body" idx="1"/>
          </p:nvPr>
        </p:nvSpPr>
        <p:spPr>
          <a:xfrm>
            <a:off x="846827" y="1221776"/>
            <a:ext cx="10515600" cy="4351339"/>
          </a:xfrm>
          <a:prstGeom prst="rect">
            <a:avLst/>
          </a:prstGeom>
          <a:noFill/>
          <a:ln>
            <a:noFill/>
          </a:ln>
        </p:spPr>
        <p:txBody>
          <a:bodyPr spcFirstLastPara="1" vert="horz" wrap="square" lIns="121900" tIns="60933" rIns="121900" bIns="60933" rtlCol="0" anchor="ctr" anchorCtr="0">
            <a:normAutofit/>
          </a:bodyPr>
          <a:lstStyle/>
          <a:p>
            <a:pPr marL="152396" indent="0" algn="ctr">
              <a:spcBef>
                <a:spcPts val="0"/>
              </a:spcBef>
              <a:buClr>
                <a:srgbClr val="7E3269"/>
              </a:buClr>
              <a:buSzPts val="3300"/>
              <a:buNone/>
            </a:pPr>
            <a:r>
              <a:rPr lang="pl-PL" sz="8000" b="1" smtClean="0">
                <a:solidFill>
                  <a:srgbClr val="7E3269"/>
                </a:solidFill>
              </a:rPr>
              <a:t>Back to permafrost</a:t>
            </a:r>
            <a:endParaRPr lang="en-US" sz="8000" b="1" dirty="0">
              <a:solidFill>
                <a:srgbClr val="7E3269"/>
              </a:solidFill>
            </a:endParaRPr>
          </a:p>
        </p:txBody>
      </p:sp>
      <p:sp>
        <p:nvSpPr>
          <p:cNvPr id="1255" name="Google Shape;1255;p45"/>
          <p:cNvSpPr/>
          <p:nvPr/>
        </p:nvSpPr>
        <p:spPr>
          <a:xfrm>
            <a:off x="750749" y="1357871"/>
            <a:ext cx="10803172" cy="4125112"/>
          </a:xfrm>
          <a:prstGeom prst="roundRect">
            <a:avLst>
              <a:gd name="adj" fmla="val 16667"/>
            </a:avLst>
          </a:prstGeom>
          <a:noFill/>
          <a:ln w="28575" cap="flat" cmpd="sng">
            <a:solidFill>
              <a:srgbClr val="55D700"/>
            </a:solidFill>
            <a:prstDash val="solid"/>
            <a:miter lim="800000"/>
            <a:headEnd type="none" w="sm" len="sm"/>
            <a:tailEnd type="none" w="sm" len="sm"/>
          </a:ln>
        </p:spPr>
        <p:txBody>
          <a:bodyPr spcFirstLastPara="1" wrap="square" lIns="121900" tIns="60933" rIns="121900" bIns="60933" anchor="ctr" anchorCtr="0">
            <a:noAutofit/>
          </a:bodyPr>
          <a:lstStyle/>
          <a:p>
            <a:pPr algn="ctr"/>
            <a:endParaRPr sz="24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354212119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tekstu 2"/>
          <p:cNvSpPr>
            <a:spLocks noGrp="1"/>
          </p:cNvSpPr>
          <p:nvPr>
            <p:ph type="body" idx="1"/>
          </p:nvPr>
        </p:nvSpPr>
        <p:spPr/>
        <p:txBody>
          <a:bodyPr/>
          <a:lstStyle/>
          <a:p>
            <a:endParaRPr lang="pl-PL"/>
          </a:p>
        </p:txBody>
      </p:sp>
      <p:pic>
        <p:nvPicPr>
          <p:cNvPr id="4" name="Obraz 3">
            <a:hlinkClick r:id="rId3"/>
          </p:cNvPr>
          <p:cNvPicPr>
            <a:picLocks noChangeAspect="1"/>
          </p:cNvPicPr>
          <p:nvPr/>
        </p:nvPicPr>
        <p:blipFill>
          <a:blip r:embed="rId4"/>
          <a:stretch>
            <a:fillRect/>
          </a:stretch>
        </p:blipFill>
        <p:spPr>
          <a:xfrm>
            <a:off x="7388" y="0"/>
            <a:ext cx="12177224" cy="6858000"/>
          </a:xfrm>
          <a:prstGeom prst="rect">
            <a:avLst/>
          </a:prstGeom>
        </p:spPr>
      </p:pic>
    </p:spTree>
    <p:extLst>
      <p:ext uri="{BB962C8B-B14F-4D97-AF65-F5344CB8AC3E}">
        <p14:creationId xmlns:p14="http://schemas.microsoft.com/office/powerpoint/2010/main" val="340577846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a:picLocks noChangeAspect="1"/>
          </p:cNvPicPr>
          <p:nvPr/>
        </p:nvPicPr>
        <p:blipFill>
          <a:blip r:embed="rId3"/>
          <a:stretch>
            <a:fillRect/>
          </a:stretch>
        </p:blipFill>
        <p:spPr>
          <a:xfrm>
            <a:off x="838201" y="1914367"/>
            <a:ext cx="10248900" cy="3947160"/>
          </a:xfrm>
          <a:prstGeom prst="rect">
            <a:avLst/>
          </a:prstGeom>
        </p:spPr>
      </p:pic>
      <p:sp>
        <p:nvSpPr>
          <p:cNvPr id="5" name="Google Shape;297;g8cf6c40b82_2_190"/>
          <p:cNvSpPr txBox="1">
            <a:spLocks noGrp="1"/>
          </p:cNvSpPr>
          <p:nvPr>
            <p:ph type="title"/>
          </p:nvPr>
        </p:nvSpPr>
        <p:spPr>
          <a:xfrm>
            <a:off x="838200" y="365125"/>
            <a:ext cx="10515600" cy="1325563"/>
          </a:xfrm>
          <a:prstGeom prst="rect">
            <a:avLst/>
          </a:prstGeom>
          <a:noFill/>
          <a:ln>
            <a:noFill/>
          </a:ln>
        </p:spPr>
        <p:txBody>
          <a:bodyPr spcFirstLastPara="1" vert="horz" wrap="square" lIns="121900" tIns="60933" rIns="121900" bIns="60933" rtlCol="0" anchor="ctr" anchorCtr="0">
            <a:noAutofit/>
          </a:bodyPr>
          <a:lstStyle/>
          <a:p>
            <a:pPr>
              <a:spcBef>
                <a:spcPts val="0"/>
              </a:spcBef>
              <a:buClr>
                <a:srgbClr val="7E3269"/>
              </a:buClr>
              <a:buSzPts val="3300"/>
            </a:pPr>
            <a:r>
              <a:rPr lang="pl-PL" sz="4400">
                <a:solidFill>
                  <a:srgbClr val="7E3269"/>
                </a:solidFill>
              </a:rPr>
              <a:t>Fill in the blanks</a:t>
            </a:r>
            <a:endParaRPr/>
          </a:p>
        </p:txBody>
      </p:sp>
    </p:spTree>
    <p:extLst>
      <p:ext uri="{BB962C8B-B14F-4D97-AF65-F5344CB8AC3E}">
        <p14:creationId xmlns:p14="http://schemas.microsoft.com/office/powerpoint/2010/main" val="29178843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g8cf6c40b82_2_106"/>
          <p:cNvSpPr txBox="1">
            <a:spLocks noGrp="1"/>
          </p:cNvSpPr>
          <p:nvPr>
            <p:ph type="title"/>
          </p:nvPr>
        </p:nvSpPr>
        <p:spPr>
          <a:xfrm>
            <a:off x="838200" y="-187352"/>
            <a:ext cx="10515600" cy="1325563"/>
          </a:xfrm>
          <a:prstGeom prst="rect">
            <a:avLst/>
          </a:prstGeom>
          <a:noFill/>
          <a:ln>
            <a:noFill/>
          </a:ln>
        </p:spPr>
        <p:txBody>
          <a:bodyPr spcFirstLastPara="1" vert="horz" wrap="square" lIns="121900" tIns="60933" rIns="121900" bIns="60933" rtlCol="0" anchor="ctr" anchorCtr="0">
            <a:noAutofit/>
          </a:bodyPr>
          <a:lstStyle/>
          <a:p>
            <a:pPr>
              <a:spcBef>
                <a:spcPts val="0"/>
              </a:spcBef>
              <a:buClr>
                <a:srgbClr val="7E3269"/>
              </a:buClr>
              <a:buSzPts val="3300"/>
            </a:pPr>
            <a:r>
              <a:rPr lang="pl-PL" dirty="0" err="1" smtClean="0"/>
              <a:t>Why</a:t>
            </a:r>
            <a:r>
              <a:rPr lang="pl-PL" dirty="0" smtClean="0"/>
              <a:t> the </a:t>
            </a:r>
            <a:r>
              <a:rPr lang="pl-PL" dirty="0" err="1" smtClean="0"/>
              <a:t>Arctic</a:t>
            </a:r>
            <a:r>
              <a:rPr lang="pl-PL" dirty="0" smtClean="0"/>
              <a:t>?</a:t>
            </a:r>
            <a:endParaRPr dirty="0"/>
          </a:p>
        </p:txBody>
      </p:sp>
      <p:pic>
        <p:nvPicPr>
          <p:cNvPr id="2" name="40ZA8qxBr24"/>
          <p:cNvPicPr>
            <a:picLocks noRot="1" noChangeAspect="1"/>
          </p:cNvPicPr>
          <p:nvPr>
            <a:videoFile r:link="rId1"/>
          </p:nvPr>
        </p:nvPicPr>
        <p:blipFill>
          <a:blip r:embed="rId4"/>
          <a:stretch>
            <a:fillRect/>
          </a:stretch>
        </p:blipFill>
        <p:spPr>
          <a:xfrm>
            <a:off x="522515" y="685800"/>
            <a:ext cx="10972800" cy="6172200"/>
          </a:xfrm>
          <a:prstGeom prst="rect">
            <a:avLst/>
          </a:prstGeom>
        </p:spPr>
      </p:pic>
    </p:spTree>
    <p:extLst>
      <p:ext uri="{BB962C8B-B14F-4D97-AF65-F5344CB8AC3E}">
        <p14:creationId xmlns:p14="http://schemas.microsoft.com/office/powerpoint/2010/main" val="167314062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297;g8cf6c40b82_2_190"/>
          <p:cNvSpPr txBox="1">
            <a:spLocks noGrp="1"/>
          </p:cNvSpPr>
          <p:nvPr>
            <p:ph type="title"/>
          </p:nvPr>
        </p:nvSpPr>
        <p:spPr>
          <a:xfrm>
            <a:off x="838200" y="365125"/>
            <a:ext cx="10515600" cy="1325563"/>
          </a:xfrm>
          <a:prstGeom prst="rect">
            <a:avLst/>
          </a:prstGeom>
          <a:noFill/>
          <a:ln>
            <a:noFill/>
          </a:ln>
        </p:spPr>
        <p:txBody>
          <a:bodyPr spcFirstLastPara="1" vert="horz" wrap="square" lIns="121900" tIns="60933" rIns="121900" bIns="60933" rtlCol="0" anchor="ctr" anchorCtr="0">
            <a:noAutofit/>
          </a:bodyPr>
          <a:lstStyle/>
          <a:p>
            <a:pPr>
              <a:spcBef>
                <a:spcPts val="0"/>
              </a:spcBef>
              <a:buClr>
                <a:srgbClr val="7E3269"/>
              </a:buClr>
              <a:buSzPts val="3300"/>
            </a:pPr>
            <a:r>
              <a:rPr lang="pl-PL" sz="4400">
                <a:solidFill>
                  <a:srgbClr val="7E3269"/>
                </a:solidFill>
              </a:rPr>
              <a:t>Fill in the blanks</a:t>
            </a:r>
            <a:endParaRPr/>
          </a:p>
        </p:txBody>
      </p:sp>
      <p:sp>
        <p:nvSpPr>
          <p:cNvPr id="2" name="Prostokąt 1"/>
          <p:cNvSpPr/>
          <p:nvPr/>
        </p:nvSpPr>
        <p:spPr>
          <a:xfrm>
            <a:off x="132080" y="2074785"/>
            <a:ext cx="11856720" cy="3015890"/>
          </a:xfrm>
          <a:prstGeom prst="rect">
            <a:avLst/>
          </a:prstGeom>
        </p:spPr>
        <p:txBody>
          <a:bodyPr wrap="square">
            <a:spAutoFit/>
          </a:bodyPr>
          <a:lstStyle/>
          <a:p>
            <a:pPr marL="211661">
              <a:lnSpc>
                <a:spcPct val="150000"/>
              </a:lnSpc>
            </a:pPr>
            <a:r>
              <a:rPr lang="en-US" sz="2533">
                <a:latin typeface="Calibri" panose="020F0502020204030204" pitchFamily="34" charset="0"/>
                <a:cs typeface="Calibri" panose="020F0502020204030204" pitchFamily="34" charset="0"/>
              </a:rPr>
              <a:t>If temperature </a:t>
            </a:r>
            <a:r>
              <a:rPr lang="en-US" sz="2533">
                <a:solidFill>
                  <a:srgbClr val="7030A0"/>
                </a:solidFill>
                <a:latin typeface="Calibri" panose="020F0502020204030204" pitchFamily="34" charset="0"/>
                <a:cs typeface="Calibri" panose="020F0502020204030204" pitchFamily="34" charset="0"/>
              </a:rPr>
              <a:t>increases</a:t>
            </a:r>
            <a:r>
              <a:rPr lang="en-US" sz="2533">
                <a:latin typeface="Calibri" panose="020F0502020204030204" pitchFamily="34" charset="0"/>
                <a:cs typeface="Calibri" panose="020F0502020204030204" pitchFamily="34" charset="0"/>
              </a:rPr>
              <a:t>, permafrost starts to </a:t>
            </a:r>
            <a:r>
              <a:rPr lang="en-US" sz="2533">
                <a:solidFill>
                  <a:srgbClr val="7030A0"/>
                </a:solidFill>
                <a:latin typeface="Calibri" panose="020F0502020204030204" pitchFamily="34" charset="0"/>
                <a:cs typeface="Calibri" panose="020F0502020204030204" pitchFamily="34" charset="0"/>
              </a:rPr>
              <a:t>thaw</a:t>
            </a:r>
            <a:r>
              <a:rPr lang="en-US" sz="2533">
                <a:latin typeface="Calibri" panose="020F0502020204030204" pitchFamily="34" charset="0"/>
                <a:cs typeface="Calibri" panose="020F0502020204030204" pitchFamily="34" charset="0"/>
              </a:rPr>
              <a:t>. As permafost contains </a:t>
            </a:r>
            <a:r>
              <a:rPr lang="en-US" sz="2533">
                <a:solidFill>
                  <a:srgbClr val="7030A0"/>
                </a:solidFill>
                <a:latin typeface="Calibri" panose="020F0502020204030204" pitchFamily="34" charset="0"/>
                <a:cs typeface="Calibri" panose="020F0502020204030204" pitchFamily="34" charset="0"/>
              </a:rPr>
              <a:t>organic</a:t>
            </a:r>
            <a:r>
              <a:rPr lang="en-US" sz="2533">
                <a:latin typeface="Calibri" panose="020F0502020204030204" pitchFamily="34" charset="0"/>
                <a:cs typeface="Calibri" panose="020F0502020204030204" pitchFamily="34" charset="0"/>
              </a:rPr>
              <a:t> matter, when it thaws, this matter starts to decompose and </a:t>
            </a:r>
            <a:r>
              <a:rPr lang="en-US" sz="2533">
                <a:solidFill>
                  <a:srgbClr val="7030A0"/>
                </a:solidFill>
                <a:latin typeface="Calibri" panose="020F0502020204030204" pitchFamily="34" charset="0"/>
                <a:cs typeface="Calibri" panose="020F0502020204030204" pitchFamily="34" charset="0"/>
              </a:rPr>
              <a:t>releases</a:t>
            </a:r>
            <a:r>
              <a:rPr lang="en-US" sz="2533">
                <a:latin typeface="Calibri" panose="020F0502020204030204" pitchFamily="34" charset="0"/>
                <a:cs typeface="Calibri" panose="020F0502020204030204" pitchFamily="34" charset="0"/>
              </a:rPr>
              <a:t> greenhouse gases. The more greenhouse gases are </a:t>
            </a:r>
            <a:r>
              <a:rPr lang="en-US" sz="2533">
                <a:solidFill>
                  <a:srgbClr val="7030A0"/>
                </a:solidFill>
                <a:latin typeface="Calibri" panose="020F0502020204030204" pitchFamily="34" charset="0"/>
                <a:cs typeface="Calibri" panose="020F0502020204030204" pitchFamily="34" charset="0"/>
              </a:rPr>
              <a:t>realesed</a:t>
            </a:r>
            <a:r>
              <a:rPr lang="en-US" sz="2533">
                <a:latin typeface="Calibri" panose="020F0502020204030204" pitchFamily="34" charset="0"/>
                <a:cs typeface="Calibri" panose="020F0502020204030204" pitchFamily="34" charset="0"/>
              </a:rPr>
              <a:t> to the atmosphere, the </a:t>
            </a:r>
            <a:r>
              <a:rPr lang="en-US" sz="2533">
                <a:solidFill>
                  <a:srgbClr val="7030A0"/>
                </a:solidFill>
                <a:latin typeface="Calibri" panose="020F0502020204030204" pitchFamily="34" charset="0"/>
                <a:cs typeface="Calibri" panose="020F0502020204030204" pitchFamily="34" charset="0"/>
              </a:rPr>
              <a:t>stronger </a:t>
            </a:r>
            <a:r>
              <a:rPr lang="en-US" sz="2533">
                <a:latin typeface="Calibri" panose="020F0502020204030204" pitchFamily="34" charset="0"/>
                <a:cs typeface="Calibri" panose="020F0502020204030204" pitchFamily="34" charset="0"/>
              </a:rPr>
              <a:t>is the effect of climate change and the temperature </a:t>
            </a:r>
            <a:r>
              <a:rPr lang="en-US" sz="2533">
                <a:solidFill>
                  <a:srgbClr val="7030A0"/>
                </a:solidFill>
                <a:latin typeface="Calibri" panose="020F0502020204030204" pitchFamily="34" charset="0"/>
                <a:cs typeface="Calibri" panose="020F0502020204030204" pitchFamily="34" charset="0"/>
              </a:rPr>
              <a:t>increases</a:t>
            </a:r>
            <a:r>
              <a:rPr lang="en-US" sz="2533">
                <a:latin typeface="Calibri" panose="020F0502020204030204" pitchFamily="34" charset="0"/>
                <a:cs typeface="Calibri" panose="020F0502020204030204" pitchFamily="34" charset="0"/>
              </a:rPr>
              <a:t> faster. It </a:t>
            </a:r>
            <a:r>
              <a:rPr lang="en-US" sz="2533">
                <a:solidFill>
                  <a:srgbClr val="7030A0"/>
                </a:solidFill>
                <a:latin typeface="Calibri" panose="020F0502020204030204" pitchFamily="34" charset="0"/>
                <a:cs typeface="Calibri" panose="020F0502020204030204" pitchFamily="34" charset="0"/>
              </a:rPr>
              <a:t>accelerates</a:t>
            </a:r>
            <a:r>
              <a:rPr lang="en-US" sz="2533">
                <a:latin typeface="Calibri" panose="020F0502020204030204" pitchFamily="34" charset="0"/>
                <a:cs typeface="Calibri" panose="020F0502020204030204" pitchFamily="34" charset="0"/>
              </a:rPr>
              <a:t> the process of thawing permafrost. Therefore, we call it a </a:t>
            </a:r>
            <a:r>
              <a:rPr lang="en-US" sz="2533">
                <a:solidFill>
                  <a:srgbClr val="7030A0"/>
                </a:solidFill>
                <a:latin typeface="Calibri" panose="020F0502020204030204" pitchFamily="34" charset="0"/>
                <a:cs typeface="Calibri" panose="020F0502020204030204" pitchFamily="34" charset="0"/>
              </a:rPr>
              <a:t>positive</a:t>
            </a:r>
            <a:r>
              <a:rPr lang="en-US" sz="2533">
                <a:latin typeface="Calibri" panose="020F0502020204030204" pitchFamily="34" charset="0"/>
                <a:cs typeface="Calibri" panose="020F0502020204030204" pitchFamily="34" charset="0"/>
              </a:rPr>
              <a:t> feedback loop. </a:t>
            </a:r>
            <a:endParaRPr lang="pl-PL" sz="2533">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04652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297;g8cf6c40b82_2_190"/>
          <p:cNvSpPr txBox="1">
            <a:spLocks noGrp="1"/>
          </p:cNvSpPr>
          <p:nvPr>
            <p:ph type="title"/>
          </p:nvPr>
        </p:nvSpPr>
        <p:spPr>
          <a:xfrm>
            <a:off x="838200" y="365125"/>
            <a:ext cx="10515600" cy="1325563"/>
          </a:xfrm>
          <a:prstGeom prst="rect">
            <a:avLst/>
          </a:prstGeom>
          <a:noFill/>
          <a:ln>
            <a:noFill/>
          </a:ln>
        </p:spPr>
        <p:txBody>
          <a:bodyPr spcFirstLastPara="1" vert="horz" wrap="square" lIns="121900" tIns="60933" rIns="121900" bIns="60933" rtlCol="0" anchor="ctr" anchorCtr="0">
            <a:noAutofit/>
          </a:bodyPr>
          <a:lstStyle/>
          <a:p>
            <a:pPr lvl="0">
              <a:buClr>
                <a:srgbClr val="7E3269"/>
              </a:buClr>
              <a:buSzPts val="3300"/>
            </a:pPr>
            <a:r>
              <a:rPr lang="en-US" sz="4400">
                <a:solidFill>
                  <a:srgbClr val="7E3269"/>
                </a:solidFill>
              </a:rPr>
              <a:t>Release of methane and CO2 from permafrost</a:t>
            </a:r>
            <a:endParaRPr/>
          </a:p>
        </p:txBody>
      </p:sp>
      <p:sp>
        <p:nvSpPr>
          <p:cNvPr id="2" name="Prostokąt 1"/>
          <p:cNvSpPr/>
          <p:nvPr/>
        </p:nvSpPr>
        <p:spPr>
          <a:xfrm>
            <a:off x="717685" y="2074784"/>
            <a:ext cx="11306675" cy="2554930"/>
          </a:xfrm>
          <a:prstGeom prst="rect">
            <a:avLst/>
          </a:prstGeom>
        </p:spPr>
        <p:txBody>
          <a:bodyPr wrap="square">
            <a:spAutoFit/>
          </a:bodyPr>
          <a:lstStyle/>
          <a:p>
            <a:r>
              <a:rPr lang="en-US" sz="2667">
                <a:latin typeface="Calibri" panose="020F0502020204030204" pitchFamily="34" charset="0"/>
                <a:cs typeface="Calibri" panose="020F0502020204030204" pitchFamily="34" charset="0"/>
              </a:rPr>
              <a:t>Scientists know that even with the rapid climate change the carbon deposit trapped in permafrost </a:t>
            </a:r>
            <a:r>
              <a:rPr lang="en-US" sz="2667" b="1">
                <a:solidFill>
                  <a:srgbClr val="7030A0"/>
                </a:solidFill>
                <a:latin typeface="Calibri" panose="020F0502020204030204" pitchFamily="34" charset="0"/>
                <a:cs typeface="Calibri" panose="020F0502020204030204" pitchFamily="34" charset="0"/>
              </a:rPr>
              <a:t>will not be revealed immediately</a:t>
            </a:r>
            <a:r>
              <a:rPr lang="en-US" sz="2667">
                <a:latin typeface="Calibri" panose="020F0502020204030204" pitchFamily="34" charset="0"/>
                <a:cs typeface="Calibri" panose="020F0502020204030204" pitchFamily="34" charset="0"/>
              </a:rPr>
              <a:t>. They use various models to estimate potential cumulative carbon release from thawing permafrost.</a:t>
            </a:r>
          </a:p>
          <a:p>
            <a:r>
              <a:rPr lang="en-US" sz="2667">
                <a:latin typeface="Calibri" panose="020F0502020204030204" pitchFamily="34" charset="0"/>
                <a:cs typeface="Calibri" panose="020F0502020204030204" pitchFamily="34" charset="0"/>
              </a:rPr>
              <a:t>Scientists cannot estimate the carbon release with high accuracy, because they need to take into account various scenarios of temperature increase. </a:t>
            </a:r>
          </a:p>
        </p:txBody>
      </p:sp>
    </p:spTree>
    <p:extLst>
      <p:ext uri="{BB962C8B-B14F-4D97-AF65-F5344CB8AC3E}">
        <p14:creationId xmlns:p14="http://schemas.microsoft.com/office/powerpoint/2010/main" val="322875892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297;g8cf6c40b82_2_190"/>
          <p:cNvSpPr txBox="1">
            <a:spLocks noGrp="1"/>
          </p:cNvSpPr>
          <p:nvPr>
            <p:ph type="title"/>
          </p:nvPr>
        </p:nvSpPr>
        <p:spPr>
          <a:xfrm>
            <a:off x="838200" y="365125"/>
            <a:ext cx="10515600" cy="1325563"/>
          </a:xfrm>
          <a:prstGeom prst="rect">
            <a:avLst/>
          </a:prstGeom>
          <a:noFill/>
          <a:ln>
            <a:noFill/>
          </a:ln>
        </p:spPr>
        <p:txBody>
          <a:bodyPr spcFirstLastPara="1" vert="horz" wrap="square" lIns="121900" tIns="60933" rIns="121900" bIns="60933" rtlCol="0" anchor="ctr" anchorCtr="0">
            <a:noAutofit/>
          </a:bodyPr>
          <a:lstStyle/>
          <a:p>
            <a:pPr lvl="0">
              <a:buClr>
                <a:srgbClr val="7E3269"/>
              </a:buClr>
              <a:buSzPts val="3300"/>
            </a:pPr>
            <a:r>
              <a:rPr lang="en-US" sz="4400">
                <a:solidFill>
                  <a:srgbClr val="7E3269"/>
                </a:solidFill>
              </a:rPr>
              <a:t>Release of methane and CO2 from permafrost</a:t>
            </a:r>
            <a:endParaRPr/>
          </a:p>
        </p:txBody>
      </p:sp>
      <p:sp>
        <p:nvSpPr>
          <p:cNvPr id="2" name="Prostokąt 1"/>
          <p:cNvSpPr/>
          <p:nvPr/>
        </p:nvSpPr>
        <p:spPr>
          <a:xfrm>
            <a:off x="717685" y="2074784"/>
            <a:ext cx="3913136" cy="2144498"/>
          </a:xfrm>
          <a:prstGeom prst="rect">
            <a:avLst/>
          </a:prstGeom>
        </p:spPr>
        <p:txBody>
          <a:bodyPr wrap="square">
            <a:spAutoFit/>
          </a:bodyPr>
          <a:lstStyle/>
          <a:p>
            <a:r>
              <a:rPr lang="en-US" sz="2667">
                <a:latin typeface="Calibri" panose="020F0502020204030204" pitchFamily="34" charset="0"/>
                <a:cs typeface="Calibri" panose="020F0502020204030204" pitchFamily="34" charset="0"/>
              </a:rPr>
              <a:t>On the graph you may see potential carbon release by 2100, 2200, and 2300</a:t>
            </a:r>
            <a:r>
              <a:rPr lang="pl-PL" sz="2667">
                <a:latin typeface="Calibri" panose="020F0502020204030204" pitchFamily="34" charset="0"/>
                <a:cs typeface="Calibri" panose="020F0502020204030204" pitchFamily="34" charset="0"/>
              </a:rPr>
              <a:t> for different scenarios of climate change.</a:t>
            </a:r>
            <a:endParaRPr lang="en-US" sz="2667">
              <a:latin typeface="Calibri" panose="020F0502020204030204" pitchFamily="34" charset="0"/>
              <a:cs typeface="Calibri" panose="020F0502020204030204" pitchFamily="34" charset="0"/>
            </a:endParaRPr>
          </a:p>
        </p:txBody>
      </p:sp>
      <p:pic>
        <p:nvPicPr>
          <p:cNvPr id="3" name="Obraz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24285" y="1654176"/>
            <a:ext cx="7267715" cy="5203825"/>
          </a:xfrm>
          <a:prstGeom prst="rect">
            <a:avLst/>
          </a:prstGeom>
        </p:spPr>
      </p:pic>
      <p:sp>
        <p:nvSpPr>
          <p:cNvPr id="4" name="pole tekstowe 3"/>
          <p:cNvSpPr txBox="1"/>
          <p:nvPr/>
        </p:nvSpPr>
        <p:spPr>
          <a:xfrm>
            <a:off x="1298771" y="5935579"/>
            <a:ext cx="3625515" cy="502573"/>
          </a:xfrm>
          <a:prstGeom prst="rect">
            <a:avLst/>
          </a:prstGeom>
          <a:noFill/>
        </p:spPr>
        <p:txBody>
          <a:bodyPr wrap="square" rtlCol="0">
            <a:spAutoFit/>
          </a:bodyPr>
          <a:lstStyle/>
          <a:p>
            <a:r>
              <a:rPr lang="fr-FR" sz="1333">
                <a:latin typeface="Calibri" panose="020F0502020204030204" pitchFamily="34" charset="0"/>
                <a:cs typeface="Calibri" panose="020F0502020204030204" pitchFamily="34" charset="0"/>
              </a:rPr>
              <a:t>Source: EAG Schuur et al. Nature 520, 1-9(2015) doi:10.1038/nature14338</a:t>
            </a:r>
            <a:endParaRPr lang="pl-PL" sz="1333">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7990414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297;g8cf6c40b82_2_190"/>
          <p:cNvSpPr txBox="1">
            <a:spLocks noGrp="1"/>
          </p:cNvSpPr>
          <p:nvPr>
            <p:ph type="title"/>
          </p:nvPr>
        </p:nvSpPr>
        <p:spPr>
          <a:xfrm>
            <a:off x="838200" y="749221"/>
            <a:ext cx="10515600" cy="1325563"/>
          </a:xfrm>
          <a:prstGeom prst="rect">
            <a:avLst/>
          </a:prstGeom>
          <a:noFill/>
          <a:ln>
            <a:noFill/>
          </a:ln>
        </p:spPr>
        <p:txBody>
          <a:bodyPr spcFirstLastPara="1" vert="horz" wrap="square" lIns="121900" tIns="60933" rIns="121900" bIns="60933" rtlCol="0" anchor="ctr" anchorCtr="0">
            <a:noAutofit/>
          </a:bodyPr>
          <a:lstStyle/>
          <a:p>
            <a:pPr lvl="0">
              <a:buClr>
                <a:srgbClr val="7E3269"/>
              </a:buClr>
              <a:buSzPts val="3300"/>
            </a:pPr>
            <a:r>
              <a:rPr lang="pl-PL" sz="4400">
                <a:solidFill>
                  <a:srgbClr val="7E3269"/>
                </a:solidFill>
              </a:rPr>
              <a:t>Permafrost’s gases versus anthropogenic emission</a:t>
            </a:r>
            <a:endParaRPr/>
          </a:p>
        </p:txBody>
      </p:sp>
      <p:sp>
        <p:nvSpPr>
          <p:cNvPr id="2" name="Prostokąt 1"/>
          <p:cNvSpPr/>
          <p:nvPr/>
        </p:nvSpPr>
        <p:spPr>
          <a:xfrm>
            <a:off x="717685" y="2074784"/>
            <a:ext cx="11306675" cy="1323632"/>
          </a:xfrm>
          <a:prstGeom prst="rect">
            <a:avLst/>
          </a:prstGeom>
        </p:spPr>
        <p:txBody>
          <a:bodyPr wrap="square">
            <a:spAutoFit/>
          </a:bodyPr>
          <a:lstStyle/>
          <a:p>
            <a:r>
              <a:rPr lang="en-US" sz="2667"/>
              <a:t>Now, you will calculate the possible emissions of greenhouse gases from thawing permafrost and compare them to antropogenic (caused directly by humans) emissions.</a:t>
            </a:r>
          </a:p>
        </p:txBody>
      </p:sp>
      <p:graphicFrame>
        <p:nvGraphicFramePr>
          <p:cNvPr id="3" name="Tabela 2"/>
          <p:cNvGraphicFramePr>
            <a:graphicFrameLocks noGrp="1"/>
          </p:cNvGraphicFramePr>
          <p:nvPr>
            <p:extLst/>
          </p:nvPr>
        </p:nvGraphicFramePr>
        <p:xfrm>
          <a:off x="838200" y="3445467"/>
          <a:ext cx="10786976" cy="2832344"/>
        </p:xfrm>
        <a:graphic>
          <a:graphicData uri="http://schemas.openxmlformats.org/drawingml/2006/table">
            <a:tbl>
              <a:tblPr firstRow="1" firstCol="1" bandRow="1">
                <a:tableStyleId>{5C22544A-7EE6-4342-B048-85BDC9FD1C3A}</a:tableStyleId>
              </a:tblPr>
              <a:tblGrid>
                <a:gridCol w="1797432"/>
                <a:gridCol w="1797432"/>
                <a:gridCol w="1797432"/>
                <a:gridCol w="1797432"/>
                <a:gridCol w="1798624"/>
                <a:gridCol w="1798624"/>
              </a:tblGrid>
              <a:tr h="1906584">
                <a:tc>
                  <a:txBody>
                    <a:bodyPr/>
                    <a:lstStyle/>
                    <a:p>
                      <a:pPr>
                        <a:lnSpc>
                          <a:spcPct val="107000"/>
                        </a:lnSpc>
                        <a:spcAft>
                          <a:spcPts val="0"/>
                        </a:spcAft>
                      </a:pPr>
                      <a:r>
                        <a:rPr lang="en-GB" sz="2000">
                          <a:effectLst/>
                        </a:rPr>
                        <a:t> </a:t>
                      </a:r>
                      <a:endParaRPr lang="pl-PL" sz="2000">
                        <a:effectLst/>
                      </a:endParaRPr>
                    </a:p>
                    <a:p>
                      <a:pPr>
                        <a:lnSpc>
                          <a:spcPct val="107000"/>
                        </a:lnSpc>
                        <a:spcAft>
                          <a:spcPts val="0"/>
                        </a:spcAft>
                      </a:pPr>
                      <a:r>
                        <a:rPr lang="en-GB" sz="2000">
                          <a:effectLst/>
                        </a:rPr>
                        <a:t> </a:t>
                      </a:r>
                      <a:endParaRPr lang="pl-PL" sz="2000">
                        <a:effectLst/>
                      </a:endParaRPr>
                    </a:p>
                    <a:p>
                      <a:pPr>
                        <a:lnSpc>
                          <a:spcPct val="107000"/>
                        </a:lnSpc>
                        <a:spcAft>
                          <a:spcPts val="0"/>
                        </a:spcAft>
                      </a:pPr>
                      <a:r>
                        <a:rPr lang="pl-PL" sz="2000" smtClean="0">
                          <a:effectLst/>
                        </a:rPr>
                        <a:t>Scenario</a:t>
                      </a:r>
                      <a:endParaRPr lang="pl-PL"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T="0" marB="0"/>
                </a:tc>
                <a:tc>
                  <a:txBody>
                    <a:bodyPr/>
                    <a:lstStyle/>
                    <a:p>
                      <a:pPr algn="ctr">
                        <a:lnSpc>
                          <a:spcPct val="107000"/>
                        </a:lnSpc>
                        <a:spcAft>
                          <a:spcPts val="0"/>
                        </a:spcAft>
                      </a:pPr>
                      <a:r>
                        <a:rPr lang="en-GB" sz="2000">
                          <a:effectLst/>
                        </a:rPr>
                        <a:t>GT of carbon released by 2100 from permafrost </a:t>
                      </a:r>
                      <a:endParaRPr lang="pl-PL"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T="0" marB="0" anchor="ctr"/>
                </a:tc>
                <a:tc>
                  <a:txBody>
                    <a:bodyPr/>
                    <a:lstStyle/>
                    <a:p>
                      <a:pPr algn="ctr">
                        <a:lnSpc>
                          <a:spcPct val="107000"/>
                        </a:lnSpc>
                        <a:spcAft>
                          <a:spcPts val="0"/>
                        </a:spcAft>
                      </a:pPr>
                      <a:r>
                        <a:rPr lang="en-GB" sz="2000">
                          <a:effectLst/>
                        </a:rPr>
                        <a:t>GT of CO</a:t>
                      </a:r>
                      <a:r>
                        <a:rPr lang="en-GB" sz="2000" baseline="-25000">
                          <a:effectLst/>
                        </a:rPr>
                        <a:t>2</a:t>
                      </a:r>
                      <a:r>
                        <a:rPr lang="en-GB" sz="2000">
                          <a:effectLst/>
                        </a:rPr>
                        <a:t> released by 2100 from permafrost </a:t>
                      </a:r>
                      <a:endParaRPr lang="pl-PL"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T="0" marB="0" anchor="ctr"/>
                </a:tc>
                <a:tc>
                  <a:txBody>
                    <a:bodyPr/>
                    <a:lstStyle/>
                    <a:p>
                      <a:pPr algn="ctr">
                        <a:lnSpc>
                          <a:spcPct val="107000"/>
                        </a:lnSpc>
                        <a:spcAft>
                          <a:spcPts val="0"/>
                        </a:spcAft>
                      </a:pPr>
                      <a:r>
                        <a:rPr lang="en-GB" sz="2000">
                          <a:effectLst/>
                        </a:rPr>
                        <a:t>GT of CO</a:t>
                      </a:r>
                      <a:r>
                        <a:rPr lang="en-GB" sz="2000" baseline="-25000">
                          <a:effectLst/>
                        </a:rPr>
                        <a:t>2</a:t>
                      </a:r>
                      <a:r>
                        <a:rPr lang="en-GB" sz="2000">
                          <a:effectLst/>
                        </a:rPr>
                        <a:t> produced yearly by your country </a:t>
                      </a:r>
                      <a:endParaRPr lang="pl-PL"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T="0" marB="0" anchor="ctr"/>
                </a:tc>
                <a:tc>
                  <a:txBody>
                    <a:bodyPr/>
                    <a:lstStyle/>
                    <a:p>
                      <a:pPr algn="ctr">
                        <a:lnSpc>
                          <a:spcPct val="107000"/>
                        </a:lnSpc>
                        <a:spcAft>
                          <a:spcPts val="0"/>
                        </a:spcAft>
                      </a:pPr>
                      <a:r>
                        <a:rPr lang="en-GB" sz="2000">
                          <a:effectLst/>
                        </a:rPr>
                        <a:t>GT of CO</a:t>
                      </a:r>
                      <a:r>
                        <a:rPr lang="en-GB" sz="2000" baseline="-25000">
                          <a:effectLst/>
                        </a:rPr>
                        <a:t>2</a:t>
                      </a:r>
                      <a:r>
                        <a:rPr lang="en-GB" sz="2000">
                          <a:effectLst/>
                        </a:rPr>
                        <a:t> estimate of production by your country 2100 </a:t>
                      </a:r>
                      <a:endParaRPr lang="pl-PL"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T="0" marB="0" anchor="ctr"/>
                </a:tc>
                <a:tc>
                  <a:txBody>
                    <a:bodyPr/>
                    <a:lstStyle/>
                    <a:p>
                      <a:pPr algn="ctr">
                        <a:lnSpc>
                          <a:spcPct val="107000"/>
                        </a:lnSpc>
                        <a:spcAft>
                          <a:spcPts val="0"/>
                        </a:spcAft>
                      </a:pPr>
                      <a:r>
                        <a:rPr lang="pl-PL" sz="2000">
                          <a:effectLst/>
                        </a:rPr>
                        <a:t>%</a:t>
                      </a:r>
                      <a:endParaRPr lang="pl-PL"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T="0" marB="0" anchor="ctr"/>
                </a:tc>
              </a:tr>
              <a:tr h="925760">
                <a:tc>
                  <a:txBody>
                    <a:bodyPr/>
                    <a:lstStyle/>
                    <a:p>
                      <a:pPr>
                        <a:lnSpc>
                          <a:spcPct val="150000"/>
                        </a:lnSpc>
                        <a:spcAft>
                          <a:spcPts val="0"/>
                        </a:spcAft>
                      </a:pPr>
                      <a:r>
                        <a:rPr lang="pl-PL" sz="2000">
                          <a:effectLst/>
                        </a:rPr>
                        <a:t>Ref. </a:t>
                      </a:r>
                      <a:r>
                        <a:rPr lang="pl-PL" sz="2000" smtClean="0">
                          <a:effectLst/>
                        </a:rPr>
                        <a:t>…</a:t>
                      </a:r>
                    </a:p>
                    <a:p>
                      <a:pPr>
                        <a:lnSpc>
                          <a:spcPct val="150000"/>
                        </a:lnSpc>
                        <a:spcAft>
                          <a:spcPts val="0"/>
                        </a:spcAft>
                      </a:pPr>
                      <a:endParaRPr lang="pl-PL"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T="0" marB="0"/>
                </a:tc>
                <a:tc>
                  <a:txBody>
                    <a:bodyPr/>
                    <a:lstStyle/>
                    <a:p>
                      <a:pPr>
                        <a:lnSpc>
                          <a:spcPct val="150000"/>
                        </a:lnSpc>
                        <a:spcAft>
                          <a:spcPts val="0"/>
                        </a:spcAft>
                      </a:pPr>
                      <a:r>
                        <a:rPr lang="pl-PL" sz="2000">
                          <a:effectLst/>
                        </a:rPr>
                        <a:t> </a:t>
                      </a:r>
                      <a:endParaRPr lang="pl-PL"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T="0" marB="0"/>
                </a:tc>
                <a:tc>
                  <a:txBody>
                    <a:bodyPr/>
                    <a:lstStyle/>
                    <a:p>
                      <a:pPr>
                        <a:lnSpc>
                          <a:spcPct val="150000"/>
                        </a:lnSpc>
                        <a:spcAft>
                          <a:spcPts val="0"/>
                        </a:spcAft>
                      </a:pPr>
                      <a:r>
                        <a:rPr lang="pl-PL" sz="2000">
                          <a:effectLst/>
                        </a:rPr>
                        <a:t> </a:t>
                      </a:r>
                      <a:endParaRPr lang="pl-PL"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T="0" marB="0"/>
                </a:tc>
                <a:tc>
                  <a:txBody>
                    <a:bodyPr/>
                    <a:lstStyle/>
                    <a:p>
                      <a:pPr>
                        <a:lnSpc>
                          <a:spcPct val="150000"/>
                        </a:lnSpc>
                        <a:spcAft>
                          <a:spcPts val="0"/>
                        </a:spcAft>
                      </a:pPr>
                      <a:r>
                        <a:rPr lang="pl-PL" sz="2000">
                          <a:effectLst/>
                        </a:rPr>
                        <a:t> </a:t>
                      </a:r>
                      <a:endParaRPr lang="pl-PL"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T="0" marB="0"/>
                </a:tc>
                <a:tc>
                  <a:txBody>
                    <a:bodyPr/>
                    <a:lstStyle/>
                    <a:p>
                      <a:pPr>
                        <a:lnSpc>
                          <a:spcPct val="150000"/>
                        </a:lnSpc>
                        <a:spcAft>
                          <a:spcPts val="0"/>
                        </a:spcAft>
                      </a:pPr>
                      <a:r>
                        <a:rPr lang="pl-PL" sz="2000">
                          <a:effectLst/>
                        </a:rPr>
                        <a:t> </a:t>
                      </a:r>
                      <a:endParaRPr lang="pl-PL"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T="0" marB="0"/>
                </a:tc>
                <a:tc>
                  <a:txBody>
                    <a:bodyPr/>
                    <a:lstStyle/>
                    <a:p>
                      <a:pPr>
                        <a:lnSpc>
                          <a:spcPct val="150000"/>
                        </a:lnSpc>
                        <a:spcAft>
                          <a:spcPts val="0"/>
                        </a:spcAft>
                      </a:pPr>
                      <a:r>
                        <a:rPr lang="pl-PL" sz="2000">
                          <a:effectLst/>
                        </a:rPr>
                        <a:t> </a:t>
                      </a:r>
                      <a:endParaRPr lang="pl-PL"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T="0" marB="0"/>
                </a:tc>
              </a:tr>
            </a:tbl>
          </a:graphicData>
        </a:graphic>
      </p:graphicFrame>
    </p:spTree>
    <p:extLst>
      <p:ext uri="{BB962C8B-B14F-4D97-AF65-F5344CB8AC3E}">
        <p14:creationId xmlns:p14="http://schemas.microsoft.com/office/powerpoint/2010/main" val="203101896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297;g8cf6c40b82_2_190"/>
          <p:cNvSpPr txBox="1">
            <a:spLocks noGrp="1"/>
          </p:cNvSpPr>
          <p:nvPr>
            <p:ph type="title"/>
          </p:nvPr>
        </p:nvSpPr>
        <p:spPr>
          <a:xfrm>
            <a:off x="838200" y="365125"/>
            <a:ext cx="10515600" cy="1325563"/>
          </a:xfrm>
          <a:prstGeom prst="rect">
            <a:avLst/>
          </a:prstGeom>
          <a:noFill/>
          <a:ln>
            <a:noFill/>
          </a:ln>
        </p:spPr>
        <p:txBody>
          <a:bodyPr spcFirstLastPara="1" vert="horz" wrap="square" lIns="121900" tIns="60933" rIns="121900" bIns="60933" rtlCol="0" anchor="ctr" anchorCtr="0">
            <a:noAutofit/>
          </a:bodyPr>
          <a:lstStyle/>
          <a:p>
            <a:pPr lvl="0">
              <a:buClr>
                <a:srgbClr val="7E3269"/>
              </a:buClr>
              <a:buSzPts val="3300"/>
            </a:pPr>
            <a:r>
              <a:rPr lang="pl-PL" sz="4400">
                <a:solidFill>
                  <a:srgbClr val="7E3269"/>
                </a:solidFill>
              </a:rPr>
              <a:t>How much CO2 does your country produce?</a:t>
            </a:r>
            <a:endParaRPr/>
          </a:p>
        </p:txBody>
      </p:sp>
      <p:pic>
        <p:nvPicPr>
          <p:cNvPr id="6" name="Obraz 5">
            <a:hlinkClick r:id="rId3"/>
          </p:cNvPr>
          <p:cNvPicPr>
            <a:picLocks noChangeAspect="1"/>
          </p:cNvPicPr>
          <p:nvPr/>
        </p:nvPicPr>
        <p:blipFill>
          <a:blip r:embed="rId4"/>
          <a:stretch>
            <a:fillRect/>
          </a:stretch>
        </p:blipFill>
        <p:spPr>
          <a:xfrm>
            <a:off x="1476528" y="1396617"/>
            <a:ext cx="9389980" cy="4920277"/>
          </a:xfrm>
          <a:prstGeom prst="rect">
            <a:avLst/>
          </a:prstGeom>
        </p:spPr>
      </p:pic>
    </p:spTree>
    <p:extLst>
      <p:ext uri="{BB962C8B-B14F-4D97-AF65-F5344CB8AC3E}">
        <p14:creationId xmlns:p14="http://schemas.microsoft.com/office/powerpoint/2010/main" val="31642431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5301A4E3-D2D9-4317-AECF-E97E974278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4327" y="719253"/>
            <a:ext cx="5785009" cy="5419493"/>
          </a:xfrm>
          <a:prstGeom prst="rect">
            <a:avLst/>
          </a:prstGeom>
        </p:spPr>
      </p:pic>
      <p:sp>
        <p:nvSpPr>
          <p:cNvPr id="5" name="Titel 1">
            <a:extLst>
              <a:ext uri="{FF2B5EF4-FFF2-40B4-BE49-F238E27FC236}">
                <a16:creationId xmlns:a16="http://schemas.microsoft.com/office/drawing/2014/main" xmlns="" id="{38FE1207-AC19-4B82-BC0F-2B15834F3C28}"/>
              </a:ext>
            </a:extLst>
          </p:cNvPr>
          <p:cNvSpPr txBox="1">
            <a:spLocks/>
          </p:cNvSpPr>
          <p:nvPr/>
        </p:nvSpPr>
        <p:spPr>
          <a:xfrm>
            <a:off x="328539" y="1264355"/>
            <a:ext cx="7968794" cy="4763912"/>
          </a:xfrm>
          <a:prstGeom prst="rect">
            <a:avLst/>
          </a:prstGeom>
        </p:spPr>
        <p:txBody>
          <a:bodyPr vert="horz" lIns="91440" tIns="45720" rIns="91440" bIns="45720" rtlCol="0" anchor="t" anchorCtr="0">
            <a:normAutofit fontScale="97500"/>
          </a:bodyPr>
          <a:lstStyle>
            <a:lvl1pPr algn="l" defTabSz="914400" rtl="0" eaLnBrk="1" latinLnBrk="0" hangingPunct="1">
              <a:lnSpc>
                <a:spcPct val="90000"/>
              </a:lnSpc>
              <a:spcBef>
                <a:spcPct val="0"/>
              </a:spcBef>
              <a:buNone/>
              <a:defRPr sz="3500" b="1" i="0" kern="1200" baseline="0">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500" b="1" i="0" u="none" strike="noStrike" kern="1200" cap="none" spc="0" normalizeH="0" baseline="0" noProof="0" dirty="0">
                <a:ln>
                  <a:noFill/>
                </a:ln>
                <a:solidFill>
                  <a:srgbClr val="88D317"/>
                </a:solidFill>
                <a:effectLst/>
                <a:uLnTx/>
                <a:uFillTx/>
                <a:latin typeface="Segoe UI" panose="020B0502040204020203" pitchFamily="34" charset="0"/>
                <a:cs typeface="Segoe UI" panose="020B0502040204020203" pitchFamily="34" charset="0"/>
              </a:rPr>
              <a:t>Thank you for your attention!</a:t>
            </a:r>
          </a:p>
          <a:p>
            <a:pPr marL="0" marR="0" lvl="0" indent="0" algn="l" defTabSz="914400" rtl="0" eaLnBrk="1" fontAlgn="auto" latinLnBrk="0" hangingPunct="1">
              <a:lnSpc>
                <a:spcPct val="90000"/>
              </a:lnSpc>
              <a:spcBef>
                <a:spcPct val="0"/>
              </a:spcBef>
              <a:spcAft>
                <a:spcPts val="0"/>
              </a:spcAft>
              <a:buClrTx/>
              <a:buSzTx/>
              <a:buFontTx/>
              <a:buNone/>
              <a:tabLst/>
              <a:defRPr/>
            </a:pPr>
            <a:endParaRPr lang="en-US" dirty="0">
              <a:solidFill>
                <a:srgbClr val="88D317"/>
              </a:solidFill>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lang="en-US" dirty="0">
              <a:solidFill>
                <a:srgbClr val="88D317"/>
              </a:solidFill>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lang="en-US" dirty="0">
              <a:solidFill>
                <a:srgbClr val="88D317"/>
              </a:solidFill>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lang="en-US" dirty="0">
              <a:solidFill>
                <a:srgbClr val="88D317"/>
              </a:solidFill>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lang="en-US" dirty="0">
              <a:solidFill>
                <a:srgbClr val="88D317"/>
              </a:solidFill>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500" b="1" i="0" u="none" strike="noStrike" kern="1200" cap="none" spc="0" normalizeH="0" baseline="0" noProof="0" dirty="0">
                <a:ln>
                  <a:noFill/>
                </a:ln>
                <a:solidFill>
                  <a:srgbClr val="88D317"/>
                </a:solidFill>
                <a:effectLst/>
                <a:uLnTx/>
                <a:uFillTx/>
                <a:latin typeface="Segoe UI" panose="020B0502040204020203" pitchFamily="34" charset="0"/>
                <a:cs typeface="Segoe UI" panose="020B0502040204020203" pitchFamily="34" charset="0"/>
              </a:rPr>
              <a:t>More information:</a:t>
            </a:r>
          </a:p>
          <a:p>
            <a:pPr marL="0" marR="0" lvl="0" indent="0" algn="l" defTabSz="914400" rtl="0" eaLnBrk="1" fontAlgn="auto" latinLnBrk="0" hangingPunct="1">
              <a:lnSpc>
                <a:spcPct val="90000"/>
              </a:lnSpc>
              <a:spcBef>
                <a:spcPct val="0"/>
              </a:spcBef>
              <a:spcAft>
                <a:spcPts val="0"/>
              </a:spcAft>
              <a:buClrTx/>
              <a:buSzTx/>
              <a:buFontTx/>
              <a:buNone/>
              <a:tabLst/>
              <a:defRPr/>
            </a:pPr>
            <a:r>
              <a:rPr lang="en-US" dirty="0">
                <a:solidFill>
                  <a:srgbClr val="7E3269"/>
                </a:solidFill>
                <a:hlinkClick r:id="rId3">
                  <a:extLst>
                    <a:ext uri="{A12FA001-AC4F-418D-AE19-62706E023703}">
                      <ahyp:hlinkClr xmlns:ahyp="http://schemas.microsoft.com/office/drawing/2018/hyperlinkcolor" xmlns="" val="tx"/>
                    </a:ext>
                  </a:extLst>
                </a:hlinkClick>
              </a:rPr>
              <a:t>http://polar-star.ea.gr/</a:t>
            </a:r>
            <a:endParaRPr kumimoji="0" lang="en-US" sz="3500" b="1" i="0" u="none" strike="noStrike" kern="1200" cap="none" spc="0" normalizeH="0" baseline="0" noProof="0" dirty="0">
              <a:ln>
                <a:noFill/>
              </a:ln>
              <a:solidFill>
                <a:srgbClr val="7E3269"/>
              </a:solidFill>
              <a:effectLst/>
              <a:uLnTx/>
              <a:uFillTx/>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3500" b="1" i="0" u="none" strike="noStrike" kern="1200" cap="none" spc="0" normalizeH="0" baseline="0" noProof="0" dirty="0">
              <a:ln>
                <a:noFill/>
              </a:ln>
              <a:solidFill>
                <a:sysClr val="window" lastClr="FFFFFF"/>
              </a:solidFill>
              <a:effectLst/>
              <a:uLnTx/>
              <a:uFillTx/>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8404289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52"/>
        <p:cNvGrpSpPr/>
        <p:nvPr/>
      </p:nvGrpSpPr>
      <p:grpSpPr>
        <a:xfrm>
          <a:off x="0" y="0"/>
          <a:ext cx="0" cy="0"/>
          <a:chOff x="0" y="0"/>
          <a:chExt cx="0" cy="0"/>
        </a:xfrm>
      </p:grpSpPr>
      <p:sp>
        <p:nvSpPr>
          <p:cNvPr id="1254" name="Google Shape;1254;p45"/>
          <p:cNvSpPr txBox="1">
            <a:spLocks noGrp="1"/>
          </p:cNvSpPr>
          <p:nvPr>
            <p:ph type="body" idx="1"/>
          </p:nvPr>
        </p:nvSpPr>
        <p:spPr>
          <a:xfrm>
            <a:off x="760562" y="1333919"/>
            <a:ext cx="10515600" cy="4351339"/>
          </a:xfrm>
          <a:prstGeom prst="rect">
            <a:avLst/>
          </a:prstGeom>
          <a:noFill/>
          <a:ln>
            <a:noFill/>
          </a:ln>
        </p:spPr>
        <p:txBody>
          <a:bodyPr spcFirstLastPara="1" vert="horz" wrap="square" lIns="121900" tIns="60933" rIns="121900" bIns="60933" rtlCol="0" anchor="ctr" anchorCtr="0">
            <a:normAutofit/>
          </a:bodyPr>
          <a:lstStyle/>
          <a:p>
            <a:pPr marL="152396" indent="0" algn="ctr">
              <a:spcBef>
                <a:spcPts val="0"/>
              </a:spcBef>
              <a:buClr>
                <a:srgbClr val="7E3269"/>
              </a:buClr>
              <a:buSzPts val="3300"/>
              <a:buNone/>
            </a:pPr>
            <a:r>
              <a:rPr lang="pl-PL" sz="8000" b="1" smtClean="0">
                <a:solidFill>
                  <a:srgbClr val="7E3269"/>
                </a:solidFill>
              </a:rPr>
              <a:t>Permafrost</a:t>
            </a:r>
            <a:endParaRPr lang="en-US" sz="8000" b="1" dirty="0">
              <a:solidFill>
                <a:srgbClr val="7E3269"/>
              </a:solidFill>
            </a:endParaRPr>
          </a:p>
        </p:txBody>
      </p:sp>
      <p:sp>
        <p:nvSpPr>
          <p:cNvPr id="1255" name="Google Shape;1255;p45"/>
          <p:cNvSpPr/>
          <p:nvPr/>
        </p:nvSpPr>
        <p:spPr>
          <a:xfrm>
            <a:off x="664484" y="1470014"/>
            <a:ext cx="10803172" cy="4125112"/>
          </a:xfrm>
          <a:prstGeom prst="roundRect">
            <a:avLst>
              <a:gd name="adj" fmla="val 16667"/>
            </a:avLst>
          </a:prstGeom>
          <a:noFill/>
          <a:ln w="28575" cap="flat" cmpd="sng">
            <a:solidFill>
              <a:srgbClr val="55D700"/>
            </a:solidFill>
            <a:prstDash val="solid"/>
            <a:miter lim="800000"/>
            <a:headEnd type="none" w="sm" len="sm"/>
            <a:tailEnd type="none" w="sm" len="sm"/>
          </a:ln>
        </p:spPr>
        <p:txBody>
          <a:bodyPr spcFirstLastPara="1" wrap="square" lIns="121900" tIns="60933" rIns="121900" bIns="60933" anchor="ctr" anchorCtr="0">
            <a:noAutofit/>
          </a:bodyPr>
          <a:lstStyle/>
          <a:p>
            <a:pPr algn="ctr"/>
            <a:endParaRPr sz="24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13721880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g8cf6c40b82_2_190"/>
          <p:cNvSpPr txBox="1">
            <a:spLocks noGrp="1"/>
          </p:cNvSpPr>
          <p:nvPr>
            <p:ph type="title"/>
          </p:nvPr>
        </p:nvSpPr>
        <p:spPr>
          <a:xfrm>
            <a:off x="838200" y="365125"/>
            <a:ext cx="10515600" cy="1325563"/>
          </a:xfrm>
          <a:prstGeom prst="rect">
            <a:avLst/>
          </a:prstGeom>
          <a:noFill/>
          <a:ln>
            <a:noFill/>
          </a:ln>
        </p:spPr>
        <p:txBody>
          <a:bodyPr spcFirstLastPara="1" vert="horz" wrap="square" lIns="121900" tIns="60933" rIns="121900" bIns="60933" rtlCol="0" anchor="ctr" anchorCtr="0">
            <a:noAutofit/>
          </a:bodyPr>
          <a:lstStyle/>
          <a:p>
            <a:pPr>
              <a:spcBef>
                <a:spcPts val="0"/>
              </a:spcBef>
              <a:buClr>
                <a:srgbClr val="7E3269"/>
              </a:buClr>
              <a:buSzPts val="3300"/>
            </a:pPr>
            <a:r>
              <a:rPr lang="pl-PL" smtClean="0"/>
              <a:t>Let’s guess, what permafrost is…</a:t>
            </a:r>
            <a:endParaRPr/>
          </a:p>
        </p:txBody>
      </p:sp>
      <p:sp>
        <p:nvSpPr>
          <p:cNvPr id="2" name="Symbol zastępczy tekstu 1"/>
          <p:cNvSpPr>
            <a:spLocks noGrp="1"/>
          </p:cNvSpPr>
          <p:nvPr>
            <p:ph type="body" idx="1"/>
          </p:nvPr>
        </p:nvSpPr>
        <p:spPr>
          <a:xfrm>
            <a:off x="910877" y="1856696"/>
            <a:ext cx="4418043" cy="4351339"/>
          </a:xfrm>
        </p:spPr>
        <p:txBody>
          <a:bodyPr/>
          <a:lstStyle/>
          <a:p>
            <a:pPr marL="152396" indent="0">
              <a:buNone/>
            </a:pPr>
            <a:r>
              <a:rPr lang="en-US"/>
              <a:t>Have you ever heard about </a:t>
            </a:r>
            <a:r>
              <a:rPr lang="en-US" b="1">
                <a:solidFill>
                  <a:srgbClr val="7030A0"/>
                </a:solidFill>
              </a:rPr>
              <a:t>permafrost</a:t>
            </a:r>
            <a:r>
              <a:rPr lang="en-US"/>
              <a:t>? Do you know, what it is? Or could you guess the meaning from the name? You may try to give your definition based on the parts - "perma" and "frost</a:t>
            </a:r>
            <a:r>
              <a:rPr lang="en-US" smtClean="0"/>
              <a:t>".</a:t>
            </a:r>
            <a:endParaRPr lang="pl-PL"/>
          </a:p>
        </p:txBody>
      </p:sp>
      <p:sp>
        <p:nvSpPr>
          <p:cNvPr id="11" name="Symbol zastępczy tekstu 1"/>
          <p:cNvSpPr txBox="1">
            <a:spLocks/>
          </p:cNvSpPr>
          <p:nvPr/>
        </p:nvSpPr>
        <p:spPr>
          <a:xfrm>
            <a:off x="5868957" y="1856696"/>
            <a:ext cx="4890483" cy="1465624"/>
          </a:xfrm>
          <a:prstGeom prst="rect">
            <a:avLst/>
          </a:prstGeom>
          <a:noFill/>
          <a:ln>
            <a:noFill/>
          </a:ln>
        </p:spPr>
        <p:txBody>
          <a:bodyPr spcFirstLastPara="1" wrap="square" lIns="121900" tIns="60933" rIns="121900" bIns="60933" anchor="t" anchorCtr="0">
            <a:noAutofit/>
          </a:bodyPr>
          <a:lstStyle>
            <a:defPPr marR="0" lvl="0" algn="l" rtl="0">
              <a:lnSpc>
                <a:spcPct val="100000"/>
              </a:lnSpc>
              <a:spcBef>
                <a:spcPts val="0"/>
              </a:spcBef>
              <a:spcAft>
                <a:spcPts val="0"/>
              </a:spcAft>
            </a:defPPr>
            <a:lvl1pPr marL="457200" marR="0" lvl="0" indent="-342900" algn="l" rtl="0">
              <a:lnSpc>
                <a:spcPct val="90000"/>
              </a:lnSpc>
              <a:spcBef>
                <a:spcPts val="750"/>
              </a:spcBef>
              <a:spcAft>
                <a:spcPts val="0"/>
              </a:spcAft>
              <a:buClr>
                <a:schemeClr val="dk1"/>
              </a:buClr>
              <a:buSzPts val="18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5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pPr marL="152396" indent="0">
              <a:buNone/>
            </a:pPr>
            <a:r>
              <a:rPr lang="en-US" sz="2800"/>
              <a:t>The name 'permafrost" comes from two words: </a:t>
            </a:r>
            <a:endParaRPr lang="pl-PL" sz="2800"/>
          </a:p>
          <a:p>
            <a:pPr marL="152396" indent="0">
              <a:buNone/>
            </a:pPr>
            <a:r>
              <a:rPr lang="en-US" sz="2800">
                <a:solidFill>
                  <a:srgbClr val="7030A0"/>
                </a:solidFill>
              </a:rPr>
              <a:t>permanently</a:t>
            </a:r>
            <a:r>
              <a:rPr lang="en-US" sz="2800"/>
              <a:t> + </a:t>
            </a:r>
            <a:r>
              <a:rPr lang="en-US" sz="2800">
                <a:solidFill>
                  <a:srgbClr val="7030A0"/>
                </a:solidFill>
              </a:rPr>
              <a:t>frozen</a:t>
            </a:r>
            <a:r>
              <a:rPr lang="en-US" sz="2800"/>
              <a:t>.</a:t>
            </a:r>
          </a:p>
        </p:txBody>
      </p:sp>
      <p:sp>
        <p:nvSpPr>
          <p:cNvPr id="3" name="Prostokąt 2"/>
          <p:cNvSpPr/>
          <p:nvPr/>
        </p:nvSpPr>
        <p:spPr>
          <a:xfrm>
            <a:off x="5868957" y="3759518"/>
            <a:ext cx="5049520" cy="2246769"/>
          </a:xfrm>
          <a:prstGeom prst="rect">
            <a:avLst/>
          </a:prstGeom>
        </p:spPr>
        <p:txBody>
          <a:bodyPr wrap="square">
            <a:spAutoFit/>
          </a:bodyPr>
          <a:lstStyle/>
          <a:p>
            <a:pPr marL="152396"/>
            <a:r>
              <a:rPr lang="en-US" sz="2800">
                <a:latin typeface="Calibri" panose="020F0502020204030204" pitchFamily="34" charset="0"/>
                <a:cs typeface="Calibri" panose="020F0502020204030204" pitchFamily="34" charset="0"/>
              </a:rPr>
              <a:t>Permafrost is </a:t>
            </a:r>
            <a:r>
              <a:rPr lang="en-US" sz="2800" b="1">
                <a:solidFill>
                  <a:srgbClr val="7030A0"/>
                </a:solidFill>
                <a:latin typeface="Calibri" panose="020F0502020204030204" pitchFamily="34" charset="0"/>
                <a:cs typeface="Calibri" panose="020F0502020204030204" pitchFamily="34" charset="0"/>
              </a:rPr>
              <a:t>permanently frozen ground</a:t>
            </a:r>
            <a:r>
              <a:rPr lang="en-US" sz="2800">
                <a:latin typeface="Calibri" panose="020F0502020204030204" pitchFamily="34" charset="0"/>
                <a:cs typeface="Calibri" panose="020F0502020204030204" pitchFamily="34" charset="0"/>
              </a:rPr>
              <a:t>. It is soil, rock, or organic material that remains at 0°C or below </a:t>
            </a:r>
            <a:r>
              <a:rPr lang="en-US" sz="2800" b="1">
                <a:solidFill>
                  <a:srgbClr val="7030A0"/>
                </a:solidFill>
                <a:latin typeface="Calibri" panose="020F0502020204030204" pitchFamily="34" charset="0"/>
                <a:cs typeface="Calibri" panose="020F0502020204030204" pitchFamily="34" charset="0"/>
              </a:rPr>
              <a:t>for at least two consecutive years</a:t>
            </a:r>
            <a:r>
              <a:rPr lang="en-US" sz="2800">
                <a:solidFill>
                  <a:srgbClr val="7030A0"/>
                </a:solidFill>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314422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g8cf6c40b82_2_190"/>
          <p:cNvSpPr txBox="1">
            <a:spLocks noGrp="1"/>
          </p:cNvSpPr>
          <p:nvPr>
            <p:ph type="title"/>
          </p:nvPr>
        </p:nvSpPr>
        <p:spPr>
          <a:xfrm>
            <a:off x="838200" y="365125"/>
            <a:ext cx="10515600" cy="1325563"/>
          </a:xfrm>
          <a:prstGeom prst="rect">
            <a:avLst/>
          </a:prstGeom>
          <a:noFill/>
          <a:ln>
            <a:noFill/>
          </a:ln>
        </p:spPr>
        <p:txBody>
          <a:bodyPr spcFirstLastPara="1" vert="horz" wrap="square" lIns="121900" tIns="60933" rIns="121900" bIns="60933" rtlCol="0" anchor="ctr" anchorCtr="0">
            <a:noAutofit/>
          </a:bodyPr>
          <a:lstStyle/>
          <a:p>
            <a:pPr>
              <a:spcBef>
                <a:spcPts val="0"/>
              </a:spcBef>
              <a:buClr>
                <a:srgbClr val="7E3269"/>
              </a:buClr>
              <a:buSzPts val="3300"/>
            </a:pPr>
            <a:r>
              <a:rPr lang="pl-PL" smtClean="0"/>
              <a:t>Where does it occur?</a:t>
            </a:r>
            <a:endParaRPr/>
          </a:p>
        </p:txBody>
      </p:sp>
      <p:sp>
        <p:nvSpPr>
          <p:cNvPr id="2" name="Symbol zastępczy tekstu 1"/>
          <p:cNvSpPr>
            <a:spLocks noGrp="1"/>
          </p:cNvSpPr>
          <p:nvPr>
            <p:ph type="body" idx="1"/>
          </p:nvPr>
        </p:nvSpPr>
        <p:spPr>
          <a:xfrm>
            <a:off x="6522720" y="1206456"/>
            <a:ext cx="4831080" cy="4351339"/>
          </a:xfrm>
        </p:spPr>
        <p:txBody>
          <a:bodyPr>
            <a:normAutofit fontScale="92500"/>
          </a:bodyPr>
          <a:lstStyle/>
          <a:p>
            <a:pPr marL="152396" indent="0">
              <a:buNone/>
            </a:pPr>
            <a:r>
              <a:rPr lang="en-US" smtClean="0"/>
              <a:t>In </a:t>
            </a:r>
            <a:r>
              <a:rPr lang="en-US"/>
              <a:t>the Northern Hemisphere, regions in which permafrost occurs occupy approximately</a:t>
            </a:r>
            <a:r>
              <a:rPr lang="en-US" b="1"/>
              <a:t> 25%</a:t>
            </a:r>
            <a:r>
              <a:rPr lang="en-US"/>
              <a:t> (23 million km²) of the land area. The thickness of permafrost varies from less than one metre to more than 1500 meters.</a:t>
            </a:r>
          </a:p>
          <a:p>
            <a:pPr marL="152396" indent="0">
              <a:buNone/>
            </a:pPr>
            <a:endParaRPr lang="pl-PL" smtClean="0"/>
          </a:p>
          <a:p>
            <a:pPr marL="152396" indent="0">
              <a:buNone/>
            </a:pPr>
            <a:r>
              <a:rPr lang="en-US" smtClean="0"/>
              <a:t>Permafrost </a:t>
            </a:r>
            <a:r>
              <a:rPr lang="en-US"/>
              <a:t>occurs not only in the Polar region, but also in high mountains.</a:t>
            </a:r>
          </a:p>
          <a:p>
            <a:pPr marL="152396" indent="0">
              <a:buNone/>
            </a:pPr>
            <a:endParaRPr lang="pl-PL"/>
          </a:p>
        </p:txBody>
      </p:sp>
      <p:pic>
        <p:nvPicPr>
          <p:cNvPr id="3" name="Obraz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4615" y="1599249"/>
            <a:ext cx="4898512" cy="4602561"/>
          </a:xfrm>
          <a:prstGeom prst="rect">
            <a:avLst/>
          </a:prstGeom>
        </p:spPr>
      </p:pic>
    </p:spTree>
    <p:extLst>
      <p:ext uri="{BB962C8B-B14F-4D97-AF65-F5344CB8AC3E}">
        <p14:creationId xmlns:p14="http://schemas.microsoft.com/office/powerpoint/2010/main" val="30026756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g8cf6c40b82_2_190"/>
          <p:cNvSpPr txBox="1">
            <a:spLocks noGrp="1"/>
          </p:cNvSpPr>
          <p:nvPr>
            <p:ph type="title"/>
          </p:nvPr>
        </p:nvSpPr>
        <p:spPr>
          <a:xfrm>
            <a:off x="838200" y="365125"/>
            <a:ext cx="10515600" cy="1325563"/>
          </a:xfrm>
          <a:prstGeom prst="rect">
            <a:avLst/>
          </a:prstGeom>
          <a:noFill/>
          <a:ln>
            <a:noFill/>
          </a:ln>
        </p:spPr>
        <p:txBody>
          <a:bodyPr spcFirstLastPara="1" vert="horz" wrap="square" lIns="121900" tIns="60933" rIns="121900" bIns="60933" rtlCol="0" anchor="ctr" anchorCtr="0">
            <a:noAutofit/>
          </a:bodyPr>
          <a:lstStyle/>
          <a:p>
            <a:pPr>
              <a:spcBef>
                <a:spcPts val="0"/>
              </a:spcBef>
              <a:buClr>
                <a:srgbClr val="7E3269"/>
              </a:buClr>
              <a:buSzPts val="3300"/>
            </a:pPr>
            <a:r>
              <a:rPr lang="pl-PL" smtClean="0"/>
              <a:t>Where does it occur?</a:t>
            </a:r>
            <a:endParaRPr/>
          </a:p>
        </p:txBody>
      </p:sp>
      <p:sp>
        <p:nvSpPr>
          <p:cNvPr id="2" name="Symbol zastępczy tekstu 1"/>
          <p:cNvSpPr>
            <a:spLocks noGrp="1"/>
          </p:cNvSpPr>
          <p:nvPr>
            <p:ph type="body" idx="1"/>
          </p:nvPr>
        </p:nvSpPr>
        <p:spPr>
          <a:xfrm>
            <a:off x="6522720" y="1206456"/>
            <a:ext cx="4831080" cy="4351339"/>
          </a:xfrm>
        </p:spPr>
        <p:txBody>
          <a:bodyPr>
            <a:normAutofit fontScale="92500"/>
          </a:bodyPr>
          <a:lstStyle/>
          <a:p>
            <a:pPr marL="152396" indent="0">
              <a:buNone/>
            </a:pPr>
            <a:r>
              <a:rPr lang="en-US" smtClean="0"/>
              <a:t>In </a:t>
            </a:r>
            <a:r>
              <a:rPr lang="en-US"/>
              <a:t>the Northern Hemisphere, regions in which permafrost occurs occupy approximately</a:t>
            </a:r>
            <a:r>
              <a:rPr lang="en-US" b="1"/>
              <a:t> 25%</a:t>
            </a:r>
            <a:r>
              <a:rPr lang="en-US"/>
              <a:t> (23 million km²) of the land area. The thickness of permafrost varies from less than one metre to more than 1500 meters.</a:t>
            </a:r>
          </a:p>
          <a:p>
            <a:pPr marL="152396" indent="0">
              <a:buNone/>
            </a:pPr>
            <a:endParaRPr lang="pl-PL" smtClean="0"/>
          </a:p>
          <a:p>
            <a:pPr marL="152396" indent="0">
              <a:buNone/>
            </a:pPr>
            <a:r>
              <a:rPr lang="en-US" smtClean="0"/>
              <a:t>Permafrost </a:t>
            </a:r>
            <a:r>
              <a:rPr lang="en-US"/>
              <a:t>occurs not only in the Polar region, but also in high mountains.</a:t>
            </a:r>
          </a:p>
          <a:p>
            <a:pPr marL="152396" indent="0">
              <a:buNone/>
            </a:pPr>
            <a:endParaRPr lang="pl-PL"/>
          </a:p>
        </p:txBody>
      </p:sp>
      <p:pic>
        <p:nvPicPr>
          <p:cNvPr id="4" name="Obraz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9657" y="1280160"/>
            <a:ext cx="5995771" cy="5039360"/>
          </a:xfrm>
          <a:prstGeom prst="rect">
            <a:avLst/>
          </a:prstGeom>
        </p:spPr>
      </p:pic>
      <p:sp>
        <p:nvSpPr>
          <p:cNvPr id="5" name="Prostokąt 4"/>
          <p:cNvSpPr/>
          <p:nvPr/>
        </p:nvSpPr>
        <p:spPr>
          <a:xfrm>
            <a:off x="1461464" y="5834936"/>
            <a:ext cx="2841162" cy="318100"/>
          </a:xfrm>
          <a:prstGeom prst="rect">
            <a:avLst/>
          </a:prstGeom>
        </p:spPr>
        <p:txBody>
          <a:bodyPr wrap="none">
            <a:spAutoFit/>
          </a:bodyPr>
          <a:lstStyle/>
          <a:p>
            <a:r>
              <a:rPr lang="pl-PL" sz="1467"/>
              <a:t>Source: </a:t>
            </a:r>
            <a:r>
              <a:rPr lang="pl-PL" sz="1467">
                <a:hlinkClick r:id="rId4"/>
              </a:rPr>
              <a:t>https://ipa.arcticportal.org</a:t>
            </a:r>
            <a:endParaRPr lang="pl-PL" sz="1467"/>
          </a:p>
        </p:txBody>
      </p:sp>
    </p:spTree>
    <p:extLst>
      <p:ext uri="{BB962C8B-B14F-4D97-AF65-F5344CB8AC3E}">
        <p14:creationId xmlns:p14="http://schemas.microsoft.com/office/powerpoint/2010/main" val="4341945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g8cf6c40b82_2_190"/>
          <p:cNvSpPr txBox="1">
            <a:spLocks noGrp="1"/>
          </p:cNvSpPr>
          <p:nvPr>
            <p:ph type="title"/>
          </p:nvPr>
        </p:nvSpPr>
        <p:spPr>
          <a:xfrm>
            <a:off x="838200" y="365125"/>
            <a:ext cx="10515600" cy="1325563"/>
          </a:xfrm>
          <a:prstGeom prst="rect">
            <a:avLst/>
          </a:prstGeom>
          <a:noFill/>
          <a:ln>
            <a:noFill/>
          </a:ln>
        </p:spPr>
        <p:txBody>
          <a:bodyPr spcFirstLastPara="1" vert="horz" wrap="square" lIns="121900" tIns="60933" rIns="121900" bIns="60933" rtlCol="0" anchor="ctr" anchorCtr="0">
            <a:noAutofit/>
          </a:bodyPr>
          <a:lstStyle/>
          <a:p>
            <a:pPr>
              <a:spcBef>
                <a:spcPts val="0"/>
              </a:spcBef>
              <a:buClr>
                <a:srgbClr val="7E3269"/>
              </a:buClr>
              <a:buSzPts val="3300"/>
            </a:pPr>
            <a:r>
              <a:rPr lang="pl-PL" smtClean="0"/>
              <a:t>When was it created?</a:t>
            </a:r>
            <a:endParaRPr/>
          </a:p>
        </p:txBody>
      </p:sp>
      <p:sp>
        <p:nvSpPr>
          <p:cNvPr id="2" name="Symbol zastępczy tekstu 1"/>
          <p:cNvSpPr>
            <a:spLocks noGrp="1"/>
          </p:cNvSpPr>
          <p:nvPr>
            <p:ph type="body" idx="1"/>
          </p:nvPr>
        </p:nvSpPr>
        <p:spPr>
          <a:xfrm>
            <a:off x="670560" y="1460456"/>
            <a:ext cx="5323840" cy="4351339"/>
          </a:xfrm>
        </p:spPr>
        <p:txBody>
          <a:bodyPr>
            <a:normAutofit lnSpcReduction="10000"/>
          </a:bodyPr>
          <a:lstStyle/>
          <a:p>
            <a:pPr marL="152396" indent="0">
              <a:buNone/>
            </a:pPr>
            <a:r>
              <a:rPr lang="en-US"/>
              <a:t>Most of the permafrost existing today </a:t>
            </a:r>
            <a:r>
              <a:rPr lang="en-US" b="1">
                <a:solidFill>
                  <a:srgbClr val="7030A0"/>
                </a:solidFill>
              </a:rPr>
              <a:t>formed during cold glacial periods</a:t>
            </a:r>
            <a:r>
              <a:rPr lang="en-US"/>
              <a:t>, even 30,000 years ago. And it has persisted through warmer interglacial periods. </a:t>
            </a:r>
            <a:endParaRPr lang="pl-PL" smtClean="0"/>
          </a:p>
          <a:p>
            <a:pPr marL="152396" indent="0">
              <a:buNone/>
            </a:pPr>
            <a:r>
              <a:rPr lang="en-US" smtClean="0"/>
              <a:t>Some </a:t>
            </a:r>
            <a:r>
              <a:rPr lang="en-US"/>
              <a:t>relatively shallow permafrost (30 to 70 metres) formed during the second part of the Holocene (last 6 000 years) and some during the Little Ice Age (from 400 to 150 years ago</a:t>
            </a:r>
            <a:r>
              <a:rPr lang="en-US" smtClean="0"/>
              <a:t>).</a:t>
            </a:r>
            <a:endParaRPr lang="en-US"/>
          </a:p>
          <a:p>
            <a:pPr marL="152396" indent="0">
              <a:buNone/>
            </a:pPr>
            <a:endParaRPr lang="pl-PL"/>
          </a:p>
        </p:txBody>
      </p:sp>
      <p:pic>
        <p:nvPicPr>
          <p:cNvPr id="8" name="Obraz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2040" y="1667171"/>
            <a:ext cx="5674360" cy="4255771"/>
          </a:xfrm>
          <a:prstGeom prst="rect">
            <a:avLst/>
          </a:prstGeom>
        </p:spPr>
      </p:pic>
    </p:spTree>
    <p:extLst>
      <p:ext uri="{BB962C8B-B14F-4D97-AF65-F5344CB8AC3E}">
        <p14:creationId xmlns:p14="http://schemas.microsoft.com/office/powerpoint/2010/main" val="10936192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g8cf6c40b82_2_190"/>
          <p:cNvSpPr txBox="1">
            <a:spLocks noGrp="1"/>
          </p:cNvSpPr>
          <p:nvPr>
            <p:ph type="title"/>
          </p:nvPr>
        </p:nvSpPr>
        <p:spPr>
          <a:xfrm>
            <a:off x="838200" y="365125"/>
            <a:ext cx="10515600" cy="1325563"/>
          </a:xfrm>
          <a:prstGeom prst="rect">
            <a:avLst/>
          </a:prstGeom>
          <a:noFill/>
          <a:ln>
            <a:noFill/>
          </a:ln>
        </p:spPr>
        <p:txBody>
          <a:bodyPr spcFirstLastPara="1" vert="horz" wrap="square" lIns="121900" tIns="60933" rIns="121900" bIns="60933" rtlCol="0" anchor="ctr" anchorCtr="0">
            <a:noAutofit/>
          </a:bodyPr>
          <a:lstStyle/>
          <a:p>
            <a:pPr>
              <a:spcBef>
                <a:spcPts val="0"/>
              </a:spcBef>
              <a:buClr>
                <a:srgbClr val="7E3269"/>
              </a:buClr>
              <a:buSzPts val="3300"/>
            </a:pPr>
            <a:r>
              <a:rPr lang="pl-PL" smtClean="0"/>
              <a:t>Permafrost demonstration</a:t>
            </a:r>
            <a:endParaRPr/>
          </a:p>
        </p:txBody>
      </p:sp>
      <p:sp>
        <p:nvSpPr>
          <p:cNvPr id="2" name="Symbol zastępczy tekstu 1"/>
          <p:cNvSpPr>
            <a:spLocks noGrp="1"/>
          </p:cNvSpPr>
          <p:nvPr>
            <p:ph type="body" idx="1"/>
          </p:nvPr>
        </p:nvSpPr>
        <p:spPr>
          <a:xfrm>
            <a:off x="838200" y="2309743"/>
            <a:ext cx="10515600" cy="1558341"/>
          </a:xfrm>
        </p:spPr>
        <p:txBody>
          <a:bodyPr>
            <a:noAutofit/>
          </a:bodyPr>
          <a:lstStyle/>
          <a:p>
            <a:pPr marL="152396" indent="0">
              <a:buNone/>
            </a:pPr>
            <a:r>
              <a:rPr lang="en-US"/>
              <a:t>What happens with ice, when the temperature rises above 0 degrees Celsius? </a:t>
            </a:r>
            <a:endParaRPr lang="pl-PL" smtClean="0"/>
          </a:p>
          <a:p>
            <a:pPr marL="152396" indent="0">
              <a:buNone/>
            </a:pPr>
            <a:r>
              <a:rPr lang="pl-PL" smtClean="0"/>
              <a:t>And </a:t>
            </a:r>
            <a:r>
              <a:rPr lang="en-US" smtClean="0"/>
              <a:t>what </a:t>
            </a:r>
            <a:r>
              <a:rPr lang="en-US"/>
              <a:t>happens with frozen ground?</a:t>
            </a:r>
            <a:br>
              <a:rPr lang="en-US"/>
            </a:br>
            <a:r>
              <a:rPr lang="en-US"/>
              <a:t>Let's check it!</a:t>
            </a:r>
            <a:endParaRPr lang="en-US">
              <a:solidFill>
                <a:srgbClr val="7030A0"/>
              </a:solidFill>
            </a:endParaRPr>
          </a:p>
        </p:txBody>
      </p:sp>
    </p:spTree>
    <p:extLst>
      <p:ext uri="{BB962C8B-B14F-4D97-AF65-F5344CB8AC3E}">
        <p14:creationId xmlns:p14="http://schemas.microsoft.com/office/powerpoint/2010/main" val="219926250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1831</TotalTime>
  <Words>1881</Words>
  <Application>Microsoft Office PowerPoint</Application>
  <PresentationFormat>Panoramiczny</PresentationFormat>
  <Paragraphs>139</Paragraphs>
  <Slides>35</Slides>
  <Notes>29</Notes>
  <HiddenSlides>0</HiddenSlides>
  <MMClips>3</MMClips>
  <ScaleCrop>false</ScaleCrop>
  <HeadingPairs>
    <vt:vector size="6" baseType="variant">
      <vt:variant>
        <vt:lpstr>Używane czcionki</vt:lpstr>
      </vt:variant>
      <vt:variant>
        <vt:i4>5</vt:i4>
      </vt:variant>
      <vt:variant>
        <vt:lpstr>Motyw</vt:lpstr>
      </vt:variant>
      <vt:variant>
        <vt:i4>1</vt:i4>
      </vt:variant>
      <vt:variant>
        <vt:lpstr>Tytuły slajdów</vt:lpstr>
      </vt:variant>
      <vt:variant>
        <vt:i4>35</vt:i4>
      </vt:variant>
    </vt:vector>
  </HeadingPairs>
  <TitlesOfParts>
    <vt:vector size="41" baseType="lpstr">
      <vt:lpstr>Arial</vt:lpstr>
      <vt:lpstr>Calibri</vt:lpstr>
      <vt:lpstr>Calibri Light</vt:lpstr>
      <vt:lpstr>Segoe UI</vt:lpstr>
      <vt:lpstr>Times New Roman</vt:lpstr>
      <vt:lpstr>Office Theme</vt:lpstr>
      <vt:lpstr>POLAR kit Activities:  Arctic Research in the school classroom</vt:lpstr>
      <vt:lpstr>Menti.com</vt:lpstr>
      <vt:lpstr>Why the Arctic?</vt:lpstr>
      <vt:lpstr>Prezentacja programu PowerPoint</vt:lpstr>
      <vt:lpstr>Let’s guess, what permafrost is…</vt:lpstr>
      <vt:lpstr>Where does it occur?</vt:lpstr>
      <vt:lpstr>Where does it occur?</vt:lpstr>
      <vt:lpstr>When was it created?</vt:lpstr>
      <vt:lpstr>Permafrost demonstration</vt:lpstr>
      <vt:lpstr>Let’s connect with Daga!</vt:lpstr>
      <vt:lpstr>Prezentacja programu PowerPoint</vt:lpstr>
      <vt:lpstr>What is albedo?</vt:lpstr>
      <vt:lpstr>Low or high albedo?</vt:lpstr>
      <vt:lpstr>Low or high albedo?</vt:lpstr>
      <vt:lpstr>Low or high albedo?</vt:lpstr>
      <vt:lpstr>Prezentacja programu PowerPoint</vt:lpstr>
      <vt:lpstr>Climate-graph – Longyearbyen (Svalbard)</vt:lpstr>
      <vt:lpstr>Prezentacja programu PowerPoint</vt:lpstr>
      <vt:lpstr>Prezentacja programu PowerPoint</vt:lpstr>
      <vt:lpstr>Prezentacja programu PowerPoint</vt:lpstr>
      <vt:lpstr>Melting ice</vt:lpstr>
      <vt:lpstr>Positive feedback loop</vt:lpstr>
      <vt:lpstr>Positive feedback loop</vt:lpstr>
      <vt:lpstr>Positive feedback loop</vt:lpstr>
      <vt:lpstr>What would happen, if…</vt:lpstr>
      <vt:lpstr>Prezentacja programu PowerPoint</vt:lpstr>
      <vt:lpstr>Prezentacja programu PowerPoint</vt:lpstr>
      <vt:lpstr>Prezentacja programu PowerPoint</vt:lpstr>
      <vt:lpstr>Fill in the blanks</vt:lpstr>
      <vt:lpstr>Fill in the blanks</vt:lpstr>
      <vt:lpstr>Release of methane and CO2 from permafrost</vt:lpstr>
      <vt:lpstr>Release of methane and CO2 from permafrost</vt:lpstr>
      <vt:lpstr>Permafrost’s gases versus anthropogenic emission</vt:lpstr>
      <vt:lpstr>How much CO2 does your country produce?</vt:lpstr>
      <vt:lpstr>Prezentacja programu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Innovative Pedagogies Summer School 2022</dc:title>
  <dc:creator>Eleftheria Tsourlidaki</dc:creator>
  <cp:lastModifiedBy>Agata Goździk</cp:lastModifiedBy>
  <cp:revision>42</cp:revision>
  <cp:lastPrinted>2022-07-08T16:15:48Z</cp:lastPrinted>
  <dcterms:created xsi:type="dcterms:W3CDTF">2022-06-10T07:03:50Z</dcterms:created>
  <dcterms:modified xsi:type="dcterms:W3CDTF">2022-07-13T06:11:29Z</dcterms:modified>
</cp:coreProperties>
</file>