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3" r:id="rId2"/>
    <p:sldId id="349" r:id="rId3"/>
    <p:sldId id="344" r:id="rId4"/>
    <p:sldId id="345" r:id="rId5"/>
    <p:sldId id="346" r:id="rId6"/>
    <p:sldId id="348" r:id="rId7"/>
    <p:sldId id="351" r:id="rId8"/>
    <p:sldId id="341" r:id="rId9"/>
    <p:sldId id="352" r:id="rId10"/>
    <p:sldId id="338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317"/>
    <a:srgbClr val="007ABD"/>
    <a:srgbClr val="003C58"/>
    <a:srgbClr val="FF61AE"/>
    <a:srgbClr val="5C8C50"/>
    <a:srgbClr val="56021E"/>
    <a:srgbClr val="D9C177"/>
    <a:srgbClr val="698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C16B0-AAD7-4B22-9909-50F5EC9F36A6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872A5-812A-48EE-850B-6BDAF31AB5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12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DE44-2DE8-4D62-B244-0400B2F5FC9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C0014-9F2D-4B9A-B6C3-09EA6C2C7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7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unart4kids.blogspot.com/2011/01/aurora-borealis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The Northern Lights or Polar Lights are also known as "Aurora Borealis" and they appear in the North Hemisphere near the north magnetic pole. Watch a short movie with videos and photos taken next to the Polish Polar Station Hornsund on Svalbard - archipelago in the European part of the Arctic. Observe the colours and type of movement of the northern lights.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13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cf6c40b82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8cf6c40b82_2_190:notes"/>
          <p:cNvSpPr txBox="1">
            <a:spLocks noGrp="1"/>
          </p:cNvSpPr>
          <p:nvPr>
            <p:ph type="body" idx="1"/>
          </p:nvPr>
        </p:nvSpPr>
        <p:spPr>
          <a:xfrm>
            <a:off x="685800" y="4342706"/>
            <a:ext cx="5486400" cy="41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20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cf6c40b82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8cf6c40b82_2_190:notes"/>
          <p:cNvSpPr txBox="1">
            <a:spLocks noGrp="1"/>
          </p:cNvSpPr>
          <p:nvPr>
            <p:ph type="body" idx="1"/>
          </p:nvPr>
        </p:nvSpPr>
        <p:spPr>
          <a:xfrm>
            <a:off x="685800" y="4342706"/>
            <a:ext cx="5486400" cy="41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99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After students</a:t>
            </a:r>
            <a:r>
              <a:rPr lang="en-US" baseline="0"/>
              <a:t> </a:t>
            </a:r>
            <a:r>
              <a:rPr lang="en-US"/>
              <a:t>created </a:t>
            </a:r>
            <a:r>
              <a:rPr lang="pl-PL"/>
              <a:t>their</a:t>
            </a:r>
            <a:r>
              <a:rPr lang="en-US"/>
              <a:t> tribe's story</a:t>
            </a:r>
            <a:r>
              <a:rPr lang="pl-PL" baseline="0"/>
              <a:t> and shared with the peers, let them </a:t>
            </a:r>
            <a:r>
              <a:rPr lang="en-US"/>
              <a:t>watch the video presenting the beliefs of people in ancient times on the northern lights. </a:t>
            </a:r>
            <a:endParaRPr lang="pl-PL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/>
              <a:t>Next, discuss,</a:t>
            </a:r>
            <a:r>
              <a:rPr lang="pl-PL" baseline="0"/>
              <a:t> if their </a:t>
            </a:r>
            <a:r>
              <a:rPr lang="en-US"/>
              <a:t>stories </a:t>
            </a:r>
            <a:r>
              <a:rPr lang="pl-PL"/>
              <a:t>were </a:t>
            </a:r>
            <a:r>
              <a:rPr lang="en-US"/>
              <a:t>similar or completely different?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8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cf6c40b82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8cf6c40b82_2_190:notes"/>
          <p:cNvSpPr txBox="1">
            <a:spLocks noGrp="1"/>
          </p:cNvSpPr>
          <p:nvPr>
            <p:ph type="body" idx="1"/>
          </p:nvPr>
        </p:nvSpPr>
        <p:spPr>
          <a:xfrm>
            <a:off x="685800" y="4342706"/>
            <a:ext cx="5486400" cy="41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In the teachers’ guidelines the answer key is provided. If students don’t find the correct answers, teacher</a:t>
            </a:r>
            <a:r>
              <a:rPr lang="pl-PL" baseline="0"/>
              <a:t> may provide information. If you work with a small group of students, you may skip some questions.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666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After </a:t>
            </a:r>
            <a:r>
              <a:rPr lang="pl-PL"/>
              <a:t>students</a:t>
            </a:r>
            <a:r>
              <a:rPr lang="en-US"/>
              <a:t> made </a:t>
            </a:r>
            <a:r>
              <a:rPr lang="pl-PL"/>
              <a:t>their</a:t>
            </a:r>
            <a:r>
              <a:rPr lang="en-US"/>
              <a:t> own investigation on auroras and shared </a:t>
            </a:r>
            <a:r>
              <a:rPr lang="pl-PL"/>
              <a:t>their</a:t>
            </a:r>
            <a:r>
              <a:rPr lang="en-US"/>
              <a:t> findings with peers, </a:t>
            </a:r>
            <a:r>
              <a:rPr lang="pl-PL"/>
              <a:t>let them </a:t>
            </a:r>
            <a:r>
              <a:rPr lang="en-US"/>
              <a:t>watch a short summary lesson by Michael Molina. The Aurora Borealis and Aurora Australis occur when high-energy particles are flung from the Sun's corona toward the Earth and mingle with the neutral atoms in our atmosphere - ultimately emitting extraordinary light and color. Michael Molina explains every step of this dazzling phenomenon.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26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cf6c40b82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8cf6c40b82_2_190:notes"/>
          <p:cNvSpPr txBox="1">
            <a:spLocks noGrp="1"/>
          </p:cNvSpPr>
          <p:nvPr>
            <p:ph type="body" idx="1"/>
          </p:nvPr>
        </p:nvSpPr>
        <p:spPr>
          <a:xfrm>
            <a:off x="685800" y="4342706"/>
            <a:ext cx="5486400" cy="41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If you prefer other techniques or you are looking for other shapes of aurora, you may find inspiration in journals of various artists collected on Pinterest.</a:t>
            </a:r>
          </a:p>
          <a:p>
            <a:r>
              <a:rPr lang="en-US"/>
              <a:t>If you are looking for more inspiration with other techniques, have a look at </a:t>
            </a:r>
            <a:r>
              <a:rPr lang="pl-PL"/>
              <a:t>website: </a:t>
            </a:r>
            <a:r>
              <a:rPr lang="en-GB" sz="1100" b="0" i="0" u="sng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http://funart4kids.blogspot.com/2011/01/aurora-borealis.html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54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B33343-C4C0-465B-978E-90C33FA49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101" y="98032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9BB2AD-7CB6-4AC5-9A6B-6FDB2F1BA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32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C070A-E36E-43A3-947C-E5C7B353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01089-26DB-4CA6-923F-FE9BAC203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89F4ED54-6BBF-494C-94FC-D2405512B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1E98765-0FF1-48C7-844D-B86CF1CF8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145737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D1E6C96-0AE4-47DA-ADBC-9228AAA2A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8F5E7E-AF24-4F4F-9816-703582921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F83CCF8-2AD1-4106-BEC7-1228D6E7E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85055B93-7191-476A-A3BF-1C425B335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419871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458ED-ACDF-4AB1-8BAC-5B0FF762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06" y="681037"/>
            <a:ext cx="11655188" cy="1196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F7A1D-7A48-4825-A455-1A3421A6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59" y="2040835"/>
            <a:ext cx="11655187" cy="413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9776D023-11CE-4473-969E-50900F842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FEF1B2D-3497-4596-8846-913292F5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76977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BE44F-321B-4A71-81AE-01BFE2B3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49C442-4906-45A6-9ABB-0662190AB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5B96F98-FB5F-4700-9CE2-ABB647499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2523FAE-9882-4725-AA09-4FD6911E4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196970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2BA2B-6E64-48F4-A29E-A251CD88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F8F4D7-58DC-4915-AEEB-B045DAC6A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F7ABAC-A43E-4F9D-A789-FA686208F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EF342C0-22C0-477F-AE9C-B8B44191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CE72749-FC4F-4DB6-9625-E84F4376D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86335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468D0-EB3E-48DA-A818-D81DE2FB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C5AAA4-17FB-4118-915F-3CA5E6566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117DD8-DFD1-4EF0-910E-E46B81ED2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0C0ACA-254A-4E3D-A2C9-3D590EEBE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46C36F-0701-4B1E-976F-D3D1D633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BFD0A124-E83C-493C-8BCE-78F934CF2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22571F43-F6D3-4037-ADF4-EE7C8A1901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106390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C4A7E-5455-4619-AF65-9DF0FAF1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21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35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07115-2815-4C4A-AB41-F0FC8203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B13F65-4751-4ADE-B4BE-84F19B7B0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6F5190-A114-4D66-B153-82230BBE1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CF1C9B6-BA86-44B5-8622-09B03AB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5BC8069-C178-442C-B258-05C699129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246339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8B899-EA11-4E1E-B52E-E1B2544B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F4805DE-F0F9-440F-9870-57720AA22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DFB54A-FE82-45D4-94F8-DA9563C1B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9C4020F-82E3-4713-B632-66E4CE9A9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0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Innovative Pedagogies Summer School 2022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565ED8A-8F24-42D5-B759-01B1C5423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6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Monday, July 18, 2022</a:t>
            </a:r>
          </a:p>
        </p:txBody>
      </p:sp>
    </p:spTree>
    <p:extLst>
      <p:ext uri="{BB962C8B-B14F-4D97-AF65-F5344CB8AC3E}">
        <p14:creationId xmlns:p14="http://schemas.microsoft.com/office/powerpoint/2010/main" val="301345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1C70FF6-A287-42E6-A92D-1AC161F5F748}"/>
              </a:ext>
            </a:extLst>
          </p:cNvPr>
          <p:cNvSpPr/>
          <p:nvPr userDrawn="1"/>
        </p:nvSpPr>
        <p:spPr>
          <a:xfrm>
            <a:off x="0" y="684976"/>
            <a:ext cx="12192000" cy="5647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D34519-E489-4761-890E-25DE3EE6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58" y="687584"/>
            <a:ext cx="11655188" cy="119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284045-97A0-4837-B317-C10C192C6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659" y="2021034"/>
            <a:ext cx="11655187" cy="4155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BA7B5F-AB27-6C77-99CA-6EB100EADD10}"/>
              </a:ext>
            </a:extLst>
          </p:cNvPr>
          <p:cNvSpPr txBox="1"/>
          <p:nvPr userDrawn="1"/>
        </p:nvSpPr>
        <p:spPr>
          <a:xfrm>
            <a:off x="6810438" y="6331537"/>
            <a:ext cx="538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Innovative learning approaches and contemporary science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POLAR STAR/PLATON Summer School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6C703A-82F8-58D1-533F-01587975A9D4}"/>
              </a:ext>
            </a:extLst>
          </p:cNvPr>
          <p:cNvSpPr txBox="1"/>
          <p:nvPr userDrawn="1"/>
        </p:nvSpPr>
        <p:spPr>
          <a:xfrm>
            <a:off x="4958591" y="6468864"/>
            <a:ext cx="228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</a:rPr>
              <a:t>T</a:t>
            </a:r>
            <a:r>
              <a:rPr lang="pl-PL" sz="1400" smtClean="0">
                <a:solidFill>
                  <a:schemeClr val="bg1"/>
                </a:solidFill>
              </a:rPr>
              <a:t>hursday, </a:t>
            </a:r>
            <a:r>
              <a:rPr lang="en-US" sz="1400" smtClean="0">
                <a:solidFill>
                  <a:schemeClr val="bg1"/>
                </a:solidFill>
              </a:rPr>
              <a:t>July 1</a:t>
            </a:r>
            <a:r>
              <a:rPr lang="pl-PL" sz="1400" smtClean="0">
                <a:solidFill>
                  <a:schemeClr val="bg1"/>
                </a:solidFill>
              </a:rPr>
              <a:t>4</a:t>
            </a:r>
            <a:r>
              <a:rPr lang="en-US" sz="1400" smtClean="0">
                <a:solidFill>
                  <a:schemeClr val="bg1"/>
                </a:solidFill>
              </a:rPr>
              <a:t>, </a:t>
            </a:r>
            <a:r>
              <a:rPr lang="en-US" sz="1400" dirty="0">
                <a:solidFill>
                  <a:schemeClr val="bg1"/>
                </a:solidFill>
              </a:rPr>
              <a:t>2022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B18DA9B-4B6C-961D-7CFC-BC5BBAA33D7C}"/>
              </a:ext>
            </a:extLst>
          </p:cNvPr>
          <p:cNvGrpSpPr/>
          <p:nvPr userDrawn="1"/>
        </p:nvGrpSpPr>
        <p:grpSpPr>
          <a:xfrm>
            <a:off x="10247085" y="44565"/>
            <a:ext cx="1872127" cy="569907"/>
            <a:chOff x="10137902" y="-27813"/>
            <a:chExt cx="1872127" cy="6695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8BD5529-113E-30DA-C03C-4E2F805EA01D}"/>
                </a:ext>
              </a:extLst>
            </p:cNvPr>
            <p:cNvSpPr/>
            <p:nvPr userDrawn="1"/>
          </p:nvSpPr>
          <p:spPr>
            <a:xfrm>
              <a:off x="10137902" y="0"/>
              <a:ext cx="1872127" cy="641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xmlns="" id="{D4EE5192-88A0-25F9-7BA4-861B21E14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846" y="-27813"/>
              <a:ext cx="1744748" cy="641768"/>
            </a:xfrm>
            <a:prstGeom prst="rect">
              <a:avLst/>
            </a:prstGeom>
          </p:spPr>
        </p:pic>
      </p:grp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E146D4D8-6512-7621-CDCE-69F1A731448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" y="6379706"/>
            <a:ext cx="1568862" cy="44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8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C5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lar-star.ea.gr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cTgRtLFazU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2009-2017.state.gov/e/oes/ocns/opa/arc/uschair/258202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WwchLtARwo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zMh3BnHFHQ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rHLzaMrR3M&amp;feature=youtu.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865C9A-1773-4318-BDE2-77EB572D8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317" y="2245845"/>
            <a:ext cx="10563366" cy="1909763"/>
          </a:xfrm>
          <a:noFill/>
        </p:spPr>
        <p:txBody>
          <a:bodyPr>
            <a:normAutofit/>
          </a:bodyPr>
          <a:lstStyle/>
          <a:p>
            <a:r>
              <a:rPr lang="en-US" sz="5400"/>
              <a:t>Exploring the POLAR STAR </a:t>
            </a:r>
            <a:r>
              <a:rPr lang="pl-PL" sz="5400" smtClean="0"/>
              <a:t/>
            </a:r>
            <a:br>
              <a:rPr lang="pl-PL" sz="5400" smtClean="0"/>
            </a:br>
            <a:r>
              <a:rPr lang="en-US" sz="5400" smtClean="0"/>
              <a:t>activities</a:t>
            </a:r>
            <a:r>
              <a:rPr lang="en-US" sz="5400"/>
              <a:t>’ </a:t>
            </a:r>
            <a:r>
              <a:rPr lang="en-US" sz="5400" smtClean="0"/>
              <a:t>kit</a:t>
            </a:r>
            <a:r>
              <a:rPr lang="pl-PL" sz="5400" smtClean="0"/>
              <a:t> – Part 1</a:t>
            </a:r>
            <a:endParaRPr lang="en-US" sz="5400" dirty="0"/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A00C1EA6-811F-46A4-9E2E-21E3B3A5EC5F}"/>
              </a:ext>
            </a:extLst>
          </p:cNvPr>
          <p:cNvSpPr txBox="1">
            <a:spLocks/>
          </p:cNvSpPr>
          <p:nvPr/>
        </p:nvSpPr>
        <p:spPr>
          <a:xfrm>
            <a:off x="5212069" y="4634397"/>
            <a:ext cx="3167270" cy="77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mtClean="0">
                <a:solidFill>
                  <a:srgbClr val="535353"/>
                </a:solidFill>
              </a:rPr>
              <a:t>Agata Goździk</a:t>
            </a:r>
            <a:endParaRPr lang="el-GR" dirty="0">
              <a:solidFill>
                <a:srgbClr val="535353"/>
              </a:solidFill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7B465E89-953D-4FF5-FC15-C285A0E27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62" y="829740"/>
            <a:ext cx="5833287" cy="172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EBCD5E-326B-2C70-9F96-6E8B4CD044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5"/>
          <a:stretch/>
        </p:blipFill>
        <p:spPr>
          <a:xfrm>
            <a:off x="1121391" y="5854739"/>
            <a:ext cx="9949218" cy="48211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60" y="4619722"/>
            <a:ext cx="3431689" cy="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3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01A4E3-D2D9-4317-AECF-E97E9742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27" y="719253"/>
            <a:ext cx="5785009" cy="541949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xmlns="" id="{38FE1207-AC19-4B82-BC0F-2B15834F3C28}"/>
              </a:ext>
            </a:extLst>
          </p:cNvPr>
          <p:cNvSpPr txBox="1">
            <a:spLocks/>
          </p:cNvSpPr>
          <p:nvPr/>
        </p:nvSpPr>
        <p:spPr>
          <a:xfrm>
            <a:off x="328539" y="1264355"/>
            <a:ext cx="7968794" cy="4763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88D317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Thank you for your attention!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88D31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88D31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88D31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88D31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88D31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88D317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More information: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E32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http://polar-star.ea.gr/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7E3269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ccTgRtLFaz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cf6c40b82_2_190"/>
          <p:cNvSpPr txBox="1">
            <a:spLocks noGrp="1"/>
          </p:cNvSpPr>
          <p:nvPr>
            <p:ph type="title"/>
          </p:nvPr>
        </p:nvSpPr>
        <p:spPr>
          <a:xfrm>
            <a:off x="864079" y="5635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7E3269"/>
              </a:buClr>
              <a:buSzPts val="3300"/>
            </a:pPr>
            <a:r>
              <a:rPr lang="pl-PL"/>
              <a:t>Tribe activity</a:t>
            </a:r>
            <a:endParaRPr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803275" y="1550619"/>
            <a:ext cx="10515600" cy="4351339"/>
          </a:xfrm>
        </p:spPr>
        <p:txBody>
          <a:bodyPr/>
          <a:lstStyle/>
          <a:p>
            <a:pPr marL="152396" indent="0">
              <a:buNone/>
            </a:pPr>
            <a:r>
              <a:rPr lang="en-US"/>
              <a:t>Before scientists gave an explanation to this phenomenon, people of ancient times had various beliefs regarding the brilliant light shows occurring in the sky above them.</a:t>
            </a:r>
          </a:p>
          <a:p>
            <a:pPr marL="152396" indent="0">
              <a:buNone/>
            </a:pPr>
            <a:r>
              <a:rPr lang="en-US" b="1">
                <a:solidFill>
                  <a:srgbClr val="7030A0"/>
                </a:solidFill>
              </a:rPr>
              <a:t>Let's put our creativity hats on! 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31" y="3377043"/>
            <a:ext cx="6175687" cy="26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225280" y="820104"/>
            <a:ext cx="3068320" cy="1500187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tx1"/>
                </a:solidFill>
              </a:rPr>
              <a:t>Imagine that you lived near the Arctic Circle thousands of years ago - long, long before scientists explained the Northern Lights phenomenon.</a:t>
            </a:r>
          </a:p>
          <a:p>
            <a:r>
              <a:rPr lang="en-US" smtClean="0">
                <a:solidFill>
                  <a:schemeClr val="tx1"/>
                </a:solidFill>
              </a:rPr>
              <a:t>Where </a:t>
            </a:r>
            <a:r>
              <a:rPr lang="en-US">
                <a:solidFill>
                  <a:schemeClr val="tx1"/>
                </a:solidFill>
              </a:rPr>
              <a:t>did your tribe live? - Choose one of the following locations: Northern Norway, Northern Sweden, Greenland, Iceland, Northern America. </a:t>
            </a:r>
            <a:endParaRPr lang="pl-PL">
              <a:solidFill>
                <a:schemeClr val="tx1"/>
              </a:solidFill>
            </a:endParaRPr>
          </a:p>
          <a:p>
            <a:endParaRPr lang="pl-PL" sz="200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144643"/>
            <a:ext cx="9316720" cy="711176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902823" y="6026550"/>
            <a:ext cx="6242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This map of the Arctic was created by State Department geographers as part of the U.S. Chairmanship of the Arctic Council.</a:t>
            </a:r>
            <a:r>
              <a:rPr lang="pl-PL" sz="1400"/>
              <a:t> Source: </a:t>
            </a:r>
            <a:r>
              <a:rPr lang="pl-PL" sz="1400">
                <a:hlinkClick r:id="rId3"/>
              </a:rPr>
              <a:t>https://2009-2017.state.gov/e/oes/ocns/opa/arc/uschair/258202.htm</a:t>
            </a:r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40955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cf6c40b82_2_190"/>
          <p:cNvSpPr txBox="1">
            <a:spLocks noGrp="1"/>
          </p:cNvSpPr>
          <p:nvPr>
            <p:ph type="title"/>
          </p:nvPr>
        </p:nvSpPr>
        <p:spPr>
          <a:xfrm>
            <a:off x="829574" y="5980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7E3269"/>
              </a:buClr>
              <a:buSzPts val="3300"/>
            </a:pPr>
            <a:r>
              <a:rPr lang="pl-PL"/>
              <a:t>Tribe activity</a:t>
            </a:r>
            <a:endParaRPr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706456" y="2185321"/>
            <a:ext cx="10515600" cy="4351339"/>
          </a:xfrm>
        </p:spPr>
        <p:txBody>
          <a:bodyPr/>
          <a:lstStyle/>
          <a:p>
            <a:pPr marL="152396" indent="0">
              <a:buNone/>
            </a:pPr>
            <a:r>
              <a:rPr lang="en-US" sz="2667">
                <a:solidFill>
                  <a:srgbClr val="7030A0"/>
                </a:solidFill>
              </a:rPr>
              <a:t>*What is your tribe like? </a:t>
            </a:r>
            <a:r>
              <a:rPr lang="en-US" sz="2667"/>
              <a:t>- Imagine and describe your tribe briefly (e.g. your traditions or characteristics). You may do a brief online search if you wish to retrieve information about these civilizations. </a:t>
            </a:r>
            <a:endParaRPr lang="pl-PL" sz="2667"/>
          </a:p>
          <a:p>
            <a:pPr marL="152396" indent="0">
              <a:buNone/>
            </a:pPr>
            <a:r>
              <a:rPr lang="en-US" sz="2667"/>
              <a:t/>
            </a:r>
            <a:br>
              <a:rPr lang="en-US" sz="2667"/>
            </a:br>
            <a:r>
              <a:rPr lang="en-US" sz="2667"/>
              <a:t>*Your tribe lives in an area where the Aurora is visible. </a:t>
            </a:r>
            <a:r>
              <a:rPr lang="en-US" sz="2667">
                <a:solidFill>
                  <a:srgbClr val="7030A0"/>
                </a:solidFill>
              </a:rPr>
              <a:t>How does your tribe 'explain' the aurora phenomenon </a:t>
            </a:r>
            <a:r>
              <a:rPr lang="en-US" sz="2667"/>
              <a:t>based on its tradition and characteristics? - Make the folklore story of your tribe. </a:t>
            </a:r>
          </a:p>
        </p:txBody>
      </p:sp>
    </p:spTree>
    <p:extLst>
      <p:ext uri="{BB962C8B-B14F-4D97-AF65-F5344CB8AC3E}">
        <p14:creationId xmlns:p14="http://schemas.microsoft.com/office/powerpoint/2010/main" val="20423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HWwchLtARw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cf6c40b82_2_190"/>
          <p:cNvSpPr txBox="1">
            <a:spLocks noGrp="1"/>
          </p:cNvSpPr>
          <p:nvPr>
            <p:ph type="title"/>
          </p:nvPr>
        </p:nvSpPr>
        <p:spPr>
          <a:xfrm>
            <a:off x="795170" y="6601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7E3269"/>
              </a:buClr>
              <a:buSzPts val="3300"/>
            </a:pPr>
            <a:r>
              <a:rPr lang="pl-PL"/>
              <a:t>Chasing auroras – group work</a:t>
            </a:r>
            <a:endParaRPr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82495" y="1985705"/>
            <a:ext cx="11809505" cy="4351339"/>
          </a:xfrm>
        </p:spPr>
        <p:txBody>
          <a:bodyPr>
            <a:normAutofit/>
          </a:bodyPr>
          <a:lstStyle/>
          <a:p>
            <a:r>
              <a:rPr lang="en-US"/>
              <a:t>Group 1. What is solar wind/ solar </a:t>
            </a:r>
            <a:r>
              <a:rPr lang="pl-PL"/>
              <a:t>flares</a:t>
            </a:r>
            <a:r>
              <a:rPr lang="en-US"/>
              <a:t>? </a:t>
            </a:r>
            <a:r>
              <a:rPr lang="pl-PL"/>
              <a:t>How fast it may be</a:t>
            </a:r>
            <a:r>
              <a:rPr lang="pl-PL" smtClean="0"/>
              <a:t>? </a:t>
            </a:r>
            <a:r>
              <a:rPr lang="en-GB" smtClean="0"/>
              <a:t>How </a:t>
            </a:r>
            <a:r>
              <a:rPr lang="en-GB"/>
              <a:t>the </a:t>
            </a:r>
            <a:r>
              <a:rPr lang="en-GB" b="1">
                <a:solidFill>
                  <a:srgbClr val="7030A0"/>
                </a:solidFill>
              </a:rPr>
              <a:t>Sun’s activity</a:t>
            </a:r>
            <a:r>
              <a:rPr lang="en-GB"/>
              <a:t> is changing and how it affects auroras?</a:t>
            </a:r>
            <a:endParaRPr lang="pl-PL"/>
          </a:p>
          <a:p>
            <a:r>
              <a:rPr lang="en-US"/>
              <a:t>Group </a:t>
            </a:r>
            <a:r>
              <a:rPr lang="pl-PL" smtClean="0"/>
              <a:t>2</a:t>
            </a:r>
            <a:r>
              <a:rPr lang="en-US" smtClean="0"/>
              <a:t>. </a:t>
            </a:r>
            <a:r>
              <a:rPr lang="en-US"/>
              <a:t>Auroras are also known as the Polar Lights. Why do auroras occur mainly in ovals centering the </a:t>
            </a:r>
            <a:r>
              <a:rPr lang="en-US" b="1">
                <a:solidFill>
                  <a:srgbClr val="7030A0"/>
                </a:solidFill>
              </a:rPr>
              <a:t>magnetic poles</a:t>
            </a:r>
            <a:r>
              <a:rPr lang="en-US"/>
              <a:t>?</a:t>
            </a:r>
          </a:p>
          <a:p>
            <a:r>
              <a:rPr lang="en-US"/>
              <a:t>Group </a:t>
            </a:r>
            <a:r>
              <a:rPr lang="pl-PL" smtClean="0"/>
              <a:t>3</a:t>
            </a:r>
            <a:r>
              <a:rPr lang="en-US" smtClean="0"/>
              <a:t>. </a:t>
            </a:r>
            <a:r>
              <a:rPr lang="en-US"/>
              <a:t>What </a:t>
            </a:r>
            <a:r>
              <a:rPr lang="en-US" b="1">
                <a:solidFill>
                  <a:srgbClr val="7030A0"/>
                </a:solidFill>
              </a:rPr>
              <a:t>colors</a:t>
            </a:r>
            <a:r>
              <a:rPr lang="en-US"/>
              <a:t> may aurora have? What determines the color of the aurora?</a:t>
            </a:r>
          </a:p>
          <a:p>
            <a:r>
              <a:rPr lang="en-US" smtClean="0"/>
              <a:t>Group </a:t>
            </a:r>
            <a:r>
              <a:rPr lang="pl-PL" smtClean="0"/>
              <a:t>4</a:t>
            </a:r>
            <a:r>
              <a:rPr lang="en-US" smtClean="0"/>
              <a:t>. </a:t>
            </a:r>
            <a:r>
              <a:rPr lang="en-US"/>
              <a:t>Is the Earth unique with the auroras? Could they be observed at </a:t>
            </a:r>
            <a:r>
              <a:rPr lang="en-US" b="1">
                <a:solidFill>
                  <a:srgbClr val="7030A0"/>
                </a:solidFill>
              </a:rPr>
              <a:t>other planets of our Solar System</a:t>
            </a:r>
            <a:r>
              <a:rPr lang="en-US"/>
              <a:t>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823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czMh3BnHFH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cf6c40b82_2_1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7E3269"/>
              </a:buClr>
              <a:buSzPts val="3300"/>
            </a:pPr>
            <a:r>
              <a:rPr lang="pl-PL"/>
              <a:t>Let’s create an art work</a:t>
            </a:r>
            <a:endParaRPr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725036" y="1441449"/>
            <a:ext cx="4987275" cy="4841017"/>
          </a:xfrm>
        </p:spPr>
        <p:txBody>
          <a:bodyPr>
            <a:normAutofit fontScale="92500" lnSpcReduction="20000"/>
          </a:bodyPr>
          <a:lstStyle/>
          <a:p>
            <a:pPr marL="152396" indent="0">
              <a:lnSpc>
                <a:spcPct val="100000"/>
              </a:lnSpc>
              <a:buNone/>
            </a:pPr>
            <a:r>
              <a:rPr lang="en-US" smtClean="0"/>
              <a:t>You </a:t>
            </a:r>
            <a:r>
              <a:rPr lang="en-US"/>
              <a:t>may use </a:t>
            </a:r>
            <a:r>
              <a:rPr lang="en-US">
                <a:hlinkClick r:id="rId3"/>
              </a:rPr>
              <a:t>watercolor paints </a:t>
            </a:r>
            <a:r>
              <a:rPr lang="en-US"/>
              <a:t>to create your </a:t>
            </a:r>
            <a:r>
              <a:rPr lang="en-US" smtClean="0"/>
              <a:t>artwork. </a:t>
            </a:r>
            <a:endParaRPr lang="pl-PL" smtClean="0"/>
          </a:p>
          <a:p>
            <a:pPr marL="152396" indent="0">
              <a:lnSpc>
                <a:spcPct val="100000"/>
              </a:lnSpc>
              <a:buNone/>
            </a:pPr>
            <a:endParaRPr lang="pl-PL" smtClean="0"/>
          </a:p>
          <a:p>
            <a:pPr marL="152396" indent="0">
              <a:lnSpc>
                <a:spcPct val="100000"/>
              </a:lnSpc>
              <a:buNone/>
            </a:pPr>
            <a:r>
              <a:rPr lang="en-US" smtClean="0"/>
              <a:t>You </a:t>
            </a:r>
            <a:r>
              <a:rPr lang="en-US"/>
              <a:t>may write a poem inspired by the epic battle between the Sun and the Earth. </a:t>
            </a:r>
            <a:endParaRPr lang="pl-PL" smtClean="0"/>
          </a:p>
          <a:p>
            <a:pPr marL="152396" indent="0">
              <a:lnSpc>
                <a:spcPct val="100000"/>
              </a:lnSpc>
              <a:buNone/>
            </a:pPr>
            <a:endParaRPr lang="pl-PL"/>
          </a:p>
          <a:p>
            <a:pPr marL="152396" indent="0">
              <a:lnSpc>
                <a:spcPct val="100000"/>
              </a:lnSpc>
              <a:buNone/>
            </a:pPr>
            <a:r>
              <a:rPr lang="en-US" smtClean="0"/>
              <a:t>You </a:t>
            </a:r>
            <a:r>
              <a:rPr lang="en-US"/>
              <a:t>may </a:t>
            </a:r>
            <a:r>
              <a:rPr lang="en-US" smtClean="0"/>
              <a:t>play </a:t>
            </a:r>
            <a:r>
              <a:rPr lang="en-US"/>
              <a:t>roles of a scientist and a interviewing journalist</a:t>
            </a:r>
            <a:r>
              <a:rPr lang="en-US" smtClean="0"/>
              <a:t>.</a:t>
            </a:r>
            <a:endParaRPr lang="pl-PL" smtClean="0"/>
          </a:p>
          <a:p>
            <a:pPr marL="152396" indent="0">
              <a:lnSpc>
                <a:spcPct val="100000"/>
              </a:lnSpc>
              <a:buNone/>
            </a:pPr>
            <a:endParaRPr lang="pl-PL"/>
          </a:p>
          <a:p>
            <a:pPr marL="152396" indent="0">
              <a:lnSpc>
                <a:spcPct val="100000"/>
              </a:lnSpc>
              <a:buNone/>
            </a:pPr>
            <a:r>
              <a:rPr lang="en-US"/>
              <a:t>Just follow your artistic impulse!</a:t>
            </a:r>
            <a:br>
              <a:rPr lang="en-US"/>
            </a:br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9" b="41754"/>
          <a:stretch/>
        </p:blipFill>
        <p:spPr>
          <a:xfrm>
            <a:off x="6096000" y="1308942"/>
            <a:ext cx="5147600" cy="46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5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594</Words>
  <Application>Microsoft Office PowerPoint</Application>
  <PresentationFormat>Panoramiczny</PresentationFormat>
  <Paragraphs>39</Paragraphs>
  <Slides>10</Slides>
  <Notes>7</Notes>
  <HiddenSlides>0</HiddenSlides>
  <MMClips>3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 Theme</vt:lpstr>
      <vt:lpstr>Exploring the POLAR STAR  activities’ kit – Part 1</vt:lpstr>
      <vt:lpstr>Prezentacja programu PowerPoint</vt:lpstr>
      <vt:lpstr>Tribe activity</vt:lpstr>
      <vt:lpstr>Prezentacja programu PowerPoint</vt:lpstr>
      <vt:lpstr>Tribe activity</vt:lpstr>
      <vt:lpstr>Prezentacja programu PowerPoint</vt:lpstr>
      <vt:lpstr>Chasing auroras – group work</vt:lpstr>
      <vt:lpstr>Prezentacja programu PowerPoint</vt:lpstr>
      <vt:lpstr>Let’s create an art work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Pedagogies Summer School 2022</dc:title>
  <dc:creator>Eleftheria Tsourlidaki</dc:creator>
  <cp:lastModifiedBy>Agata Goździk</cp:lastModifiedBy>
  <cp:revision>31</cp:revision>
  <cp:lastPrinted>2022-07-08T16:08:59Z</cp:lastPrinted>
  <dcterms:created xsi:type="dcterms:W3CDTF">2022-06-10T07:03:50Z</dcterms:created>
  <dcterms:modified xsi:type="dcterms:W3CDTF">2022-07-18T08:27:45Z</dcterms:modified>
</cp:coreProperties>
</file>