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96" r:id="rId3"/>
    <p:sldId id="397" r:id="rId4"/>
    <p:sldId id="398" r:id="rId5"/>
    <p:sldId id="399" r:id="rId6"/>
    <p:sldId id="400" r:id="rId7"/>
    <p:sldId id="401" r:id="rId8"/>
    <p:sldId id="338" r:id="rId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346C"/>
    <a:srgbClr val="88D317"/>
    <a:srgbClr val="007ABD"/>
    <a:srgbClr val="003C58"/>
    <a:srgbClr val="FF61AE"/>
    <a:srgbClr val="5C8C50"/>
    <a:srgbClr val="56021E"/>
    <a:srgbClr val="D9C177"/>
    <a:srgbClr val="698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6" d="100"/>
          <a:sy n="86" d="100"/>
        </p:scale>
        <p:origin x="20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5CFDE44-2DE8-4D62-B244-0400B2F5FC96}" type="datetimeFigureOut">
              <a:rPr lang="en-US" smtClean="0"/>
              <a:t>07-Jul-22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42C0014-9F2D-4B9A-B6C3-09EA6C2C7168}" type="slidenum">
              <a:rPr lang="en-US" smtClean="0"/>
              <a:t>‹#›</a:t>
            </a:fld>
            <a:endParaRPr lang="en-US"/>
          </a:p>
        </p:txBody>
      </p:sp>
    </p:spTree>
    <p:extLst>
      <p:ext uri="{BB962C8B-B14F-4D97-AF65-F5344CB8AC3E}">
        <p14:creationId xmlns:p14="http://schemas.microsoft.com/office/powerpoint/2010/main" val="209897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3343-C4C0-465B-978E-90C33FA494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9BB2AD-7CB6-4AC5-9A6B-6FDB2F1BA4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832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070A-E36E-43A3-947C-E5C7B3532A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01089-26DB-4CA6-923F-FE9BAC2035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9F4ED54-6BBF-494C-94FC-D2405512BBBE}"/>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8" name="Slide Number Placeholder 5">
            <a:extLst>
              <a:ext uri="{FF2B5EF4-FFF2-40B4-BE49-F238E27FC236}">
                <a16:creationId xmlns:a16="http://schemas.microsoft.com/office/drawing/2014/main" id="{51E98765-0FF1-48C7-844D-B86CF1CF8174}"/>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1457372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1E6C96-0AE4-47DA-ADBC-9228AAA2AC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8F5E7E-AF24-4F4F-9816-703582921A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FF83CCF8-2AD1-4106-BEC7-1228D6E7EECE}"/>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8" name="Slide Number Placeholder 5">
            <a:extLst>
              <a:ext uri="{FF2B5EF4-FFF2-40B4-BE49-F238E27FC236}">
                <a16:creationId xmlns:a16="http://schemas.microsoft.com/office/drawing/2014/main" id="{85055B93-7191-476A-A3BF-1C425B335A4E}"/>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419871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58ED-ACDF-4AB1-8BAC-5B0FF7628206}"/>
              </a:ext>
            </a:extLst>
          </p:cNvPr>
          <p:cNvSpPr>
            <a:spLocks noGrp="1"/>
          </p:cNvSpPr>
          <p:nvPr>
            <p:ph type="title"/>
          </p:nvPr>
        </p:nvSpPr>
        <p:spPr>
          <a:xfrm>
            <a:off x="268406" y="681037"/>
            <a:ext cx="11655188" cy="119663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51F7A1D-7A48-4825-A455-1A3421A62D01}"/>
              </a:ext>
            </a:extLst>
          </p:cNvPr>
          <p:cNvSpPr>
            <a:spLocks noGrp="1"/>
          </p:cNvSpPr>
          <p:nvPr>
            <p:ph idx="1"/>
          </p:nvPr>
        </p:nvSpPr>
        <p:spPr>
          <a:xfrm>
            <a:off x="245659" y="2040835"/>
            <a:ext cx="11655187" cy="413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776D023-11CE-4473-969E-50900F84275B}"/>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8" name="Slide Number Placeholder 5">
            <a:extLst>
              <a:ext uri="{FF2B5EF4-FFF2-40B4-BE49-F238E27FC236}">
                <a16:creationId xmlns:a16="http://schemas.microsoft.com/office/drawing/2014/main" id="{4FEF1B2D-3497-4596-8846-913292F58ADD}"/>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76977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E44F-321B-4A71-81AE-01BFE2B357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9C442-4906-45A6-9ABB-0662190AB4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45B96F98-FB5F-4700-9CE2-ABB6474995F1}"/>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8" name="Slide Number Placeholder 5">
            <a:extLst>
              <a:ext uri="{FF2B5EF4-FFF2-40B4-BE49-F238E27FC236}">
                <a16:creationId xmlns:a16="http://schemas.microsoft.com/office/drawing/2014/main" id="{42523FAE-9882-4725-AA09-4FD6911E42E9}"/>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196970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BA2B-6E64-48F4-A29E-A251CD884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8F4D7-58DC-4915-AEEB-B045DAC6A5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ABAC-A43E-4F9D-A789-FA686208F1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2EF342C0-22C0-477F-AE9C-B8B441911CB3}"/>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9" name="Slide Number Placeholder 5">
            <a:extLst>
              <a:ext uri="{FF2B5EF4-FFF2-40B4-BE49-F238E27FC236}">
                <a16:creationId xmlns:a16="http://schemas.microsoft.com/office/drawing/2014/main" id="{0CE72749-FC4F-4DB6-9625-E84F4376D7DD}"/>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86335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68D0-EB3E-48DA-A818-D81DE2FB0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C5AAA4-17FB-4118-915F-3CA5E6566D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117DD8-DFD1-4EF0-910E-E46B81ED2DA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C0C0ACA-254A-4E3D-A2C9-3D590EEBE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46C36F-0701-4B1E-976F-D3D1D6330E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BFD0A124-E83C-493C-8BCE-78F934CF2DCF}"/>
              </a:ext>
            </a:extLst>
          </p:cNvPr>
          <p:cNvSpPr>
            <a:spLocks noGrp="1"/>
          </p:cNvSpPr>
          <p:nvPr>
            <p:ph type="ftr" sz="quarter" idx="10"/>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11" name="Slide Number Placeholder 5">
            <a:extLst>
              <a:ext uri="{FF2B5EF4-FFF2-40B4-BE49-F238E27FC236}">
                <a16:creationId xmlns:a16="http://schemas.microsoft.com/office/drawing/2014/main" id="{22571F43-F6D3-4037-ADF4-EE7C8A1901F0}"/>
              </a:ext>
            </a:extLst>
          </p:cNvPr>
          <p:cNvSpPr>
            <a:spLocks noGrp="1"/>
          </p:cNvSpPr>
          <p:nvPr>
            <p:ph type="sldNum" sz="quarter" idx="11"/>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106390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4A7E-5455-4619-AF65-9DF0FAF1B4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421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35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7115-2815-4C4A-AB41-F0FC82031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B13F65-4751-4ADE-B4BE-84F19B7B0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6F5190-A114-4D66-B153-82230BBE1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5CF1C9B6-BA86-44B5-8622-09B03ABF9F2C}"/>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9" name="Slide Number Placeholder 5">
            <a:extLst>
              <a:ext uri="{FF2B5EF4-FFF2-40B4-BE49-F238E27FC236}">
                <a16:creationId xmlns:a16="http://schemas.microsoft.com/office/drawing/2014/main" id="{55BC8069-C178-442C-B258-05C6991294E6}"/>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246339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B899-EA11-4E1E-B52E-E1B2544B5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4805DE-F0F9-440F-9870-57720AA22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DFB54A-FE82-45D4-94F8-DA9563C1B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59C4020F-82E3-4713-B632-66E4CE9A9A28}"/>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9" name="Slide Number Placeholder 5">
            <a:extLst>
              <a:ext uri="{FF2B5EF4-FFF2-40B4-BE49-F238E27FC236}">
                <a16:creationId xmlns:a16="http://schemas.microsoft.com/office/drawing/2014/main" id="{9565ED8A-8F24-42D5-B759-01B1C54236A1}"/>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301345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C70FF6-A287-42E6-A92D-1AC161F5F748}"/>
              </a:ext>
            </a:extLst>
          </p:cNvPr>
          <p:cNvSpPr/>
          <p:nvPr userDrawn="1"/>
        </p:nvSpPr>
        <p:spPr>
          <a:xfrm>
            <a:off x="0" y="684976"/>
            <a:ext cx="12192000" cy="564707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0D34519-E489-4761-890E-25DE3EE6C13B}"/>
              </a:ext>
            </a:extLst>
          </p:cNvPr>
          <p:cNvSpPr>
            <a:spLocks noGrp="1"/>
          </p:cNvSpPr>
          <p:nvPr>
            <p:ph type="title"/>
          </p:nvPr>
        </p:nvSpPr>
        <p:spPr>
          <a:xfrm>
            <a:off x="245658" y="687584"/>
            <a:ext cx="11655188" cy="1196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284045-97A0-4837-B317-C10C192C62CF}"/>
              </a:ext>
            </a:extLst>
          </p:cNvPr>
          <p:cNvSpPr>
            <a:spLocks noGrp="1"/>
          </p:cNvSpPr>
          <p:nvPr>
            <p:ph type="body" idx="1"/>
          </p:nvPr>
        </p:nvSpPr>
        <p:spPr>
          <a:xfrm>
            <a:off x="245659" y="2021034"/>
            <a:ext cx="11655187" cy="41559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A1BA7B5F-AB27-6C77-99CA-6EB100EADD10}"/>
              </a:ext>
            </a:extLst>
          </p:cNvPr>
          <p:cNvSpPr txBox="1"/>
          <p:nvPr userDrawn="1"/>
        </p:nvSpPr>
        <p:spPr>
          <a:xfrm>
            <a:off x="6810438" y="6331537"/>
            <a:ext cx="5381562" cy="523220"/>
          </a:xfrm>
          <a:prstGeom prst="rect">
            <a:avLst/>
          </a:prstGeom>
          <a:noFill/>
        </p:spPr>
        <p:txBody>
          <a:bodyPr wrap="square" rtlCol="0">
            <a:spAutoFit/>
          </a:bodyPr>
          <a:lstStyle/>
          <a:p>
            <a:pPr algn="r"/>
            <a:r>
              <a:rPr lang="en-US" sz="1400" dirty="0">
                <a:solidFill>
                  <a:schemeClr val="bg1"/>
                </a:solidFill>
              </a:rPr>
              <a:t>Innovative learning approaches and contemporary science </a:t>
            </a:r>
            <a:br>
              <a:rPr lang="en-US" sz="1400" dirty="0">
                <a:solidFill>
                  <a:schemeClr val="bg1"/>
                </a:solidFill>
              </a:rPr>
            </a:br>
            <a:r>
              <a:rPr lang="en-US" sz="1400" dirty="0">
                <a:solidFill>
                  <a:schemeClr val="bg1"/>
                </a:solidFill>
              </a:rPr>
              <a:t>POLAR STAR/PLATON Summer School 2022</a:t>
            </a:r>
          </a:p>
        </p:txBody>
      </p:sp>
      <p:sp>
        <p:nvSpPr>
          <p:cNvPr id="11" name="TextBox 10">
            <a:extLst>
              <a:ext uri="{FF2B5EF4-FFF2-40B4-BE49-F238E27FC236}">
                <a16:creationId xmlns:a16="http://schemas.microsoft.com/office/drawing/2014/main" id="{1A6C703A-82F8-58D1-533F-01587975A9D4}"/>
              </a:ext>
            </a:extLst>
          </p:cNvPr>
          <p:cNvSpPr txBox="1"/>
          <p:nvPr userDrawn="1"/>
        </p:nvSpPr>
        <p:spPr>
          <a:xfrm>
            <a:off x="4958591" y="6468864"/>
            <a:ext cx="2283725" cy="307777"/>
          </a:xfrm>
          <a:prstGeom prst="rect">
            <a:avLst/>
          </a:prstGeom>
          <a:noFill/>
        </p:spPr>
        <p:txBody>
          <a:bodyPr wrap="square" rtlCol="0">
            <a:spAutoFit/>
          </a:bodyPr>
          <a:lstStyle/>
          <a:p>
            <a:pPr algn="ctr"/>
            <a:r>
              <a:rPr lang="en-US" sz="1400" dirty="0">
                <a:solidFill>
                  <a:schemeClr val="bg1"/>
                </a:solidFill>
              </a:rPr>
              <a:t>Tuesday, July 12, 2022</a:t>
            </a:r>
          </a:p>
        </p:txBody>
      </p:sp>
      <p:grpSp>
        <p:nvGrpSpPr>
          <p:cNvPr id="12" name="Group 11">
            <a:extLst>
              <a:ext uri="{FF2B5EF4-FFF2-40B4-BE49-F238E27FC236}">
                <a16:creationId xmlns:a16="http://schemas.microsoft.com/office/drawing/2014/main" id="{6B18DA9B-4B6C-961D-7CFC-BC5BBAA33D7C}"/>
              </a:ext>
            </a:extLst>
          </p:cNvPr>
          <p:cNvGrpSpPr/>
          <p:nvPr userDrawn="1"/>
        </p:nvGrpSpPr>
        <p:grpSpPr>
          <a:xfrm>
            <a:off x="10247085" y="44565"/>
            <a:ext cx="1872127" cy="569907"/>
            <a:chOff x="10137902" y="-27813"/>
            <a:chExt cx="1872127" cy="669581"/>
          </a:xfrm>
        </p:grpSpPr>
        <p:sp>
          <p:nvSpPr>
            <p:cNvPr id="14" name="Rectangle 13">
              <a:extLst>
                <a:ext uri="{FF2B5EF4-FFF2-40B4-BE49-F238E27FC236}">
                  <a16:creationId xmlns:a16="http://schemas.microsoft.com/office/drawing/2014/main" id="{08BD5529-113E-30DA-C03C-4E2F805EA01D}"/>
                </a:ext>
              </a:extLst>
            </p:cNvPr>
            <p:cNvSpPr/>
            <p:nvPr userDrawn="1"/>
          </p:nvSpPr>
          <p:spPr>
            <a:xfrm>
              <a:off x="10137902" y="0"/>
              <a:ext cx="1872127" cy="64176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descr="A picture containing text, sign&#10;&#10;Description automatically generated">
              <a:extLst>
                <a:ext uri="{FF2B5EF4-FFF2-40B4-BE49-F238E27FC236}">
                  <a16:creationId xmlns:a16="http://schemas.microsoft.com/office/drawing/2014/main" id="{D4EE5192-88A0-25F9-7BA4-861B21E1426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178846" y="-27813"/>
              <a:ext cx="1744748" cy="641768"/>
            </a:xfrm>
            <a:prstGeom prst="rect">
              <a:avLst/>
            </a:prstGeom>
          </p:spPr>
        </p:pic>
      </p:grpSp>
      <p:pic>
        <p:nvPicPr>
          <p:cNvPr id="16" name="Picture 15" descr="A picture containing text, clipart&#10;&#10;Description automatically generated">
            <a:extLst>
              <a:ext uri="{FF2B5EF4-FFF2-40B4-BE49-F238E27FC236}">
                <a16:creationId xmlns:a16="http://schemas.microsoft.com/office/drawing/2014/main" id="{E146D4D8-6512-7621-CDCE-69F1A731448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6123" y="6379706"/>
            <a:ext cx="1568862" cy="447126"/>
          </a:xfrm>
          <a:prstGeom prst="rect">
            <a:avLst/>
          </a:prstGeom>
        </p:spPr>
      </p:pic>
    </p:spTree>
    <p:extLst>
      <p:ext uri="{BB962C8B-B14F-4D97-AF65-F5344CB8AC3E}">
        <p14:creationId xmlns:p14="http://schemas.microsoft.com/office/powerpoint/2010/main" val="2327086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3C5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olar-star.ea.gr/"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5C9A-1773-4318-BDE2-77EB572D8FF4}"/>
              </a:ext>
            </a:extLst>
          </p:cNvPr>
          <p:cNvSpPr>
            <a:spLocks noGrp="1"/>
          </p:cNvSpPr>
          <p:nvPr>
            <p:ph type="ctrTitle"/>
          </p:nvPr>
        </p:nvSpPr>
        <p:spPr>
          <a:xfrm>
            <a:off x="814317" y="2998751"/>
            <a:ext cx="10563366" cy="1156857"/>
          </a:xfrm>
          <a:noFill/>
        </p:spPr>
        <p:txBody>
          <a:bodyPr>
            <a:normAutofit/>
          </a:bodyPr>
          <a:lstStyle/>
          <a:p>
            <a:r>
              <a:rPr lang="en-US" sz="5400" dirty="0"/>
              <a:t>STEAM learning: A whole year plan</a:t>
            </a:r>
          </a:p>
        </p:txBody>
      </p:sp>
      <p:sp>
        <p:nvSpPr>
          <p:cNvPr id="4" name="Subtitle 2">
            <a:extLst>
              <a:ext uri="{FF2B5EF4-FFF2-40B4-BE49-F238E27FC236}">
                <a16:creationId xmlns:a16="http://schemas.microsoft.com/office/drawing/2014/main" id="{A00C1EA6-811F-46A4-9E2E-21E3B3A5EC5F}"/>
              </a:ext>
            </a:extLst>
          </p:cNvPr>
          <p:cNvSpPr txBox="1">
            <a:spLocks/>
          </p:cNvSpPr>
          <p:nvPr/>
        </p:nvSpPr>
        <p:spPr>
          <a:xfrm>
            <a:off x="5212069" y="4634397"/>
            <a:ext cx="3167270" cy="77913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535353"/>
                </a:solidFill>
              </a:rPr>
              <a:t>Pasi Nurmi</a:t>
            </a:r>
          </a:p>
          <a:p>
            <a:pPr algn="l"/>
            <a:r>
              <a:rPr lang="en-US" dirty="0">
                <a:solidFill>
                  <a:srgbClr val="535353"/>
                </a:solidFill>
              </a:rPr>
              <a:t>University of Turku</a:t>
            </a:r>
          </a:p>
          <a:p>
            <a:pPr algn="l"/>
            <a:endParaRPr lang="el-GR" dirty="0">
              <a:solidFill>
                <a:srgbClr val="535353"/>
              </a:solidFill>
            </a:endParaRPr>
          </a:p>
        </p:txBody>
      </p:sp>
      <p:pic>
        <p:nvPicPr>
          <p:cNvPr id="7" name="Picture 6" descr="A picture containing text, sign&#10;&#10;Description automatically generated">
            <a:extLst>
              <a:ext uri="{FF2B5EF4-FFF2-40B4-BE49-F238E27FC236}">
                <a16:creationId xmlns:a16="http://schemas.microsoft.com/office/drawing/2014/main" id="{7B465E89-953D-4FF5-FC15-C285A0E27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462" y="829740"/>
            <a:ext cx="5833287" cy="1727800"/>
          </a:xfrm>
          <a:prstGeom prst="rect">
            <a:avLst/>
          </a:prstGeom>
        </p:spPr>
      </p:pic>
      <p:pic>
        <p:nvPicPr>
          <p:cNvPr id="8" name="Picture 7">
            <a:extLst>
              <a:ext uri="{FF2B5EF4-FFF2-40B4-BE49-F238E27FC236}">
                <a16:creationId xmlns:a16="http://schemas.microsoft.com/office/drawing/2014/main" id="{63EBCD5E-326B-2C70-9F96-6E8B4CD044B4}"/>
              </a:ext>
            </a:extLst>
          </p:cNvPr>
          <p:cNvPicPr>
            <a:picLocks noChangeAspect="1"/>
          </p:cNvPicPr>
          <p:nvPr/>
        </p:nvPicPr>
        <p:blipFill rotWithShape="1">
          <a:blip r:embed="rId3">
            <a:extLst>
              <a:ext uri="{28A0092B-C50C-407E-A947-70E740481C1C}">
                <a14:useLocalDpi xmlns:a14="http://schemas.microsoft.com/office/drawing/2010/main" val="0"/>
              </a:ext>
            </a:extLst>
          </a:blip>
          <a:srcRect r="18395"/>
          <a:stretch/>
        </p:blipFill>
        <p:spPr>
          <a:xfrm>
            <a:off x="1121391" y="5854739"/>
            <a:ext cx="9949218" cy="482117"/>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48A17683-7016-18F6-B1E1-4B2E055F403F}"/>
              </a:ext>
            </a:extLst>
          </p:cNvPr>
          <p:cNvPicPr>
            <a:picLocks noChangeAspect="1"/>
          </p:cNvPicPr>
          <p:nvPr/>
        </p:nvPicPr>
        <p:blipFill rotWithShape="1">
          <a:blip r:embed="rId4">
            <a:extLst>
              <a:ext uri="{28A0092B-C50C-407E-A947-70E740481C1C}">
                <a14:useLocalDpi xmlns:a14="http://schemas.microsoft.com/office/drawing/2010/main" val="0"/>
              </a:ext>
            </a:extLst>
          </a:blip>
          <a:srcRect r="68643"/>
          <a:stretch/>
        </p:blipFill>
        <p:spPr>
          <a:xfrm>
            <a:off x="4420481" y="4584737"/>
            <a:ext cx="791588" cy="828791"/>
          </a:xfrm>
          <a:prstGeom prst="rect">
            <a:avLst/>
          </a:prstGeom>
        </p:spPr>
      </p:pic>
    </p:spTree>
    <p:extLst>
      <p:ext uri="{BB962C8B-B14F-4D97-AF65-F5344CB8AC3E}">
        <p14:creationId xmlns:p14="http://schemas.microsoft.com/office/powerpoint/2010/main" val="361433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30F4-015E-B6B4-07B8-4AFC8D22E38B}"/>
              </a:ext>
            </a:extLst>
          </p:cNvPr>
          <p:cNvSpPr>
            <a:spLocks noGrp="1"/>
          </p:cNvSpPr>
          <p:nvPr>
            <p:ph type="title"/>
          </p:nvPr>
        </p:nvSpPr>
        <p:spPr>
          <a:xfrm>
            <a:off x="268406" y="2830683"/>
            <a:ext cx="11655188" cy="1196635"/>
          </a:xfrm>
        </p:spPr>
        <p:txBody>
          <a:bodyPr/>
          <a:lstStyle/>
          <a:p>
            <a:pPr algn="ctr"/>
            <a:r>
              <a:rPr lang="en-US" dirty="0"/>
              <a:t>Let’s make some bubbles!</a:t>
            </a:r>
          </a:p>
        </p:txBody>
      </p:sp>
    </p:spTree>
    <p:extLst>
      <p:ext uri="{BB962C8B-B14F-4D97-AF65-F5344CB8AC3E}">
        <p14:creationId xmlns:p14="http://schemas.microsoft.com/office/powerpoint/2010/main" val="238436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3FF2-1B6D-6ECC-3FE2-EFE941A58A6A}"/>
              </a:ext>
            </a:extLst>
          </p:cNvPr>
          <p:cNvSpPr>
            <a:spLocks noGrp="1"/>
          </p:cNvSpPr>
          <p:nvPr>
            <p:ph type="title"/>
          </p:nvPr>
        </p:nvSpPr>
        <p:spPr/>
        <p:txBody>
          <a:bodyPr/>
          <a:lstStyle/>
          <a:p>
            <a:r>
              <a:rPr lang="en-US" dirty="0"/>
              <a:t>The bubbles challenge</a:t>
            </a:r>
          </a:p>
        </p:txBody>
      </p:sp>
      <p:sp>
        <p:nvSpPr>
          <p:cNvPr id="3" name="Content Placeholder 2">
            <a:extLst>
              <a:ext uri="{FF2B5EF4-FFF2-40B4-BE49-F238E27FC236}">
                <a16:creationId xmlns:a16="http://schemas.microsoft.com/office/drawing/2014/main" id="{312BC975-9A20-ADE9-8F3E-043258C04561}"/>
              </a:ext>
            </a:extLst>
          </p:cNvPr>
          <p:cNvSpPr>
            <a:spLocks noGrp="1"/>
          </p:cNvSpPr>
          <p:nvPr>
            <p:ph idx="1"/>
          </p:nvPr>
        </p:nvSpPr>
        <p:spPr>
          <a:xfrm>
            <a:off x="268407" y="2040835"/>
            <a:ext cx="11655187" cy="4136128"/>
          </a:xfrm>
        </p:spPr>
        <p:txBody>
          <a:bodyPr/>
          <a:lstStyle/>
          <a:p>
            <a:r>
              <a:rPr lang="en-US" dirty="0"/>
              <a:t>Each group will be provided with the same materials and bubble recipes.</a:t>
            </a:r>
          </a:p>
          <a:p>
            <a:r>
              <a:rPr lang="en-US" dirty="0"/>
              <a:t>The goal of each group is to create a </a:t>
            </a:r>
          </a:p>
          <a:p>
            <a:pPr marL="0" indent="0">
              <a:buNone/>
            </a:pPr>
            <a:r>
              <a:rPr lang="en-US" dirty="0"/>
              <a:t>                                                                          or</a:t>
            </a:r>
          </a:p>
          <a:p>
            <a:pPr marL="0" indent="0">
              <a:buNone/>
            </a:pPr>
            <a:endParaRPr lang="en-US" dirty="0"/>
          </a:p>
          <a:p>
            <a:pPr marL="0" indent="0">
              <a:buNone/>
            </a:pPr>
            <a:r>
              <a:rPr lang="en-US" dirty="0"/>
              <a:t>activity.</a:t>
            </a:r>
          </a:p>
        </p:txBody>
      </p:sp>
      <p:pic>
        <p:nvPicPr>
          <p:cNvPr id="4" name="Picture 3" descr="Graphical user interface&#10;&#10;Description automatically generated">
            <a:extLst>
              <a:ext uri="{FF2B5EF4-FFF2-40B4-BE49-F238E27FC236}">
                <a16:creationId xmlns:a16="http://schemas.microsoft.com/office/drawing/2014/main" id="{C5210485-1C55-621E-A244-78086F3C107D}"/>
              </a:ext>
            </a:extLst>
          </p:cNvPr>
          <p:cNvPicPr>
            <a:picLocks noChangeAspect="1"/>
          </p:cNvPicPr>
          <p:nvPr/>
        </p:nvPicPr>
        <p:blipFill rotWithShape="1">
          <a:blip r:embed="rId2">
            <a:extLst>
              <a:ext uri="{28A0092B-C50C-407E-A947-70E740481C1C}">
                <a14:useLocalDpi xmlns:a14="http://schemas.microsoft.com/office/drawing/2010/main" val="0"/>
              </a:ext>
            </a:extLst>
          </a:blip>
          <a:srcRect t="39935" b="40699"/>
          <a:stretch/>
        </p:blipFill>
        <p:spPr>
          <a:xfrm>
            <a:off x="3383145" y="3071222"/>
            <a:ext cx="2712855" cy="897251"/>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F124FF3C-7C2F-3693-878A-91CCDECF1791}"/>
              </a:ext>
            </a:extLst>
          </p:cNvPr>
          <p:cNvPicPr>
            <a:picLocks noChangeAspect="1"/>
          </p:cNvPicPr>
          <p:nvPr/>
        </p:nvPicPr>
        <p:blipFill rotWithShape="1">
          <a:blip r:embed="rId2">
            <a:extLst>
              <a:ext uri="{28A0092B-C50C-407E-A947-70E740481C1C}">
                <a14:useLocalDpi xmlns:a14="http://schemas.microsoft.com/office/drawing/2010/main" val="0"/>
              </a:ext>
            </a:extLst>
          </a:blip>
          <a:srcRect t="59781" b="20853"/>
          <a:stretch/>
        </p:blipFill>
        <p:spPr>
          <a:xfrm>
            <a:off x="6851571" y="3071222"/>
            <a:ext cx="2712855" cy="897251"/>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ACEFD139-95E9-1E2A-1FBE-ADD3067B2A08}"/>
              </a:ext>
            </a:extLst>
          </p:cNvPr>
          <p:cNvPicPr>
            <a:picLocks noChangeAspect="1"/>
          </p:cNvPicPr>
          <p:nvPr/>
        </p:nvPicPr>
        <p:blipFill rotWithShape="1">
          <a:blip r:embed="rId2">
            <a:extLst>
              <a:ext uri="{28A0092B-C50C-407E-A947-70E740481C1C}">
                <a14:useLocalDpi xmlns:a14="http://schemas.microsoft.com/office/drawing/2010/main" val="0"/>
              </a:ext>
            </a:extLst>
          </a:blip>
          <a:srcRect b="77892"/>
          <a:stretch/>
        </p:blipFill>
        <p:spPr>
          <a:xfrm>
            <a:off x="665964" y="3007700"/>
            <a:ext cx="2712855" cy="1024295"/>
          </a:xfrm>
          <a:prstGeom prst="rect">
            <a:avLst/>
          </a:prstGeom>
        </p:spPr>
      </p:pic>
    </p:spTree>
    <p:extLst>
      <p:ext uri="{BB962C8B-B14F-4D97-AF65-F5344CB8AC3E}">
        <p14:creationId xmlns:p14="http://schemas.microsoft.com/office/powerpoint/2010/main" val="3366514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3516-CE85-3D46-F410-1C994DEC7CB6}"/>
              </a:ext>
            </a:extLst>
          </p:cNvPr>
          <p:cNvSpPr>
            <a:spLocks noGrp="1"/>
          </p:cNvSpPr>
          <p:nvPr>
            <p:ph type="title"/>
          </p:nvPr>
        </p:nvSpPr>
        <p:spPr/>
        <p:txBody>
          <a:bodyPr/>
          <a:lstStyle/>
          <a:p>
            <a:r>
              <a:rPr lang="en-US" dirty="0"/>
              <a:t>The bubbles challenge</a:t>
            </a:r>
          </a:p>
        </p:txBody>
      </p:sp>
      <p:sp>
        <p:nvSpPr>
          <p:cNvPr id="3" name="Content Placeholder 2">
            <a:extLst>
              <a:ext uri="{FF2B5EF4-FFF2-40B4-BE49-F238E27FC236}">
                <a16:creationId xmlns:a16="http://schemas.microsoft.com/office/drawing/2014/main" id="{240CB2D9-A250-6845-AC41-D904579AD2F2}"/>
              </a:ext>
            </a:extLst>
          </p:cNvPr>
          <p:cNvSpPr>
            <a:spLocks noGrp="1"/>
          </p:cNvSpPr>
          <p:nvPr>
            <p:ph idx="1"/>
          </p:nvPr>
        </p:nvSpPr>
        <p:spPr/>
        <p:txBody>
          <a:bodyPr/>
          <a:lstStyle/>
          <a:p>
            <a:r>
              <a:rPr lang="en-US" dirty="0"/>
              <a:t>Use and test whatever materials you like to develop a STEAM activity for students focusing on one of the disciplines (Engineering, Science or Arts). </a:t>
            </a:r>
          </a:p>
          <a:p>
            <a:endParaRPr lang="en-US" dirty="0"/>
          </a:p>
          <a:p>
            <a:r>
              <a:rPr lang="en-US" dirty="0"/>
              <a:t>Each group presents their activity by focusing on how you emphasized on your given subject discipline and on how you incorporated aspects of other disciplines as well. </a:t>
            </a:r>
          </a:p>
        </p:txBody>
      </p:sp>
    </p:spTree>
    <p:extLst>
      <p:ext uri="{BB962C8B-B14F-4D97-AF65-F5344CB8AC3E}">
        <p14:creationId xmlns:p14="http://schemas.microsoft.com/office/powerpoint/2010/main" val="122438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793D-5BC0-27D6-F838-7E156D2DFEE7}"/>
              </a:ext>
            </a:extLst>
          </p:cNvPr>
          <p:cNvSpPr>
            <a:spLocks noGrp="1"/>
          </p:cNvSpPr>
          <p:nvPr>
            <p:ph type="title"/>
          </p:nvPr>
        </p:nvSpPr>
        <p:spPr/>
        <p:txBody>
          <a:bodyPr/>
          <a:lstStyle/>
          <a:p>
            <a:r>
              <a:rPr lang="en-US" dirty="0"/>
              <a:t>Some ideas</a:t>
            </a:r>
          </a:p>
        </p:txBody>
      </p:sp>
      <p:sp>
        <p:nvSpPr>
          <p:cNvPr id="3" name="Content Placeholder 2">
            <a:extLst>
              <a:ext uri="{FF2B5EF4-FFF2-40B4-BE49-F238E27FC236}">
                <a16:creationId xmlns:a16="http://schemas.microsoft.com/office/drawing/2014/main" id="{01706BDA-B5F8-28A9-6A7A-1B9ED655D7D6}"/>
              </a:ext>
            </a:extLst>
          </p:cNvPr>
          <p:cNvSpPr>
            <a:spLocks noGrp="1"/>
          </p:cNvSpPr>
          <p:nvPr>
            <p:ph idx="1"/>
          </p:nvPr>
        </p:nvSpPr>
        <p:spPr/>
        <p:txBody>
          <a:bodyPr>
            <a:normAutofit lnSpcReduction="10000"/>
          </a:bodyPr>
          <a:lstStyle/>
          <a:p>
            <a:pPr algn="just">
              <a:lnSpc>
                <a:spcPct val="107000"/>
              </a:lnSpc>
              <a:spcAft>
                <a:spcPts val="800"/>
              </a:spcAft>
            </a:pPr>
            <a:r>
              <a:rPr lang="en-US" dirty="0">
                <a:solidFill>
                  <a:srgbClr val="88D317"/>
                </a:solidFill>
              </a:rPr>
              <a:t>S</a:t>
            </a:r>
            <a:r>
              <a:rPr lang="en-US" dirty="0"/>
              <a:t>TEAM: “Does the shape of the wand (e.g., circle, heart, square) affect the shape of the bubble?” “Does the amount of soap added in the mixture affect the size of the bubbles?”</a:t>
            </a:r>
          </a:p>
          <a:p>
            <a:pPr algn="just">
              <a:lnSpc>
                <a:spcPct val="107000"/>
              </a:lnSpc>
              <a:spcAft>
                <a:spcPts val="800"/>
              </a:spcAft>
            </a:pPr>
            <a:r>
              <a:rPr lang="en-US" dirty="0"/>
              <a:t>ST</a:t>
            </a:r>
            <a:r>
              <a:rPr lang="en-US" dirty="0">
                <a:solidFill>
                  <a:srgbClr val="88D317"/>
                </a:solidFill>
              </a:rPr>
              <a:t>E</a:t>
            </a:r>
            <a:r>
              <a:rPr lang="en-US" dirty="0"/>
              <a:t>AM: Create a wand to make the largest bubble possible / bubble that a person can fit in // create a mixture that can help us create a bubble within another bubble</a:t>
            </a:r>
          </a:p>
          <a:p>
            <a:pPr algn="just">
              <a:lnSpc>
                <a:spcPct val="107000"/>
              </a:lnSpc>
              <a:spcAft>
                <a:spcPts val="800"/>
              </a:spcAft>
            </a:pPr>
            <a:r>
              <a:rPr lang="en-US" dirty="0"/>
              <a:t>STE</a:t>
            </a:r>
            <a:r>
              <a:rPr lang="en-US" dirty="0">
                <a:solidFill>
                  <a:srgbClr val="88D317"/>
                </a:solidFill>
              </a:rPr>
              <a:t>A</a:t>
            </a:r>
            <a:r>
              <a:rPr lang="en-US" dirty="0"/>
              <a:t>M: Create bubble art (e.g., use food coloring and a straw to blow bubbles on paper to create art</a:t>
            </a:r>
          </a:p>
          <a:p>
            <a:endParaRPr lang="en-US" dirty="0"/>
          </a:p>
        </p:txBody>
      </p:sp>
    </p:spTree>
    <p:extLst>
      <p:ext uri="{BB962C8B-B14F-4D97-AF65-F5344CB8AC3E}">
        <p14:creationId xmlns:p14="http://schemas.microsoft.com/office/powerpoint/2010/main" val="192783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5DAF-74B9-EE74-5AC3-F71EA220C082}"/>
              </a:ext>
            </a:extLst>
          </p:cNvPr>
          <p:cNvSpPr>
            <a:spLocks noGrp="1"/>
          </p:cNvSpPr>
          <p:nvPr>
            <p:ph type="title"/>
          </p:nvPr>
        </p:nvSpPr>
        <p:spPr/>
        <p:txBody>
          <a:bodyPr/>
          <a:lstStyle/>
          <a:p>
            <a:r>
              <a:rPr lang="en-US" dirty="0"/>
              <a:t>Bubble recipes</a:t>
            </a:r>
          </a:p>
        </p:txBody>
      </p:sp>
      <p:sp>
        <p:nvSpPr>
          <p:cNvPr id="3" name="Content Placeholder 2">
            <a:extLst>
              <a:ext uri="{FF2B5EF4-FFF2-40B4-BE49-F238E27FC236}">
                <a16:creationId xmlns:a16="http://schemas.microsoft.com/office/drawing/2014/main" id="{8DF78C16-177B-4737-AE8A-CF4227C3251D}"/>
              </a:ext>
            </a:extLst>
          </p:cNvPr>
          <p:cNvSpPr>
            <a:spLocks noGrp="1"/>
          </p:cNvSpPr>
          <p:nvPr>
            <p:ph idx="1"/>
          </p:nvPr>
        </p:nvSpPr>
        <p:spPr/>
        <p:txBody>
          <a:bodyPr/>
          <a:lstStyle/>
          <a:p>
            <a:r>
              <a:rPr lang="en-US" b="1" dirty="0"/>
              <a:t>Recipe 1: </a:t>
            </a:r>
            <a:r>
              <a:rPr lang="en-US" dirty="0"/>
              <a:t>250ml of water, 2 tablespoons of glycerin and 4-6 tablespoons of dish soap </a:t>
            </a:r>
          </a:p>
          <a:p>
            <a:endParaRPr lang="en-US" dirty="0"/>
          </a:p>
          <a:p>
            <a:r>
              <a:rPr lang="en-US" b="1" dirty="0"/>
              <a:t>Recipe 2: </a:t>
            </a:r>
            <a:r>
              <a:rPr lang="en-US" dirty="0"/>
              <a:t>50% water, 40% dish soap, 10% glycerin</a:t>
            </a:r>
          </a:p>
          <a:p>
            <a:endParaRPr lang="en-US" dirty="0"/>
          </a:p>
          <a:p>
            <a:pPr marL="0" indent="0" algn="ctr">
              <a:buNone/>
            </a:pPr>
            <a:r>
              <a:rPr lang="en-US" b="1" dirty="0">
                <a:solidFill>
                  <a:srgbClr val="82346C"/>
                </a:solidFill>
              </a:rPr>
              <a:t>You can search online for more recipes!</a:t>
            </a:r>
          </a:p>
        </p:txBody>
      </p:sp>
    </p:spTree>
    <p:extLst>
      <p:ext uri="{BB962C8B-B14F-4D97-AF65-F5344CB8AC3E}">
        <p14:creationId xmlns:p14="http://schemas.microsoft.com/office/powerpoint/2010/main" val="427679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A356-E18D-D982-DD1E-84D24C3BDBB4}"/>
              </a:ext>
            </a:extLst>
          </p:cNvPr>
          <p:cNvSpPr>
            <a:spLocks noGrp="1"/>
          </p:cNvSpPr>
          <p:nvPr>
            <p:ph type="title"/>
          </p:nvPr>
        </p:nvSpPr>
        <p:spPr>
          <a:xfrm>
            <a:off x="268406" y="2830683"/>
            <a:ext cx="11655188" cy="1196635"/>
          </a:xfrm>
        </p:spPr>
        <p:txBody>
          <a:bodyPr/>
          <a:lstStyle/>
          <a:p>
            <a:r>
              <a:rPr lang="en-US" dirty="0"/>
              <a:t>Time for presentations!</a:t>
            </a:r>
          </a:p>
        </p:txBody>
      </p:sp>
    </p:spTree>
    <p:extLst>
      <p:ext uri="{BB962C8B-B14F-4D97-AF65-F5344CB8AC3E}">
        <p14:creationId xmlns:p14="http://schemas.microsoft.com/office/powerpoint/2010/main" val="354000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01A4E3-D2D9-4317-AECF-E97E97427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327" y="719253"/>
            <a:ext cx="5785009" cy="5419493"/>
          </a:xfrm>
          <a:prstGeom prst="rect">
            <a:avLst/>
          </a:prstGeom>
        </p:spPr>
      </p:pic>
      <p:sp>
        <p:nvSpPr>
          <p:cNvPr id="5" name="Titel 1">
            <a:extLst>
              <a:ext uri="{FF2B5EF4-FFF2-40B4-BE49-F238E27FC236}">
                <a16:creationId xmlns:a16="http://schemas.microsoft.com/office/drawing/2014/main" id="{38FE1207-AC19-4B82-BC0F-2B15834F3C28}"/>
              </a:ext>
            </a:extLst>
          </p:cNvPr>
          <p:cNvSpPr txBox="1">
            <a:spLocks/>
          </p:cNvSpPr>
          <p:nvPr/>
        </p:nvSpPr>
        <p:spPr>
          <a:xfrm>
            <a:off x="328539" y="1264355"/>
            <a:ext cx="7968794" cy="4763912"/>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500" b="1" i="0"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88D317"/>
                </a:solidFill>
                <a:effectLst/>
                <a:uLnTx/>
                <a:uFillTx/>
                <a:latin typeface="Segoe UI" panose="020B0502040204020203" pitchFamily="34" charset="0"/>
                <a:cs typeface="Segoe UI" panose="020B0502040204020203" pitchFamily="34" charset="0"/>
              </a:rPr>
              <a:t>Thank you for your attention!</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solidFill>
                <a:srgbClr val="88D317"/>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solidFill>
                <a:srgbClr val="88D317"/>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solidFill>
                <a:srgbClr val="88D317"/>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solidFill>
                <a:srgbClr val="88D317"/>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solidFill>
                <a:srgbClr val="88D317"/>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88D317"/>
                </a:solidFill>
                <a:effectLst/>
                <a:uLnTx/>
                <a:uFillTx/>
                <a:latin typeface="Segoe UI" panose="020B0502040204020203" pitchFamily="34" charset="0"/>
                <a:cs typeface="Segoe UI" panose="020B0502040204020203" pitchFamily="34" charset="0"/>
              </a:rPr>
              <a:t>More information:</a:t>
            </a:r>
          </a:p>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7E3269"/>
                </a:solidFill>
                <a:hlinkClick r:id="rId3">
                  <a:extLst>
                    <a:ext uri="{A12FA001-AC4F-418D-AE19-62706E023703}">
                      <ahyp:hlinkClr xmlns:ahyp="http://schemas.microsoft.com/office/drawing/2018/hyperlinkcolor" val="tx"/>
                    </a:ext>
                  </a:extLst>
                </a:hlinkClick>
              </a:rPr>
              <a:t>http://polar-star.ea.gr/</a:t>
            </a:r>
            <a:endParaRPr kumimoji="0" lang="en-US" sz="3500" b="1" i="0" u="none" strike="noStrike" kern="1200" cap="none" spc="0" normalizeH="0" baseline="0" noProof="0" dirty="0">
              <a:ln>
                <a:noFill/>
              </a:ln>
              <a:solidFill>
                <a:srgbClr val="7E3269"/>
              </a:solidFill>
              <a:effectLst/>
              <a:uLnTx/>
              <a:uFillTx/>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500" b="1" i="0" u="none" strike="noStrike" kern="1200" cap="none" spc="0" normalizeH="0" baseline="0" noProof="0" dirty="0">
              <a:ln>
                <a:noFill/>
              </a:ln>
              <a:solidFill>
                <a:sysClr val="window" lastClr="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40428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270</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Segoe UI</vt:lpstr>
      <vt:lpstr>Office Theme</vt:lpstr>
      <vt:lpstr>STEAM learning: A whole year plan</vt:lpstr>
      <vt:lpstr>Let’s make some bubbles!</vt:lpstr>
      <vt:lpstr>The bubbles challenge</vt:lpstr>
      <vt:lpstr>The bubbles challenge</vt:lpstr>
      <vt:lpstr>Some ideas</vt:lpstr>
      <vt:lpstr>Bubble recipes</vt:lpstr>
      <vt:lpstr>Time for presentations!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Pedagogies Summer School 2022</dc:title>
  <dc:creator>Eleftheria Tsourlidaki</dc:creator>
  <cp:lastModifiedBy>Eleftheria Tsourlidaki</cp:lastModifiedBy>
  <cp:revision>25</cp:revision>
  <cp:lastPrinted>2022-07-07T10:03:54Z</cp:lastPrinted>
  <dcterms:created xsi:type="dcterms:W3CDTF">2022-06-10T07:03:50Z</dcterms:created>
  <dcterms:modified xsi:type="dcterms:W3CDTF">2022-07-07T11:24:56Z</dcterms:modified>
</cp:coreProperties>
</file>