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4" r:id="rId3"/>
    <p:sldId id="340" r:id="rId4"/>
    <p:sldId id="341" r:id="rId5"/>
    <p:sldId id="342" r:id="rId6"/>
    <p:sldId id="368" r:id="rId7"/>
    <p:sldId id="413" r:id="rId8"/>
    <p:sldId id="375" r:id="rId9"/>
    <p:sldId id="369" r:id="rId10"/>
    <p:sldId id="372" r:id="rId11"/>
    <p:sldId id="371" r:id="rId12"/>
    <p:sldId id="376" r:id="rId13"/>
    <p:sldId id="370" r:id="rId14"/>
    <p:sldId id="377" r:id="rId15"/>
    <p:sldId id="414" r:id="rId16"/>
    <p:sldId id="415" r:id="rId17"/>
    <p:sldId id="378" r:id="rId18"/>
    <p:sldId id="277" r:id="rId19"/>
    <p:sldId id="379" r:id="rId20"/>
    <p:sldId id="278" r:id="rId21"/>
    <p:sldId id="382" r:id="rId22"/>
    <p:sldId id="363" r:id="rId23"/>
    <p:sldId id="337" r:id="rId24"/>
    <p:sldId id="393" r:id="rId25"/>
    <p:sldId id="270" r:id="rId26"/>
    <p:sldId id="259" r:id="rId27"/>
    <p:sldId id="271" r:id="rId28"/>
    <p:sldId id="394" r:id="rId29"/>
    <p:sldId id="272" r:id="rId30"/>
    <p:sldId id="273" r:id="rId31"/>
    <p:sldId id="395" r:id="rId32"/>
    <p:sldId id="275" r:id="rId33"/>
    <p:sldId id="385" r:id="rId34"/>
    <p:sldId id="384" r:id="rId35"/>
    <p:sldId id="348" r:id="rId36"/>
    <p:sldId id="350" r:id="rId37"/>
    <p:sldId id="338" r:id="rId38"/>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D317"/>
    <a:srgbClr val="007ABD"/>
    <a:srgbClr val="003C58"/>
    <a:srgbClr val="FF61AE"/>
    <a:srgbClr val="5C8C50"/>
    <a:srgbClr val="56021E"/>
    <a:srgbClr val="D9C177"/>
    <a:srgbClr val="698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6" d="100"/>
          <a:sy n="86" d="100"/>
        </p:scale>
        <p:origin x="20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013F3-8C5B-4785-AC9F-DA69F955DD2B}" type="doc">
      <dgm:prSet loTypeId="urn:microsoft.com/office/officeart/2005/8/layout/radial1" loCatId="relationship" qsTypeId="urn:microsoft.com/office/officeart/2005/8/quickstyle/simple1" qsCatId="simple" csTypeId="urn:microsoft.com/office/officeart/2005/8/colors/accent6_1" csCatId="accent6" phldr="1"/>
      <dgm:spPr/>
      <dgm:t>
        <a:bodyPr/>
        <a:lstStyle/>
        <a:p>
          <a:endParaRPr lang="el-GR"/>
        </a:p>
      </dgm:t>
    </dgm:pt>
    <dgm:pt modelId="{7418B68F-C09E-4076-98DD-AD42A1000F49}">
      <dgm:prSet phldrT="[Text]"/>
      <dgm:spPr/>
      <dgm:t>
        <a:bodyPr/>
        <a:lstStyle/>
        <a:p>
          <a:r>
            <a:rPr lang="en-US" b="1">
              <a:solidFill>
                <a:srgbClr val="55D700"/>
              </a:solidFill>
            </a:rPr>
            <a:t>STE</a:t>
          </a:r>
          <a:r>
            <a:rPr lang="en-US" b="1">
              <a:solidFill>
                <a:srgbClr val="7E3269"/>
              </a:solidFill>
            </a:rPr>
            <a:t>A</a:t>
          </a:r>
          <a:r>
            <a:rPr lang="en-US" b="1">
              <a:solidFill>
                <a:srgbClr val="55D700"/>
              </a:solidFill>
            </a:rPr>
            <a:t>M</a:t>
          </a:r>
          <a:r>
            <a:rPr lang="en-US"/>
            <a:t> </a:t>
          </a:r>
          <a:endParaRPr lang="el-GR"/>
        </a:p>
      </dgm:t>
    </dgm:pt>
    <dgm:pt modelId="{2707BDBB-49DA-4FDF-83DC-362777F1526F}" type="parTrans" cxnId="{4A77C2AD-4B14-4F37-A235-65AA4D968E4B}">
      <dgm:prSet/>
      <dgm:spPr/>
      <dgm:t>
        <a:bodyPr/>
        <a:lstStyle/>
        <a:p>
          <a:endParaRPr lang="el-GR"/>
        </a:p>
      </dgm:t>
    </dgm:pt>
    <dgm:pt modelId="{9CB75D0B-4756-4C32-9F5C-A8979B3B7CF3}" type="sibTrans" cxnId="{4A77C2AD-4B14-4F37-A235-65AA4D968E4B}">
      <dgm:prSet/>
      <dgm:spPr/>
      <dgm:t>
        <a:bodyPr/>
        <a:lstStyle/>
        <a:p>
          <a:endParaRPr lang="el-GR"/>
        </a:p>
      </dgm:t>
    </dgm:pt>
    <dgm:pt modelId="{D0250DD5-3A27-4161-AEF6-0FD532819F52}">
      <dgm:prSet phldrT="[Text]" custT="1"/>
      <dgm:spPr/>
      <dgm:t>
        <a:bodyPr/>
        <a:lstStyle/>
        <a:p>
          <a:pPr>
            <a:buFont typeface="+mj-lt"/>
            <a:buAutoNum type="arabicPeriod"/>
          </a:pPr>
          <a:r>
            <a:rPr lang="en-US" sz="1800" b="1"/>
            <a:t>Drawing inspiration from STEM</a:t>
          </a:r>
          <a:endParaRPr lang="el-GR" sz="1800"/>
        </a:p>
      </dgm:t>
    </dgm:pt>
    <dgm:pt modelId="{8B4A7027-B1DC-4F2B-9347-3A86C5BC4E0F}" type="parTrans" cxnId="{150C93F5-F614-4037-AD73-3C1F84F9738D}">
      <dgm:prSet/>
      <dgm:spPr/>
      <dgm:t>
        <a:bodyPr/>
        <a:lstStyle/>
        <a:p>
          <a:endParaRPr lang="el-GR"/>
        </a:p>
      </dgm:t>
    </dgm:pt>
    <dgm:pt modelId="{FD4FA41F-EB1B-4891-A792-A4440FE32D2A}" type="sibTrans" cxnId="{150C93F5-F614-4037-AD73-3C1F84F9738D}">
      <dgm:prSet/>
      <dgm:spPr/>
      <dgm:t>
        <a:bodyPr/>
        <a:lstStyle/>
        <a:p>
          <a:endParaRPr lang="el-GR"/>
        </a:p>
      </dgm:t>
    </dgm:pt>
    <dgm:pt modelId="{54A23E85-6C3C-4148-9ACD-3CF99EE46DC4}">
      <dgm:prSet phldrT="[Text]" custT="1"/>
      <dgm:spPr/>
      <dgm:t>
        <a:bodyPr/>
        <a:lstStyle/>
        <a:p>
          <a:pPr>
            <a:buFont typeface="+mj-lt"/>
            <a:buAutoNum type="arabicPeriod"/>
          </a:pPr>
          <a:r>
            <a:rPr lang="en-US" sz="1800" b="1"/>
            <a:t>Use Art to communicate science in an engaging way</a:t>
          </a:r>
          <a:endParaRPr lang="el-GR" sz="1800"/>
        </a:p>
      </dgm:t>
    </dgm:pt>
    <dgm:pt modelId="{F90268DB-3BF2-46D5-BB91-039D75960282}" type="parTrans" cxnId="{EC151291-94FD-44CB-B20C-AEBE7461F7FE}">
      <dgm:prSet/>
      <dgm:spPr/>
      <dgm:t>
        <a:bodyPr/>
        <a:lstStyle/>
        <a:p>
          <a:endParaRPr lang="el-GR"/>
        </a:p>
      </dgm:t>
    </dgm:pt>
    <dgm:pt modelId="{6863AC92-A51B-422D-B575-7D9A4A0FE28B}" type="sibTrans" cxnId="{EC151291-94FD-44CB-B20C-AEBE7461F7FE}">
      <dgm:prSet/>
      <dgm:spPr/>
      <dgm:t>
        <a:bodyPr/>
        <a:lstStyle/>
        <a:p>
          <a:endParaRPr lang="el-GR"/>
        </a:p>
      </dgm:t>
    </dgm:pt>
    <dgm:pt modelId="{252F221F-BEA6-43D3-9BB9-A0C1B8CF8A50}">
      <dgm:prSet phldrT="[Text]"/>
      <dgm:spPr/>
      <dgm:t>
        <a:bodyPr/>
        <a:lstStyle/>
        <a:p>
          <a:endParaRPr lang="el-GR"/>
        </a:p>
      </dgm:t>
    </dgm:pt>
    <dgm:pt modelId="{E0BED61B-813D-46FB-A011-7B10967DB6E3}" type="parTrans" cxnId="{40E81228-1C2F-4B36-A24D-13584E803C57}">
      <dgm:prSet/>
      <dgm:spPr/>
      <dgm:t>
        <a:bodyPr/>
        <a:lstStyle/>
        <a:p>
          <a:endParaRPr lang="el-GR"/>
        </a:p>
      </dgm:t>
    </dgm:pt>
    <dgm:pt modelId="{78A9D0D8-A5C1-4C96-9799-470C48B14F12}" type="sibTrans" cxnId="{40E81228-1C2F-4B36-A24D-13584E803C57}">
      <dgm:prSet/>
      <dgm:spPr/>
      <dgm:t>
        <a:bodyPr/>
        <a:lstStyle/>
        <a:p>
          <a:endParaRPr lang="el-GR"/>
        </a:p>
      </dgm:t>
    </dgm:pt>
    <dgm:pt modelId="{5A60D38F-5F0C-46FE-B2EC-A9AF03EE57DE}">
      <dgm:prSet phldrT="[Text]"/>
      <dgm:spPr/>
      <dgm:t>
        <a:bodyPr/>
        <a:lstStyle/>
        <a:p>
          <a:endParaRPr lang="el-GR"/>
        </a:p>
      </dgm:t>
    </dgm:pt>
    <dgm:pt modelId="{E6B6F45A-49D1-49A8-BF96-AEFB1473D64A}" type="parTrans" cxnId="{4228B663-9D3A-410A-A577-B14E0DFB1EFB}">
      <dgm:prSet/>
      <dgm:spPr/>
      <dgm:t>
        <a:bodyPr/>
        <a:lstStyle/>
        <a:p>
          <a:endParaRPr lang="el-GR"/>
        </a:p>
      </dgm:t>
    </dgm:pt>
    <dgm:pt modelId="{B394B4D6-E741-46BB-ABA2-F532CBF0DFED}" type="sibTrans" cxnId="{4228B663-9D3A-410A-A577-B14E0DFB1EFB}">
      <dgm:prSet/>
      <dgm:spPr/>
      <dgm:t>
        <a:bodyPr/>
        <a:lstStyle/>
        <a:p>
          <a:endParaRPr lang="el-GR"/>
        </a:p>
      </dgm:t>
    </dgm:pt>
    <dgm:pt modelId="{F9D2C7FD-0B7A-4F02-BF2F-893D2064DAEF}">
      <dgm:prSet phldrT="[Text]" custT="1"/>
      <dgm:spPr/>
      <dgm:t>
        <a:bodyPr/>
        <a:lstStyle/>
        <a:p>
          <a:pPr>
            <a:buFont typeface="+mj-lt"/>
            <a:buAutoNum type="arabicPeriod"/>
          </a:pPr>
          <a:r>
            <a:rPr lang="en-US" sz="1800" b="1"/>
            <a:t>Making Art following scientific research processes</a:t>
          </a:r>
          <a:endParaRPr lang="el-GR" sz="1800"/>
        </a:p>
      </dgm:t>
    </dgm:pt>
    <dgm:pt modelId="{5F868D65-3540-49AD-8B53-D5FA8E043DF9}" type="parTrans" cxnId="{7F680D0E-0B4A-420E-A4C3-6388864AD51B}">
      <dgm:prSet/>
      <dgm:spPr/>
      <dgm:t>
        <a:bodyPr/>
        <a:lstStyle/>
        <a:p>
          <a:endParaRPr lang="el-GR"/>
        </a:p>
      </dgm:t>
    </dgm:pt>
    <dgm:pt modelId="{A33A65B5-ADE0-46A6-A9AC-B11C52A6733B}" type="sibTrans" cxnId="{7F680D0E-0B4A-420E-A4C3-6388864AD51B}">
      <dgm:prSet/>
      <dgm:spPr/>
      <dgm:t>
        <a:bodyPr/>
        <a:lstStyle/>
        <a:p>
          <a:endParaRPr lang="el-GR"/>
        </a:p>
      </dgm:t>
    </dgm:pt>
    <dgm:pt modelId="{E00E3FD7-8DF4-435F-9E4F-0218ED4EE421}" type="pres">
      <dgm:prSet presAssocID="{CD9013F3-8C5B-4785-AC9F-DA69F955DD2B}" presName="cycle" presStyleCnt="0">
        <dgm:presLayoutVars>
          <dgm:chMax val="1"/>
          <dgm:dir/>
          <dgm:animLvl val="ctr"/>
          <dgm:resizeHandles val="exact"/>
        </dgm:presLayoutVars>
      </dgm:prSet>
      <dgm:spPr/>
    </dgm:pt>
    <dgm:pt modelId="{434349FE-BF38-42EA-9C19-862DC3CE3EE4}" type="pres">
      <dgm:prSet presAssocID="{7418B68F-C09E-4076-98DD-AD42A1000F49}" presName="centerShape" presStyleLbl="node0" presStyleIdx="0" presStyleCnt="1" custLinFactNeighborX="5230" custLinFactNeighborY="1765"/>
      <dgm:spPr/>
    </dgm:pt>
    <dgm:pt modelId="{3E6426B9-8894-4FDA-B1C0-A59A8B7721C2}" type="pres">
      <dgm:prSet presAssocID="{8B4A7027-B1DC-4F2B-9347-3A86C5BC4E0F}" presName="Name9" presStyleLbl="parChTrans1D2" presStyleIdx="0" presStyleCnt="3"/>
      <dgm:spPr/>
    </dgm:pt>
    <dgm:pt modelId="{8C47A4C5-1FCC-4C48-AEF7-13AC1C5B8983}" type="pres">
      <dgm:prSet presAssocID="{8B4A7027-B1DC-4F2B-9347-3A86C5BC4E0F}" presName="connTx" presStyleLbl="parChTrans1D2" presStyleIdx="0" presStyleCnt="3"/>
      <dgm:spPr/>
    </dgm:pt>
    <dgm:pt modelId="{B687024D-7B74-47C7-B417-F3C59ABFEAF8}" type="pres">
      <dgm:prSet presAssocID="{D0250DD5-3A27-4161-AEF6-0FD532819F52}" presName="node" presStyleLbl="node1" presStyleIdx="0" presStyleCnt="3" custScaleX="197549" custRadScaleRad="84289" custRadScaleInc="-1118">
        <dgm:presLayoutVars>
          <dgm:bulletEnabled val="1"/>
        </dgm:presLayoutVars>
      </dgm:prSet>
      <dgm:spPr/>
    </dgm:pt>
    <dgm:pt modelId="{86B7DDCA-BA93-4F36-B1B3-624747ACCE93}" type="pres">
      <dgm:prSet presAssocID="{F90268DB-3BF2-46D5-BB91-039D75960282}" presName="Name9" presStyleLbl="parChTrans1D2" presStyleIdx="1" presStyleCnt="3"/>
      <dgm:spPr/>
    </dgm:pt>
    <dgm:pt modelId="{B1E3690A-D2DD-4D28-8398-2166CC7E522F}" type="pres">
      <dgm:prSet presAssocID="{F90268DB-3BF2-46D5-BB91-039D75960282}" presName="connTx" presStyleLbl="parChTrans1D2" presStyleIdx="1" presStyleCnt="3"/>
      <dgm:spPr/>
    </dgm:pt>
    <dgm:pt modelId="{70FB4ABB-2375-4E0A-B154-E4CC75ED364C}" type="pres">
      <dgm:prSet presAssocID="{54A23E85-6C3C-4148-9ACD-3CF99EE46DC4}" presName="node" presStyleLbl="node1" presStyleIdx="1" presStyleCnt="3" custScaleX="183001" custRadScaleRad="152097" custRadScaleInc="-38448">
        <dgm:presLayoutVars>
          <dgm:bulletEnabled val="1"/>
        </dgm:presLayoutVars>
      </dgm:prSet>
      <dgm:spPr/>
    </dgm:pt>
    <dgm:pt modelId="{FCC45A34-0B62-4918-BA73-51A087EFFC54}" type="pres">
      <dgm:prSet presAssocID="{5F868D65-3540-49AD-8B53-D5FA8E043DF9}" presName="Name9" presStyleLbl="parChTrans1D2" presStyleIdx="2" presStyleCnt="3"/>
      <dgm:spPr/>
    </dgm:pt>
    <dgm:pt modelId="{A2457656-B1BE-4E5C-85AA-DB105C121784}" type="pres">
      <dgm:prSet presAssocID="{5F868D65-3540-49AD-8B53-D5FA8E043DF9}" presName="connTx" presStyleLbl="parChTrans1D2" presStyleIdx="2" presStyleCnt="3"/>
      <dgm:spPr/>
    </dgm:pt>
    <dgm:pt modelId="{2B6719B2-A951-43B8-BA9D-A41ADAE5E5C9}" type="pres">
      <dgm:prSet presAssocID="{F9D2C7FD-0B7A-4F02-BF2F-893D2064DAEF}" presName="node" presStyleLbl="node1" presStyleIdx="2" presStyleCnt="3" custScaleX="191740" custRadScaleRad="135086" custRadScaleInc="23579">
        <dgm:presLayoutVars>
          <dgm:bulletEnabled val="1"/>
        </dgm:presLayoutVars>
      </dgm:prSet>
      <dgm:spPr/>
    </dgm:pt>
  </dgm:ptLst>
  <dgm:cxnLst>
    <dgm:cxn modelId="{7F680D0E-0B4A-420E-A4C3-6388864AD51B}" srcId="{7418B68F-C09E-4076-98DD-AD42A1000F49}" destId="{F9D2C7FD-0B7A-4F02-BF2F-893D2064DAEF}" srcOrd="2" destOrd="0" parTransId="{5F868D65-3540-49AD-8B53-D5FA8E043DF9}" sibTransId="{A33A65B5-ADE0-46A6-A9AC-B11C52A6733B}"/>
    <dgm:cxn modelId="{40E81228-1C2F-4B36-A24D-13584E803C57}" srcId="{CD9013F3-8C5B-4785-AC9F-DA69F955DD2B}" destId="{252F221F-BEA6-43D3-9BB9-A0C1B8CF8A50}" srcOrd="1" destOrd="0" parTransId="{E0BED61B-813D-46FB-A011-7B10967DB6E3}" sibTransId="{78A9D0D8-A5C1-4C96-9799-470C48B14F12}"/>
    <dgm:cxn modelId="{79F3512A-91EC-43BF-BF82-63CFAD223A01}" type="presOf" srcId="{CD9013F3-8C5B-4785-AC9F-DA69F955DD2B}" destId="{E00E3FD7-8DF4-435F-9E4F-0218ED4EE421}" srcOrd="0" destOrd="0" presId="urn:microsoft.com/office/officeart/2005/8/layout/radial1"/>
    <dgm:cxn modelId="{20A37343-C31A-480B-AB14-201096EA0F72}" type="presOf" srcId="{D0250DD5-3A27-4161-AEF6-0FD532819F52}" destId="{B687024D-7B74-47C7-B417-F3C59ABFEAF8}" srcOrd="0" destOrd="0" presId="urn:microsoft.com/office/officeart/2005/8/layout/radial1"/>
    <dgm:cxn modelId="{4228B663-9D3A-410A-A577-B14E0DFB1EFB}" srcId="{CD9013F3-8C5B-4785-AC9F-DA69F955DD2B}" destId="{5A60D38F-5F0C-46FE-B2EC-A9AF03EE57DE}" srcOrd="2" destOrd="0" parTransId="{E6B6F45A-49D1-49A8-BF96-AEFB1473D64A}" sibTransId="{B394B4D6-E741-46BB-ABA2-F532CBF0DFED}"/>
    <dgm:cxn modelId="{09CFCE49-2268-4312-8C35-A9FCCD97877E}" type="presOf" srcId="{54A23E85-6C3C-4148-9ACD-3CF99EE46DC4}" destId="{70FB4ABB-2375-4E0A-B154-E4CC75ED364C}" srcOrd="0" destOrd="0" presId="urn:microsoft.com/office/officeart/2005/8/layout/radial1"/>
    <dgm:cxn modelId="{32D0E574-CCFC-4C73-93C7-10189F721479}" type="presOf" srcId="{F90268DB-3BF2-46D5-BB91-039D75960282}" destId="{86B7DDCA-BA93-4F36-B1B3-624747ACCE93}" srcOrd="0" destOrd="0" presId="urn:microsoft.com/office/officeart/2005/8/layout/radial1"/>
    <dgm:cxn modelId="{19003A58-BAC5-40F4-B4E0-0BE7E0145E52}" type="presOf" srcId="{8B4A7027-B1DC-4F2B-9347-3A86C5BC4E0F}" destId="{8C47A4C5-1FCC-4C48-AEF7-13AC1C5B8983}" srcOrd="1" destOrd="0" presId="urn:microsoft.com/office/officeart/2005/8/layout/radial1"/>
    <dgm:cxn modelId="{1D2E2F88-1840-41B5-8381-E9A407BCA66B}" type="presOf" srcId="{F9D2C7FD-0B7A-4F02-BF2F-893D2064DAEF}" destId="{2B6719B2-A951-43B8-BA9D-A41ADAE5E5C9}" srcOrd="0" destOrd="0" presId="urn:microsoft.com/office/officeart/2005/8/layout/radial1"/>
    <dgm:cxn modelId="{EC151291-94FD-44CB-B20C-AEBE7461F7FE}" srcId="{7418B68F-C09E-4076-98DD-AD42A1000F49}" destId="{54A23E85-6C3C-4148-9ACD-3CF99EE46DC4}" srcOrd="1" destOrd="0" parTransId="{F90268DB-3BF2-46D5-BB91-039D75960282}" sibTransId="{6863AC92-A51B-422D-B575-7D9A4A0FE28B}"/>
    <dgm:cxn modelId="{11FB63A6-92D3-42FC-ACEF-4AC455DD70B5}" type="presOf" srcId="{5F868D65-3540-49AD-8B53-D5FA8E043DF9}" destId="{FCC45A34-0B62-4918-BA73-51A087EFFC54}" srcOrd="0" destOrd="0" presId="urn:microsoft.com/office/officeart/2005/8/layout/radial1"/>
    <dgm:cxn modelId="{4A77C2AD-4B14-4F37-A235-65AA4D968E4B}" srcId="{CD9013F3-8C5B-4785-AC9F-DA69F955DD2B}" destId="{7418B68F-C09E-4076-98DD-AD42A1000F49}" srcOrd="0" destOrd="0" parTransId="{2707BDBB-49DA-4FDF-83DC-362777F1526F}" sibTransId="{9CB75D0B-4756-4C32-9F5C-A8979B3B7CF3}"/>
    <dgm:cxn modelId="{F237ADB9-04E2-49FC-B1E3-AF928A76D007}" type="presOf" srcId="{8B4A7027-B1DC-4F2B-9347-3A86C5BC4E0F}" destId="{3E6426B9-8894-4FDA-B1C0-A59A8B7721C2}" srcOrd="0" destOrd="0" presId="urn:microsoft.com/office/officeart/2005/8/layout/radial1"/>
    <dgm:cxn modelId="{E97C79CC-C9A8-4FF6-88BF-0228EFC35CA2}" type="presOf" srcId="{7418B68F-C09E-4076-98DD-AD42A1000F49}" destId="{434349FE-BF38-42EA-9C19-862DC3CE3EE4}" srcOrd="0" destOrd="0" presId="urn:microsoft.com/office/officeart/2005/8/layout/radial1"/>
    <dgm:cxn modelId="{4FA33DD8-CCF8-4238-8B46-C79F5AE8A816}" type="presOf" srcId="{F90268DB-3BF2-46D5-BB91-039D75960282}" destId="{B1E3690A-D2DD-4D28-8398-2166CC7E522F}" srcOrd="1" destOrd="0" presId="urn:microsoft.com/office/officeart/2005/8/layout/radial1"/>
    <dgm:cxn modelId="{150C93F5-F614-4037-AD73-3C1F84F9738D}" srcId="{7418B68F-C09E-4076-98DD-AD42A1000F49}" destId="{D0250DD5-3A27-4161-AEF6-0FD532819F52}" srcOrd="0" destOrd="0" parTransId="{8B4A7027-B1DC-4F2B-9347-3A86C5BC4E0F}" sibTransId="{FD4FA41F-EB1B-4891-A792-A4440FE32D2A}"/>
    <dgm:cxn modelId="{BC3B61FD-CEF2-4245-BFE7-C1A415B16C89}" type="presOf" srcId="{5F868D65-3540-49AD-8B53-D5FA8E043DF9}" destId="{A2457656-B1BE-4E5C-85AA-DB105C121784}" srcOrd="1" destOrd="0" presId="urn:microsoft.com/office/officeart/2005/8/layout/radial1"/>
    <dgm:cxn modelId="{AB5B1165-8E96-4FAA-BF42-8F069A2F415D}" type="presParOf" srcId="{E00E3FD7-8DF4-435F-9E4F-0218ED4EE421}" destId="{434349FE-BF38-42EA-9C19-862DC3CE3EE4}" srcOrd="0" destOrd="0" presId="urn:microsoft.com/office/officeart/2005/8/layout/radial1"/>
    <dgm:cxn modelId="{248A7741-FF65-48AE-9E35-ED5E4D8F9A52}" type="presParOf" srcId="{E00E3FD7-8DF4-435F-9E4F-0218ED4EE421}" destId="{3E6426B9-8894-4FDA-B1C0-A59A8B7721C2}" srcOrd="1" destOrd="0" presId="urn:microsoft.com/office/officeart/2005/8/layout/radial1"/>
    <dgm:cxn modelId="{EB6030E0-EA4B-4F8A-9218-3BA0C4CEB353}" type="presParOf" srcId="{3E6426B9-8894-4FDA-B1C0-A59A8B7721C2}" destId="{8C47A4C5-1FCC-4C48-AEF7-13AC1C5B8983}" srcOrd="0" destOrd="0" presId="urn:microsoft.com/office/officeart/2005/8/layout/radial1"/>
    <dgm:cxn modelId="{10FD327D-CF53-4566-9043-BEE4748F40C2}" type="presParOf" srcId="{E00E3FD7-8DF4-435F-9E4F-0218ED4EE421}" destId="{B687024D-7B74-47C7-B417-F3C59ABFEAF8}" srcOrd="2" destOrd="0" presId="urn:microsoft.com/office/officeart/2005/8/layout/radial1"/>
    <dgm:cxn modelId="{46019D69-3231-482D-A031-FCB3866D4065}" type="presParOf" srcId="{E00E3FD7-8DF4-435F-9E4F-0218ED4EE421}" destId="{86B7DDCA-BA93-4F36-B1B3-624747ACCE93}" srcOrd="3" destOrd="0" presId="urn:microsoft.com/office/officeart/2005/8/layout/radial1"/>
    <dgm:cxn modelId="{7FC8BBC6-DFE7-40E1-ACB6-955784D28464}" type="presParOf" srcId="{86B7DDCA-BA93-4F36-B1B3-624747ACCE93}" destId="{B1E3690A-D2DD-4D28-8398-2166CC7E522F}" srcOrd="0" destOrd="0" presId="urn:microsoft.com/office/officeart/2005/8/layout/radial1"/>
    <dgm:cxn modelId="{787FB03F-4678-4D77-8769-C4016ED0E4C6}" type="presParOf" srcId="{E00E3FD7-8DF4-435F-9E4F-0218ED4EE421}" destId="{70FB4ABB-2375-4E0A-B154-E4CC75ED364C}" srcOrd="4" destOrd="0" presId="urn:microsoft.com/office/officeart/2005/8/layout/radial1"/>
    <dgm:cxn modelId="{248772C4-A1B9-4542-BD8E-9AA8E3151BB8}" type="presParOf" srcId="{E00E3FD7-8DF4-435F-9E4F-0218ED4EE421}" destId="{FCC45A34-0B62-4918-BA73-51A087EFFC54}" srcOrd="5" destOrd="0" presId="urn:microsoft.com/office/officeart/2005/8/layout/radial1"/>
    <dgm:cxn modelId="{766E603D-C730-42A0-A42F-1A860B834E44}" type="presParOf" srcId="{FCC45A34-0B62-4918-BA73-51A087EFFC54}" destId="{A2457656-B1BE-4E5C-85AA-DB105C121784}" srcOrd="0" destOrd="0" presId="urn:microsoft.com/office/officeart/2005/8/layout/radial1"/>
    <dgm:cxn modelId="{0457EA0B-FA43-42D7-95C0-71EF63608F26}" type="presParOf" srcId="{E00E3FD7-8DF4-435F-9E4F-0218ED4EE421}" destId="{2B6719B2-A951-43B8-BA9D-A41ADAE5E5C9}"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49FE-BF38-42EA-9C19-862DC3CE3EE4}">
      <dsp:nvSpPr>
        <dsp:cNvPr id="0" name=""/>
        <dsp:cNvSpPr/>
      </dsp:nvSpPr>
      <dsp:spPr>
        <a:xfrm>
          <a:off x="4965844" y="2344716"/>
          <a:ext cx="1737587" cy="17375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55D700"/>
              </a:solidFill>
            </a:rPr>
            <a:t>STE</a:t>
          </a:r>
          <a:r>
            <a:rPr lang="en-US" sz="3200" b="1" kern="1200">
              <a:solidFill>
                <a:srgbClr val="7E3269"/>
              </a:solidFill>
            </a:rPr>
            <a:t>A</a:t>
          </a:r>
          <a:r>
            <a:rPr lang="en-US" sz="3200" b="1" kern="1200">
              <a:solidFill>
                <a:srgbClr val="55D700"/>
              </a:solidFill>
            </a:rPr>
            <a:t>M</a:t>
          </a:r>
          <a:r>
            <a:rPr lang="en-US" sz="3200" kern="1200"/>
            <a:t> </a:t>
          </a:r>
          <a:endParaRPr lang="el-GR" sz="3200" kern="1200"/>
        </a:p>
      </dsp:txBody>
      <dsp:txXfrm>
        <a:off x="5220308" y="2599180"/>
        <a:ext cx="1228659" cy="1228659"/>
      </dsp:txXfrm>
    </dsp:sp>
    <dsp:sp modelId="{3E6426B9-8894-4FDA-B1C0-A59A8B7721C2}">
      <dsp:nvSpPr>
        <dsp:cNvPr id="0" name=""/>
        <dsp:cNvSpPr/>
      </dsp:nvSpPr>
      <dsp:spPr>
        <a:xfrm rot="15754389">
          <a:off x="5576474" y="2209858"/>
          <a:ext cx="258334" cy="28125"/>
        </a:xfrm>
        <a:custGeom>
          <a:avLst/>
          <a:gdLst/>
          <a:ahLst/>
          <a:cxnLst/>
          <a:rect l="0" t="0" r="0" b="0"/>
          <a:pathLst>
            <a:path>
              <a:moveTo>
                <a:pt x="0" y="14062"/>
              </a:moveTo>
              <a:lnTo>
                <a:pt x="258334" y="14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rot="10800000">
        <a:off x="5699183" y="2217462"/>
        <a:ext cx="12916" cy="12916"/>
      </dsp:txXfrm>
    </dsp:sp>
    <dsp:sp modelId="{B687024D-7B74-47C7-B417-F3C59ABFEAF8}">
      <dsp:nvSpPr>
        <dsp:cNvPr id="0" name=""/>
        <dsp:cNvSpPr/>
      </dsp:nvSpPr>
      <dsp:spPr>
        <a:xfrm>
          <a:off x="3859647" y="360135"/>
          <a:ext cx="3432587" cy="17375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a:t>Drawing inspiration from STEM</a:t>
          </a:r>
          <a:endParaRPr lang="el-GR" sz="1800" kern="1200"/>
        </a:p>
      </dsp:txBody>
      <dsp:txXfrm>
        <a:off x="4362338" y="614599"/>
        <a:ext cx="2427205" cy="1228659"/>
      </dsp:txXfrm>
    </dsp:sp>
    <dsp:sp modelId="{86B7DDCA-BA93-4F36-B1B3-624747ACCE93}">
      <dsp:nvSpPr>
        <dsp:cNvPr id="0" name=""/>
        <dsp:cNvSpPr/>
      </dsp:nvSpPr>
      <dsp:spPr>
        <a:xfrm rot="361327">
          <a:off x="6696554" y="3330197"/>
          <a:ext cx="754969" cy="28125"/>
        </a:xfrm>
        <a:custGeom>
          <a:avLst/>
          <a:gdLst/>
          <a:ahLst/>
          <a:cxnLst/>
          <a:rect l="0" t="0" r="0" b="0"/>
          <a:pathLst>
            <a:path>
              <a:moveTo>
                <a:pt x="0" y="14062"/>
              </a:moveTo>
              <a:lnTo>
                <a:pt x="754969" y="14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7055165" y="3325386"/>
        <a:ext cx="37748" cy="37748"/>
      </dsp:txXfrm>
    </dsp:sp>
    <dsp:sp modelId="{70FB4ABB-2375-4E0A-B154-E4CC75ED364C}">
      <dsp:nvSpPr>
        <dsp:cNvPr id="0" name=""/>
        <dsp:cNvSpPr/>
      </dsp:nvSpPr>
      <dsp:spPr>
        <a:xfrm>
          <a:off x="7420616" y="2679754"/>
          <a:ext cx="3179802" cy="17375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a:t>Use Art to communicate science in an engaging way</a:t>
          </a:r>
          <a:endParaRPr lang="el-GR" sz="1800" kern="1200"/>
        </a:p>
      </dsp:txBody>
      <dsp:txXfrm>
        <a:off x="7886287" y="2934218"/>
        <a:ext cx="2248460" cy="1228659"/>
      </dsp:txXfrm>
    </dsp:sp>
    <dsp:sp modelId="{FCC45A34-0B62-4918-BA73-51A087EFFC54}">
      <dsp:nvSpPr>
        <dsp:cNvPr id="0" name=""/>
        <dsp:cNvSpPr/>
      </dsp:nvSpPr>
      <dsp:spPr>
        <a:xfrm rot="9997840">
          <a:off x="4165944" y="3496845"/>
          <a:ext cx="834756" cy="28125"/>
        </a:xfrm>
        <a:custGeom>
          <a:avLst/>
          <a:gdLst/>
          <a:ahLst/>
          <a:cxnLst/>
          <a:rect l="0" t="0" r="0" b="0"/>
          <a:pathLst>
            <a:path>
              <a:moveTo>
                <a:pt x="0" y="14062"/>
              </a:moveTo>
              <a:lnTo>
                <a:pt x="834756" y="14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rot="10800000">
        <a:off x="4562453" y="3490039"/>
        <a:ext cx="41737" cy="41737"/>
      </dsp:txXfrm>
    </dsp:sp>
    <dsp:sp modelId="{2B6719B2-A951-43B8-BA9D-A41ADAE5E5C9}">
      <dsp:nvSpPr>
        <dsp:cNvPr id="0" name=""/>
        <dsp:cNvSpPr/>
      </dsp:nvSpPr>
      <dsp:spPr>
        <a:xfrm>
          <a:off x="995580" y="3098892"/>
          <a:ext cx="3331650" cy="1737587"/>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mj-lt"/>
            <a:buNone/>
          </a:pPr>
          <a:r>
            <a:rPr lang="en-US" sz="1800" b="1" kern="1200"/>
            <a:t>Making Art following scientific research processes</a:t>
          </a:r>
          <a:endParaRPr lang="el-GR" sz="1800" kern="1200"/>
        </a:p>
      </dsp:txBody>
      <dsp:txXfrm>
        <a:off x="1483489" y="3353356"/>
        <a:ext cx="2355832" cy="122865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5CFDE44-2DE8-4D62-B244-0400B2F5FC96}" type="datetimeFigureOut">
              <a:rPr lang="en-US" smtClean="0"/>
              <a:t>07-Jul-22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42C0014-9F2D-4B9A-B6C3-09EA6C2C7168}" type="slidenum">
              <a:rPr lang="en-US" smtClean="0"/>
              <a:t>‹#›</a:t>
            </a:fld>
            <a:endParaRPr lang="en-US"/>
          </a:p>
        </p:txBody>
      </p:sp>
    </p:spTree>
    <p:extLst>
      <p:ext uri="{BB962C8B-B14F-4D97-AF65-F5344CB8AC3E}">
        <p14:creationId xmlns:p14="http://schemas.microsoft.com/office/powerpoint/2010/main" val="209897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9RHMpi5diwg&amp;t=14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endParaRPr lang="el-GR" dirty="0"/>
          </a:p>
        </p:txBody>
      </p:sp>
      <p:sp>
        <p:nvSpPr>
          <p:cNvPr id="4" name="Slide Number Placeholder 3"/>
          <p:cNvSpPr>
            <a:spLocks noGrp="1"/>
          </p:cNvSpPr>
          <p:nvPr>
            <p:ph type="sldNum" sz="quarter" idx="5"/>
          </p:nvPr>
        </p:nvSpPr>
        <p:spPr/>
        <p:txBody>
          <a:bodyPr/>
          <a:lstStyle/>
          <a:p>
            <a:fld id="{78EFB63D-AB9C-4DF7-8931-1489933A93C6}" type="slidenum">
              <a:rPr lang="en-US" smtClean="0"/>
              <a:t>10</a:t>
            </a:fld>
            <a:endParaRPr lang="en-US"/>
          </a:p>
        </p:txBody>
      </p:sp>
    </p:spTree>
    <p:extLst>
      <p:ext uri="{BB962C8B-B14F-4D97-AF65-F5344CB8AC3E}">
        <p14:creationId xmlns:p14="http://schemas.microsoft.com/office/powerpoint/2010/main" val="407401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Y" dirty="0">
                <a:hlinkClick r:id="rId3"/>
              </a:rPr>
              <a:t>https://www.youtube.com/watch?v=9RHMpi5diwg&amp;t=14s</a:t>
            </a:r>
            <a:endParaRPr lang="en-CY" dirty="0"/>
          </a:p>
        </p:txBody>
      </p:sp>
      <p:sp>
        <p:nvSpPr>
          <p:cNvPr id="4" name="Slide Number Placeholder 3"/>
          <p:cNvSpPr>
            <a:spLocks noGrp="1"/>
          </p:cNvSpPr>
          <p:nvPr>
            <p:ph type="sldNum" sz="quarter" idx="5"/>
          </p:nvPr>
        </p:nvSpPr>
        <p:spPr/>
        <p:txBody>
          <a:bodyPr/>
          <a:lstStyle/>
          <a:p>
            <a:fld id="{78EFB63D-AB9C-4DF7-8931-1489933A93C6}" type="slidenum">
              <a:rPr lang="en-US" smtClean="0"/>
              <a:t>14</a:t>
            </a:fld>
            <a:endParaRPr lang="en-US"/>
          </a:p>
        </p:txBody>
      </p:sp>
    </p:spTree>
    <p:extLst>
      <p:ext uri="{BB962C8B-B14F-4D97-AF65-F5344CB8AC3E}">
        <p14:creationId xmlns:p14="http://schemas.microsoft.com/office/powerpoint/2010/main" val="949511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84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64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5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13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60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c03460584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c03460584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77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3343-C4C0-465B-978E-90C33FA49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BB2AD-7CB6-4AC5-9A6B-6FDB2F1BA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832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070A-E36E-43A3-947C-E5C7B3532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01089-26DB-4CA6-923F-FE9BAC2035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89F4ED54-6BBF-494C-94FC-D2405512BBB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51E98765-0FF1-48C7-844D-B86CF1CF8174}"/>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45737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E6C96-0AE4-47DA-ADBC-9228AAA2A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8F5E7E-AF24-4F4F-9816-703582921A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FF83CCF8-2AD1-4106-BEC7-1228D6E7EECE}"/>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85055B93-7191-476A-A3BF-1C425B335A4E}"/>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4198718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58ED-ACDF-4AB1-8BAC-5B0FF7628206}"/>
              </a:ext>
            </a:extLst>
          </p:cNvPr>
          <p:cNvSpPr>
            <a:spLocks noGrp="1"/>
          </p:cNvSpPr>
          <p:nvPr>
            <p:ph type="title"/>
          </p:nvPr>
        </p:nvSpPr>
        <p:spPr>
          <a:xfrm>
            <a:off x="268406" y="681037"/>
            <a:ext cx="11655188" cy="11966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1F7A1D-7A48-4825-A455-1A3421A62D01}"/>
              </a:ext>
            </a:extLst>
          </p:cNvPr>
          <p:cNvSpPr>
            <a:spLocks noGrp="1"/>
          </p:cNvSpPr>
          <p:nvPr>
            <p:ph idx="1"/>
          </p:nvPr>
        </p:nvSpPr>
        <p:spPr>
          <a:xfrm>
            <a:off x="245659" y="2040835"/>
            <a:ext cx="11655187" cy="4136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776D023-11CE-4473-969E-50900F84275B}"/>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FEF1B2D-3497-4596-8846-913292F58A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76977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E44F-321B-4A71-81AE-01BFE2B35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49C442-4906-45A6-9ABB-0662190AB4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45B96F98-FB5F-4700-9CE2-ABB6474995F1}"/>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8" name="Slide Number Placeholder 5">
            <a:extLst>
              <a:ext uri="{FF2B5EF4-FFF2-40B4-BE49-F238E27FC236}">
                <a16:creationId xmlns:a16="http://schemas.microsoft.com/office/drawing/2014/main" id="{42523FAE-9882-4725-AA09-4FD6911E42E9}"/>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96970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BA2B-6E64-48F4-A29E-A251CD884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8F4D7-58DC-4915-AEEB-B045DAC6A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7ABAC-A43E-4F9D-A789-FA686208F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2EF342C0-22C0-477F-AE9C-B8B441911CB3}"/>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0CE72749-FC4F-4DB6-9625-E84F4376D7DD}"/>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86335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68D0-EB3E-48DA-A818-D81DE2FB05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C5AAA4-17FB-4118-915F-3CA5E6566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17DD8-DFD1-4EF0-910E-E46B81ED2DA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C0C0ACA-254A-4E3D-A2C9-3D590EEBE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46C36F-0701-4B1E-976F-D3D1D6330E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BFD0A124-E83C-493C-8BCE-78F934CF2DCF}"/>
              </a:ext>
            </a:extLst>
          </p:cNvPr>
          <p:cNvSpPr>
            <a:spLocks noGrp="1"/>
          </p:cNvSpPr>
          <p:nvPr>
            <p:ph type="ftr" sz="quarter" idx="10"/>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11" name="Slide Number Placeholder 5">
            <a:extLst>
              <a:ext uri="{FF2B5EF4-FFF2-40B4-BE49-F238E27FC236}">
                <a16:creationId xmlns:a16="http://schemas.microsoft.com/office/drawing/2014/main" id="{22571F43-F6D3-4037-ADF4-EE7C8A1901F0}"/>
              </a:ext>
            </a:extLst>
          </p:cNvPr>
          <p:cNvSpPr>
            <a:spLocks noGrp="1"/>
          </p:cNvSpPr>
          <p:nvPr>
            <p:ph type="sldNum" sz="quarter" idx="11"/>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106390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4A7E-5455-4619-AF65-9DF0FAF1B4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21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35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7115-2815-4C4A-AB41-F0FC82031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B13F65-4751-4ADE-B4BE-84F19B7B0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F5190-A114-4D66-B153-82230BBE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CF1C9B6-BA86-44B5-8622-09B03ABF9F2C}"/>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55BC8069-C178-442C-B258-05C6991294E6}"/>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246339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B899-EA11-4E1E-B52E-E1B2544B5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4805DE-F0F9-440F-9870-57720AA22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DFB54A-FE82-45D4-94F8-DA9563C1B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59C4020F-82E3-4713-B632-66E4CE9A9A28}"/>
              </a:ext>
            </a:extLst>
          </p:cNvPr>
          <p:cNvSpPr>
            <a:spLocks noGrp="1"/>
          </p:cNvSpPr>
          <p:nvPr>
            <p:ph type="ftr" sz="quarter" idx="3"/>
          </p:nvPr>
        </p:nvSpPr>
        <p:spPr>
          <a:xfrm>
            <a:off x="0" y="6410987"/>
            <a:ext cx="4114800" cy="365125"/>
          </a:xfrm>
          <a:prstGeom prst="rect">
            <a:avLst/>
          </a:prstGeom>
        </p:spPr>
        <p:txBody>
          <a:bodyPr vert="horz" lIns="91440" tIns="45720" rIns="91440" bIns="45720" rtlCol="0" anchor="ctr"/>
          <a:lstStyle>
            <a:lvl1pPr algn="l">
              <a:defRPr sz="1400">
                <a:solidFill>
                  <a:schemeClr val="tx1"/>
                </a:solidFill>
              </a:defRPr>
            </a:lvl1pPr>
          </a:lstStyle>
          <a:p>
            <a:r>
              <a:rPr lang="en-US" dirty="0"/>
              <a:t>Innovative Pedagogies Summer School 2022</a:t>
            </a:r>
          </a:p>
        </p:txBody>
      </p:sp>
      <p:sp>
        <p:nvSpPr>
          <p:cNvPr id="9" name="Slide Number Placeholder 5">
            <a:extLst>
              <a:ext uri="{FF2B5EF4-FFF2-40B4-BE49-F238E27FC236}">
                <a16:creationId xmlns:a16="http://schemas.microsoft.com/office/drawing/2014/main" id="{9565ED8A-8F24-42D5-B759-01B1C54236A1}"/>
              </a:ext>
            </a:extLst>
          </p:cNvPr>
          <p:cNvSpPr>
            <a:spLocks noGrp="1"/>
          </p:cNvSpPr>
          <p:nvPr>
            <p:ph type="sldNum" sz="quarter" idx="4"/>
          </p:nvPr>
        </p:nvSpPr>
        <p:spPr>
          <a:xfrm>
            <a:off x="4724400" y="6436647"/>
            <a:ext cx="2743200" cy="365125"/>
          </a:xfrm>
          <a:prstGeom prst="rect">
            <a:avLst/>
          </a:prstGeom>
        </p:spPr>
        <p:txBody>
          <a:bodyPr vert="horz" lIns="91440" tIns="45720" rIns="91440" bIns="45720" rtlCol="0" anchor="ctr"/>
          <a:lstStyle>
            <a:lvl1pPr algn="r">
              <a:defRPr sz="1400">
                <a:solidFill>
                  <a:schemeClr val="tx1"/>
                </a:solidFill>
              </a:defRPr>
            </a:lvl1pPr>
          </a:lstStyle>
          <a:p>
            <a:pPr algn="ctr"/>
            <a:r>
              <a:rPr lang="en-US" dirty="0"/>
              <a:t>Monday, July 18, 2022</a:t>
            </a:r>
          </a:p>
        </p:txBody>
      </p:sp>
    </p:spTree>
    <p:extLst>
      <p:ext uri="{BB962C8B-B14F-4D97-AF65-F5344CB8AC3E}">
        <p14:creationId xmlns:p14="http://schemas.microsoft.com/office/powerpoint/2010/main" val="301345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C70FF6-A287-42E6-A92D-1AC161F5F748}"/>
              </a:ext>
            </a:extLst>
          </p:cNvPr>
          <p:cNvSpPr/>
          <p:nvPr userDrawn="1"/>
        </p:nvSpPr>
        <p:spPr>
          <a:xfrm>
            <a:off x="0" y="684976"/>
            <a:ext cx="12192000" cy="564707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0D34519-E489-4761-890E-25DE3EE6C13B}"/>
              </a:ext>
            </a:extLst>
          </p:cNvPr>
          <p:cNvSpPr>
            <a:spLocks noGrp="1"/>
          </p:cNvSpPr>
          <p:nvPr>
            <p:ph type="title"/>
          </p:nvPr>
        </p:nvSpPr>
        <p:spPr>
          <a:xfrm>
            <a:off x="245658" y="687584"/>
            <a:ext cx="11655188" cy="11966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284045-97A0-4837-B317-C10C192C62CF}"/>
              </a:ext>
            </a:extLst>
          </p:cNvPr>
          <p:cNvSpPr>
            <a:spLocks noGrp="1"/>
          </p:cNvSpPr>
          <p:nvPr>
            <p:ph type="body" idx="1"/>
          </p:nvPr>
        </p:nvSpPr>
        <p:spPr>
          <a:xfrm>
            <a:off x="245659" y="2021034"/>
            <a:ext cx="11655187" cy="415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A1BA7B5F-AB27-6C77-99CA-6EB100EADD10}"/>
              </a:ext>
            </a:extLst>
          </p:cNvPr>
          <p:cNvSpPr txBox="1"/>
          <p:nvPr userDrawn="1"/>
        </p:nvSpPr>
        <p:spPr>
          <a:xfrm>
            <a:off x="6810438" y="6331537"/>
            <a:ext cx="5381562" cy="523220"/>
          </a:xfrm>
          <a:prstGeom prst="rect">
            <a:avLst/>
          </a:prstGeom>
          <a:noFill/>
        </p:spPr>
        <p:txBody>
          <a:bodyPr wrap="square" rtlCol="0">
            <a:spAutoFit/>
          </a:bodyPr>
          <a:lstStyle/>
          <a:p>
            <a:pPr algn="r"/>
            <a:r>
              <a:rPr lang="en-US" sz="1400" dirty="0">
                <a:solidFill>
                  <a:schemeClr val="bg1"/>
                </a:solidFill>
              </a:rPr>
              <a:t>Innovative learning approaches and contemporary science </a:t>
            </a:r>
            <a:br>
              <a:rPr lang="en-US" sz="1400" dirty="0">
                <a:solidFill>
                  <a:schemeClr val="bg1"/>
                </a:solidFill>
              </a:rPr>
            </a:br>
            <a:r>
              <a:rPr lang="en-US" sz="1400" dirty="0">
                <a:solidFill>
                  <a:schemeClr val="bg1"/>
                </a:solidFill>
              </a:rPr>
              <a:t>POLAR STAR/PLATON Summer School 2022</a:t>
            </a:r>
          </a:p>
        </p:txBody>
      </p:sp>
      <p:sp>
        <p:nvSpPr>
          <p:cNvPr id="11" name="TextBox 10">
            <a:extLst>
              <a:ext uri="{FF2B5EF4-FFF2-40B4-BE49-F238E27FC236}">
                <a16:creationId xmlns:a16="http://schemas.microsoft.com/office/drawing/2014/main" id="{1A6C703A-82F8-58D1-533F-01587975A9D4}"/>
              </a:ext>
            </a:extLst>
          </p:cNvPr>
          <p:cNvSpPr txBox="1"/>
          <p:nvPr userDrawn="1"/>
        </p:nvSpPr>
        <p:spPr>
          <a:xfrm>
            <a:off x="4958591" y="6468864"/>
            <a:ext cx="2283725" cy="307777"/>
          </a:xfrm>
          <a:prstGeom prst="rect">
            <a:avLst/>
          </a:prstGeom>
          <a:noFill/>
        </p:spPr>
        <p:txBody>
          <a:bodyPr wrap="square" rtlCol="0">
            <a:spAutoFit/>
          </a:bodyPr>
          <a:lstStyle/>
          <a:p>
            <a:pPr algn="ctr"/>
            <a:r>
              <a:rPr lang="en-US" sz="1400" dirty="0">
                <a:solidFill>
                  <a:schemeClr val="bg1"/>
                </a:solidFill>
              </a:rPr>
              <a:t>Tuesday, July 12, 2022</a:t>
            </a:r>
          </a:p>
        </p:txBody>
      </p:sp>
      <p:grpSp>
        <p:nvGrpSpPr>
          <p:cNvPr id="12" name="Group 11">
            <a:extLst>
              <a:ext uri="{FF2B5EF4-FFF2-40B4-BE49-F238E27FC236}">
                <a16:creationId xmlns:a16="http://schemas.microsoft.com/office/drawing/2014/main" id="{6B18DA9B-4B6C-961D-7CFC-BC5BBAA33D7C}"/>
              </a:ext>
            </a:extLst>
          </p:cNvPr>
          <p:cNvGrpSpPr/>
          <p:nvPr userDrawn="1"/>
        </p:nvGrpSpPr>
        <p:grpSpPr>
          <a:xfrm>
            <a:off x="10247085" y="44565"/>
            <a:ext cx="1872127" cy="569907"/>
            <a:chOff x="10137902" y="-27813"/>
            <a:chExt cx="1872127" cy="669581"/>
          </a:xfrm>
        </p:grpSpPr>
        <p:sp>
          <p:nvSpPr>
            <p:cNvPr id="14" name="Rectangle 13">
              <a:extLst>
                <a:ext uri="{FF2B5EF4-FFF2-40B4-BE49-F238E27FC236}">
                  <a16:creationId xmlns:a16="http://schemas.microsoft.com/office/drawing/2014/main" id="{08BD5529-113E-30DA-C03C-4E2F805EA01D}"/>
                </a:ext>
              </a:extLst>
            </p:cNvPr>
            <p:cNvSpPr/>
            <p:nvPr userDrawn="1"/>
          </p:nvSpPr>
          <p:spPr>
            <a:xfrm>
              <a:off x="10137902" y="0"/>
              <a:ext cx="1872127" cy="64176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descr="A picture containing text, sign&#10;&#10;Description automatically generated">
              <a:extLst>
                <a:ext uri="{FF2B5EF4-FFF2-40B4-BE49-F238E27FC236}">
                  <a16:creationId xmlns:a16="http://schemas.microsoft.com/office/drawing/2014/main" id="{D4EE5192-88A0-25F9-7BA4-861B21E142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178846" y="-27813"/>
              <a:ext cx="1744748" cy="641768"/>
            </a:xfrm>
            <a:prstGeom prst="rect">
              <a:avLst/>
            </a:prstGeom>
          </p:spPr>
        </p:pic>
      </p:grpSp>
      <p:pic>
        <p:nvPicPr>
          <p:cNvPr id="16" name="Picture 15" descr="A picture containing text, clipart&#10;&#10;Description automatically generated">
            <a:extLst>
              <a:ext uri="{FF2B5EF4-FFF2-40B4-BE49-F238E27FC236}">
                <a16:creationId xmlns:a16="http://schemas.microsoft.com/office/drawing/2014/main" id="{E146D4D8-6512-7621-CDCE-69F1A731448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6123" y="6379706"/>
            <a:ext cx="1568862" cy="447126"/>
          </a:xfrm>
          <a:prstGeom prst="rect">
            <a:avLst/>
          </a:prstGeom>
        </p:spPr>
      </p:pic>
    </p:spTree>
    <p:extLst>
      <p:ext uri="{BB962C8B-B14F-4D97-AF65-F5344CB8AC3E}">
        <p14:creationId xmlns:p14="http://schemas.microsoft.com/office/powerpoint/2010/main" val="232708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9RHMpi5diwg" TargetMode="Externa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polar-star.ea.gr/content/science-stea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polar-star.ea.gr/content/science-steam"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polar-star.ea.gr/content/engineering-stea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polar-star.ea.gr/content/art-steam" TargetMode="External"/><Relationship Id="rId3" Type="http://schemas.openxmlformats.org/officeDocument/2006/relationships/diagramLayout" Target="../diagrams/layout1.xml"/><Relationship Id="rId7" Type="http://schemas.openxmlformats.org/officeDocument/2006/relationships/hyperlink" Target="http://polar-star.ea.gr/content/science-steam"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polar-star.ea.gr/"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5C9A-1773-4318-BDE2-77EB572D8FF4}"/>
              </a:ext>
            </a:extLst>
          </p:cNvPr>
          <p:cNvSpPr>
            <a:spLocks noGrp="1"/>
          </p:cNvSpPr>
          <p:nvPr>
            <p:ph type="ctrTitle"/>
          </p:nvPr>
        </p:nvSpPr>
        <p:spPr>
          <a:xfrm>
            <a:off x="814317" y="2245845"/>
            <a:ext cx="10563366" cy="1909763"/>
          </a:xfrm>
          <a:noFill/>
        </p:spPr>
        <p:txBody>
          <a:bodyPr>
            <a:normAutofit/>
          </a:bodyPr>
          <a:lstStyle/>
          <a:p>
            <a:r>
              <a:rPr lang="en-US" sz="5400" dirty="0"/>
              <a:t>STEAM Education: From Science to STEAM using a seamless approach</a:t>
            </a:r>
          </a:p>
        </p:txBody>
      </p:sp>
      <p:grpSp>
        <p:nvGrpSpPr>
          <p:cNvPr id="10" name="Group 9">
            <a:extLst>
              <a:ext uri="{FF2B5EF4-FFF2-40B4-BE49-F238E27FC236}">
                <a16:creationId xmlns:a16="http://schemas.microsoft.com/office/drawing/2014/main" id="{F26C19C5-8210-ED80-398C-EC6FE4DBA17D}"/>
              </a:ext>
            </a:extLst>
          </p:cNvPr>
          <p:cNvGrpSpPr/>
          <p:nvPr/>
        </p:nvGrpSpPr>
        <p:grpSpPr>
          <a:xfrm>
            <a:off x="4298605" y="4596819"/>
            <a:ext cx="4080734" cy="816709"/>
            <a:chOff x="4615921" y="5211552"/>
            <a:chExt cx="4080734" cy="816709"/>
          </a:xfrm>
        </p:grpSpPr>
        <p:sp>
          <p:nvSpPr>
            <p:cNvPr id="4" name="Subtitle 2">
              <a:extLst>
                <a:ext uri="{FF2B5EF4-FFF2-40B4-BE49-F238E27FC236}">
                  <a16:creationId xmlns:a16="http://schemas.microsoft.com/office/drawing/2014/main" id="{A00C1EA6-811F-46A4-9E2E-21E3B3A5EC5F}"/>
                </a:ext>
              </a:extLst>
            </p:cNvPr>
            <p:cNvSpPr txBox="1">
              <a:spLocks/>
            </p:cNvSpPr>
            <p:nvPr/>
          </p:nvSpPr>
          <p:spPr>
            <a:xfrm>
              <a:off x="5529385" y="5249130"/>
              <a:ext cx="3167270" cy="77913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solidFill>
                    <a:srgbClr val="535353"/>
                  </a:solidFill>
                </a:rPr>
                <a:t>Eleftheria Tsourlidaki</a:t>
              </a:r>
            </a:p>
            <a:p>
              <a:pPr algn="l"/>
              <a:r>
                <a:rPr lang="en-US" dirty="0">
                  <a:solidFill>
                    <a:srgbClr val="535353"/>
                  </a:solidFill>
                </a:rPr>
                <a:t>Ellinogermaniki Agogi</a:t>
              </a:r>
              <a:endParaRPr lang="el-GR" dirty="0">
                <a:solidFill>
                  <a:srgbClr val="535353"/>
                </a:solidFill>
              </a:endParaRPr>
            </a:p>
          </p:txBody>
        </p:sp>
        <p:pic>
          <p:nvPicPr>
            <p:cNvPr id="5" name="Picture 4" descr="A picture containing drawing&#10;&#10;Description automatically generated">
              <a:extLst>
                <a:ext uri="{FF2B5EF4-FFF2-40B4-BE49-F238E27FC236}">
                  <a16:creationId xmlns:a16="http://schemas.microsoft.com/office/drawing/2014/main" id="{81B4F563-5182-4909-BB6B-20D0167CC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921" y="5211552"/>
              <a:ext cx="913464" cy="779131"/>
            </a:xfrm>
            <a:prstGeom prst="rect">
              <a:avLst/>
            </a:prstGeom>
          </p:spPr>
        </p:pic>
      </p:grpSp>
      <p:pic>
        <p:nvPicPr>
          <p:cNvPr id="7" name="Picture 6" descr="A picture containing text, sign&#10;&#10;Description automatically generated">
            <a:extLst>
              <a:ext uri="{FF2B5EF4-FFF2-40B4-BE49-F238E27FC236}">
                <a16:creationId xmlns:a16="http://schemas.microsoft.com/office/drawing/2014/main" id="{7B465E89-953D-4FF5-FC15-C285A0E27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462" y="829740"/>
            <a:ext cx="5833287" cy="1727800"/>
          </a:xfrm>
          <a:prstGeom prst="rect">
            <a:avLst/>
          </a:prstGeom>
        </p:spPr>
      </p:pic>
      <p:pic>
        <p:nvPicPr>
          <p:cNvPr id="8" name="Picture 7">
            <a:extLst>
              <a:ext uri="{FF2B5EF4-FFF2-40B4-BE49-F238E27FC236}">
                <a16:creationId xmlns:a16="http://schemas.microsoft.com/office/drawing/2014/main" id="{63EBCD5E-326B-2C70-9F96-6E8B4CD044B4}"/>
              </a:ext>
            </a:extLst>
          </p:cNvPr>
          <p:cNvPicPr>
            <a:picLocks noChangeAspect="1"/>
          </p:cNvPicPr>
          <p:nvPr/>
        </p:nvPicPr>
        <p:blipFill rotWithShape="1">
          <a:blip r:embed="rId4">
            <a:extLst>
              <a:ext uri="{28A0092B-C50C-407E-A947-70E740481C1C}">
                <a14:useLocalDpi xmlns:a14="http://schemas.microsoft.com/office/drawing/2010/main" val="0"/>
              </a:ext>
            </a:extLst>
          </a:blip>
          <a:srcRect r="18395"/>
          <a:stretch/>
        </p:blipFill>
        <p:spPr>
          <a:xfrm>
            <a:off x="1121391" y="5854739"/>
            <a:ext cx="9949218" cy="482117"/>
          </a:xfrm>
          <a:prstGeom prst="rect">
            <a:avLst/>
          </a:prstGeom>
        </p:spPr>
      </p:pic>
    </p:spTree>
    <p:extLst>
      <p:ext uri="{BB962C8B-B14F-4D97-AF65-F5344CB8AC3E}">
        <p14:creationId xmlns:p14="http://schemas.microsoft.com/office/powerpoint/2010/main" val="361433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7" name="Title 1">
            <a:extLst>
              <a:ext uri="{FF2B5EF4-FFF2-40B4-BE49-F238E27FC236}">
                <a16:creationId xmlns:a16="http://schemas.microsoft.com/office/drawing/2014/main" id="{BE11380B-E5F8-4F0A-8FD5-6519958305AA}"/>
              </a:ext>
            </a:extLst>
          </p:cNvPr>
          <p:cNvSpPr txBox="1">
            <a:spLocks/>
          </p:cNvSpPr>
          <p:nvPr/>
        </p:nvSpPr>
        <p:spPr>
          <a:xfrm>
            <a:off x="186612" y="5061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many flavors of STEAM</a:t>
            </a:r>
          </a:p>
        </p:txBody>
      </p:sp>
      <p:pic>
        <p:nvPicPr>
          <p:cNvPr id="8" name="Picture 7" descr="Graphical user interface&#10;&#10;Description automatically generated">
            <a:extLst>
              <a:ext uri="{FF2B5EF4-FFF2-40B4-BE49-F238E27FC236}">
                <a16:creationId xmlns:a16="http://schemas.microsoft.com/office/drawing/2014/main" id="{D649D178-1D5C-4824-AC97-6994615DE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090" y="905068"/>
            <a:ext cx="3169298" cy="5412649"/>
          </a:xfrm>
          <a:prstGeom prst="rect">
            <a:avLst/>
          </a:prstGeom>
        </p:spPr>
      </p:pic>
      <p:pic>
        <p:nvPicPr>
          <p:cNvPr id="9" name="Picture 8" descr="A picture containing child, indoor, child, young&#10;&#10;Description automatically generated">
            <a:extLst>
              <a:ext uri="{FF2B5EF4-FFF2-40B4-BE49-F238E27FC236}">
                <a16:creationId xmlns:a16="http://schemas.microsoft.com/office/drawing/2014/main" id="{FF53FB81-5F4C-4676-B183-177D13D1C0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996" y="1232887"/>
            <a:ext cx="7396116" cy="5084830"/>
          </a:xfrm>
          <a:prstGeom prst="rect">
            <a:avLst/>
          </a:prstGeom>
          <a:ln>
            <a:noFill/>
          </a:ln>
          <a:effectLst>
            <a:softEdge rad="112500"/>
          </a:effectLst>
        </p:spPr>
      </p:pic>
    </p:spTree>
    <p:extLst>
      <p:ext uri="{BB962C8B-B14F-4D97-AF65-F5344CB8AC3E}">
        <p14:creationId xmlns:p14="http://schemas.microsoft.com/office/powerpoint/2010/main" val="3810550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A2B03A55-2C31-4B66-87DA-712D5BD96DBA}"/>
              </a:ext>
            </a:extLst>
          </p:cNvPr>
          <p:cNvSpPr>
            <a:spLocks noGrp="1"/>
          </p:cNvSpPr>
          <p:nvPr>
            <p:ph type="title"/>
          </p:nvPr>
        </p:nvSpPr>
        <p:spPr>
          <a:xfrm>
            <a:off x="14288" y="384212"/>
            <a:ext cx="10515600" cy="1325563"/>
          </a:xfrm>
        </p:spPr>
        <p:txBody>
          <a:bodyPr/>
          <a:lstStyle/>
          <a:p>
            <a:r>
              <a:rPr lang="en-US" b="1" dirty="0">
                <a:solidFill>
                  <a:srgbClr val="6E3667"/>
                </a:solidFill>
                <a:latin typeface="OpenSans"/>
              </a:rPr>
              <a:t>The challenges</a:t>
            </a:r>
          </a:p>
        </p:txBody>
      </p:sp>
      <p:sp>
        <p:nvSpPr>
          <p:cNvPr id="2" name="Rectangle 1">
            <a:extLst>
              <a:ext uri="{FF2B5EF4-FFF2-40B4-BE49-F238E27FC236}">
                <a16:creationId xmlns:a16="http://schemas.microsoft.com/office/drawing/2014/main" id="{92ACCC56-73C7-4D22-A296-71A5F662CA9C}"/>
              </a:ext>
            </a:extLst>
          </p:cNvPr>
          <p:cNvSpPr/>
          <p:nvPr/>
        </p:nvSpPr>
        <p:spPr>
          <a:xfrm>
            <a:off x="177282" y="1709775"/>
            <a:ext cx="11187404" cy="4001095"/>
          </a:xfrm>
          <a:prstGeom prst="rect">
            <a:avLst/>
          </a:prstGeom>
        </p:spPr>
        <p:txBody>
          <a:bodyPr wrap="square">
            <a:spAutoFit/>
          </a:bodyPr>
          <a:lstStyle/>
          <a:p>
            <a:pPr algn="just"/>
            <a:r>
              <a:rPr lang="en-US" sz="2000" dirty="0">
                <a:solidFill>
                  <a:srgbClr val="000000"/>
                </a:solidFill>
                <a:latin typeface="Arial" panose="020B0604020202020204" pitchFamily="34" charset="0"/>
              </a:rPr>
              <a:t>In ideal scenarios, the teacher’s role is becoming that of a </a:t>
            </a:r>
            <a:r>
              <a:rPr lang="en-US" sz="2000" b="1" dirty="0">
                <a:solidFill>
                  <a:srgbClr val="88D317"/>
                </a:solidFill>
                <a:latin typeface="Arial" panose="020B0604020202020204" pitchFamily="34" charset="0"/>
              </a:rPr>
              <a:t>mentor</a:t>
            </a:r>
            <a:r>
              <a:rPr lang="en-US" sz="2000" dirty="0">
                <a:solidFill>
                  <a:srgbClr val="000000"/>
                </a:solidFill>
                <a:latin typeface="Arial" panose="020B0604020202020204" pitchFamily="34" charset="0"/>
              </a:rPr>
              <a:t>, visiting with groups and individual learners during class to help </a:t>
            </a:r>
            <a:r>
              <a:rPr lang="en-US" sz="2000" b="1" dirty="0">
                <a:solidFill>
                  <a:srgbClr val="88D317"/>
                </a:solidFill>
                <a:latin typeface="Arial" panose="020B0604020202020204" pitchFamily="34" charset="0"/>
              </a:rPr>
              <a:t>guide them</a:t>
            </a:r>
            <a:r>
              <a:rPr lang="en-US" sz="2000" dirty="0">
                <a:solidFill>
                  <a:srgbClr val="000000"/>
                </a:solidFill>
                <a:latin typeface="Arial" panose="020B0604020202020204" pitchFamily="34" charset="0"/>
              </a:rPr>
              <a:t>, while allowing them to have </a:t>
            </a:r>
            <a:r>
              <a:rPr lang="en-US" sz="2000" b="1" dirty="0">
                <a:solidFill>
                  <a:srgbClr val="88D317"/>
                </a:solidFill>
                <a:latin typeface="Arial" panose="020B0604020202020204" pitchFamily="34" charset="0"/>
              </a:rPr>
              <a:t>more of a say in their own learning</a:t>
            </a:r>
            <a:r>
              <a:rPr lang="en-US" sz="2000" dirty="0">
                <a:solidFill>
                  <a:srgbClr val="000000"/>
                </a:solidFill>
                <a:latin typeface="Arial" panose="020B0604020202020204" pitchFamily="34" charset="0"/>
              </a:rPr>
              <a:t>.</a:t>
            </a:r>
          </a:p>
          <a:p>
            <a:pPr algn="just"/>
            <a:r>
              <a:rPr lang="en-US" sz="1600" i="1" dirty="0">
                <a:solidFill>
                  <a:srgbClr val="000000"/>
                </a:solidFill>
                <a:latin typeface="Arial" panose="020B0604020202020204" pitchFamily="34" charset="0"/>
              </a:rPr>
              <a:t>NMC Horizon Report Europe: 2014 Schools Edition</a:t>
            </a:r>
            <a:endParaRPr lang="el-GR" sz="1600" i="1" dirty="0"/>
          </a:p>
          <a:p>
            <a:pPr algn="just"/>
            <a:endParaRPr lang="en-US" sz="2000" dirty="0">
              <a:solidFill>
                <a:srgbClr val="000000"/>
              </a:solidFill>
              <a:latin typeface="Arial" panose="020B0604020202020204" pitchFamily="34" charset="0"/>
            </a:endParaRPr>
          </a:p>
          <a:p>
            <a:pPr algn="just"/>
            <a:endParaRPr lang="en-US" sz="2000" dirty="0">
              <a:solidFill>
                <a:srgbClr val="000000"/>
              </a:solidFill>
              <a:latin typeface="Arial" panose="020B0604020202020204" pitchFamily="34" charset="0"/>
            </a:endParaRPr>
          </a:p>
          <a:p>
            <a:pPr algn="just"/>
            <a:r>
              <a:rPr lang="en-US" sz="2000" dirty="0">
                <a:solidFill>
                  <a:srgbClr val="000000"/>
                </a:solidFill>
                <a:latin typeface="Arial" panose="020B0604020202020204" pitchFamily="34" charset="0"/>
              </a:rPr>
              <a:t> Under the current circumstances, in which due to the pandemic not only has the ‘how’ of learning processes changed but also the ‘when’ and ‘where’, the role of the teachers is changing anew and becomes one in which they are </a:t>
            </a:r>
            <a:r>
              <a:rPr lang="en-US" sz="2000" b="1" dirty="0">
                <a:solidFill>
                  <a:srgbClr val="88D317"/>
                </a:solidFill>
                <a:latin typeface="Arial" panose="020B0604020202020204" pitchFamily="34" charset="0"/>
              </a:rPr>
              <a:t>activators of learning</a:t>
            </a:r>
            <a:r>
              <a:rPr lang="en-US" sz="2000" dirty="0">
                <a:solidFill>
                  <a:srgbClr val="000000"/>
                </a:solidFill>
                <a:latin typeface="Arial" panose="020B0604020202020204" pitchFamily="34" charset="0"/>
              </a:rPr>
              <a:t>; practitioners who can </a:t>
            </a:r>
            <a:r>
              <a:rPr lang="en-US" sz="2000" b="1" dirty="0">
                <a:solidFill>
                  <a:srgbClr val="88D317"/>
                </a:solidFill>
                <a:latin typeface="Arial" panose="020B0604020202020204" pitchFamily="34" charset="0"/>
              </a:rPr>
              <a:t>differentiate task, time and space </a:t>
            </a:r>
            <a:r>
              <a:rPr lang="en-US" sz="2000" dirty="0">
                <a:solidFill>
                  <a:srgbClr val="000000"/>
                </a:solidFill>
                <a:latin typeface="Arial" panose="020B0604020202020204" pitchFamily="34" charset="0"/>
              </a:rPr>
              <a:t>to meet student needs and </a:t>
            </a:r>
            <a:r>
              <a:rPr lang="en-US" sz="2000" b="1" dirty="0">
                <a:solidFill>
                  <a:srgbClr val="88D317"/>
                </a:solidFill>
                <a:latin typeface="Arial" panose="020B0604020202020204" pitchFamily="34" charset="0"/>
              </a:rPr>
              <a:t>include them as co-designers of that learning</a:t>
            </a:r>
            <a:r>
              <a:rPr lang="en-US" sz="2000" dirty="0">
                <a:solidFill>
                  <a:srgbClr val="000000"/>
                </a:solidFill>
                <a:latin typeface="Arial" panose="020B0604020202020204" pitchFamily="34" charset="0"/>
              </a:rPr>
              <a:t>. The challenge is to integrate the best of what we have learned from this remote phase with the new skill set required for the future </a:t>
            </a:r>
          </a:p>
          <a:p>
            <a:r>
              <a:rPr lang="en-US" sz="1600" i="1" dirty="0">
                <a:solidFill>
                  <a:srgbClr val="000000"/>
                </a:solidFill>
                <a:latin typeface="Arial" panose="020B0604020202020204" pitchFamily="34" charset="0"/>
              </a:rPr>
              <a:t>Education Reimagined: The future of learning. Fullan, 2020</a:t>
            </a:r>
            <a:endParaRPr lang="el-GR" sz="1600" i="1" dirty="0">
              <a:solidFill>
                <a:srgbClr val="000000"/>
              </a:solidFill>
              <a:latin typeface="Arial" panose="020B0604020202020204" pitchFamily="34" charset="0"/>
            </a:endParaRPr>
          </a:p>
        </p:txBody>
      </p:sp>
    </p:spTree>
    <p:extLst>
      <p:ext uri="{BB962C8B-B14F-4D97-AF65-F5344CB8AC3E}">
        <p14:creationId xmlns:p14="http://schemas.microsoft.com/office/powerpoint/2010/main" val="274705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A2B03A55-2C31-4B66-87DA-712D5BD96DBA}"/>
              </a:ext>
            </a:extLst>
          </p:cNvPr>
          <p:cNvSpPr>
            <a:spLocks noGrp="1"/>
          </p:cNvSpPr>
          <p:nvPr>
            <p:ph type="title"/>
          </p:nvPr>
        </p:nvSpPr>
        <p:spPr>
          <a:xfrm>
            <a:off x="14288" y="464785"/>
            <a:ext cx="10515600" cy="1325563"/>
          </a:xfrm>
        </p:spPr>
        <p:txBody>
          <a:bodyPr/>
          <a:lstStyle/>
          <a:p>
            <a:r>
              <a:rPr lang="en-US" b="1" dirty="0">
                <a:solidFill>
                  <a:srgbClr val="6E3667"/>
                </a:solidFill>
                <a:latin typeface="OpenSans"/>
              </a:rPr>
              <a:t>The challenges</a:t>
            </a:r>
          </a:p>
        </p:txBody>
      </p:sp>
      <p:sp>
        <p:nvSpPr>
          <p:cNvPr id="6" name="Content Placeholder 2">
            <a:extLst>
              <a:ext uri="{FF2B5EF4-FFF2-40B4-BE49-F238E27FC236}">
                <a16:creationId xmlns:a16="http://schemas.microsoft.com/office/drawing/2014/main" id="{A603C928-2B1A-4B66-899A-CA441A0B07C0}"/>
              </a:ext>
            </a:extLst>
          </p:cNvPr>
          <p:cNvSpPr>
            <a:spLocks noGrp="1"/>
          </p:cNvSpPr>
          <p:nvPr>
            <p:ph idx="1"/>
          </p:nvPr>
        </p:nvSpPr>
        <p:spPr>
          <a:xfrm>
            <a:off x="186612" y="1813329"/>
            <a:ext cx="8422250" cy="3822361"/>
          </a:xfrm>
        </p:spPr>
        <p:txBody>
          <a:bodyPr>
            <a:normAutofit/>
          </a:bodyPr>
          <a:lstStyle/>
          <a:p>
            <a:pPr>
              <a:buFontTx/>
              <a:buChar char="-"/>
            </a:pPr>
            <a:r>
              <a:rPr lang="en-US" dirty="0"/>
              <a:t>How do I select the ideal type of activity?</a:t>
            </a:r>
          </a:p>
          <a:p>
            <a:pPr>
              <a:buFontTx/>
              <a:buChar char="-"/>
            </a:pPr>
            <a:endParaRPr lang="en-US" dirty="0"/>
          </a:p>
          <a:p>
            <a:pPr>
              <a:buFontTx/>
              <a:buChar char="-"/>
            </a:pPr>
            <a:r>
              <a:rPr lang="en-US" dirty="0"/>
              <a:t>How do I handle time?</a:t>
            </a:r>
          </a:p>
          <a:p>
            <a:pPr>
              <a:buFontTx/>
              <a:buChar char="-"/>
            </a:pPr>
            <a:endParaRPr lang="en-US" dirty="0"/>
          </a:p>
          <a:p>
            <a:pPr>
              <a:buFontTx/>
              <a:buChar char="-"/>
            </a:pPr>
            <a:r>
              <a:rPr lang="en-US" dirty="0"/>
              <a:t>How do I accommodate different learning styles?</a:t>
            </a:r>
          </a:p>
          <a:p>
            <a:pPr>
              <a:buFontTx/>
              <a:buChar char="-"/>
            </a:pPr>
            <a:endParaRPr lang="en-US" dirty="0"/>
          </a:p>
          <a:p>
            <a:pPr>
              <a:buFontTx/>
              <a:buChar char="-"/>
            </a:pPr>
            <a:r>
              <a:rPr lang="en-US" dirty="0"/>
              <a:t>Can I give different tasks to different students?</a:t>
            </a:r>
          </a:p>
          <a:p>
            <a:pPr marL="0" indent="0">
              <a:buNone/>
            </a:pPr>
            <a:endParaRPr lang="en-US" i="1" dirty="0"/>
          </a:p>
        </p:txBody>
      </p:sp>
    </p:spTree>
    <p:extLst>
      <p:ext uri="{BB962C8B-B14F-4D97-AF65-F5344CB8AC3E}">
        <p14:creationId xmlns:p14="http://schemas.microsoft.com/office/powerpoint/2010/main" val="3764979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7DD5B473-8BC4-4B15-BEE2-C4997989D987}"/>
              </a:ext>
            </a:extLst>
          </p:cNvPr>
          <p:cNvSpPr>
            <a:spLocks noGrp="1"/>
          </p:cNvSpPr>
          <p:nvPr>
            <p:ph type="title"/>
          </p:nvPr>
        </p:nvSpPr>
        <p:spPr>
          <a:xfrm>
            <a:off x="101558" y="453634"/>
            <a:ext cx="10515600" cy="1325563"/>
          </a:xfrm>
        </p:spPr>
        <p:txBody>
          <a:bodyPr/>
          <a:lstStyle/>
          <a:p>
            <a:r>
              <a:rPr lang="en-US" b="1" dirty="0">
                <a:solidFill>
                  <a:srgbClr val="6E3667"/>
                </a:solidFill>
                <a:latin typeface="OpenSans"/>
              </a:rPr>
              <a:t>The many flavors of STEAM</a:t>
            </a:r>
          </a:p>
        </p:txBody>
      </p:sp>
      <p:pic>
        <p:nvPicPr>
          <p:cNvPr id="3" name="Picture 2" descr="Graphical user interface&#10;&#10;Description automatically generated">
            <a:extLst>
              <a:ext uri="{FF2B5EF4-FFF2-40B4-BE49-F238E27FC236}">
                <a16:creationId xmlns:a16="http://schemas.microsoft.com/office/drawing/2014/main" id="{D6C7D468-53FB-4AC0-BAE5-3A9F905C8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6090" y="905068"/>
            <a:ext cx="3169298" cy="5412649"/>
          </a:xfrm>
          <a:prstGeom prst="rect">
            <a:avLst/>
          </a:prstGeom>
        </p:spPr>
      </p:pic>
      <p:sp>
        <p:nvSpPr>
          <p:cNvPr id="7" name="Content Placeholder 2">
            <a:extLst>
              <a:ext uri="{FF2B5EF4-FFF2-40B4-BE49-F238E27FC236}">
                <a16:creationId xmlns:a16="http://schemas.microsoft.com/office/drawing/2014/main" id="{6B39F65C-BF73-48B8-8570-0659BDDC7617}"/>
              </a:ext>
            </a:extLst>
          </p:cNvPr>
          <p:cNvSpPr>
            <a:spLocks noGrp="1"/>
          </p:cNvSpPr>
          <p:nvPr>
            <p:ph idx="1"/>
          </p:nvPr>
        </p:nvSpPr>
        <p:spPr>
          <a:xfrm>
            <a:off x="186612" y="1813329"/>
            <a:ext cx="8422250" cy="3822361"/>
          </a:xfrm>
        </p:spPr>
        <p:txBody>
          <a:bodyPr>
            <a:normAutofit lnSpcReduction="10000"/>
          </a:bodyPr>
          <a:lstStyle/>
          <a:p>
            <a:pPr marL="0" indent="0">
              <a:buNone/>
            </a:pPr>
            <a:r>
              <a:rPr lang="en-US" dirty="0"/>
              <a:t>Different types of activities, meet the needs of different students more effectively? – </a:t>
            </a:r>
            <a:r>
              <a:rPr lang="en-US" i="1" dirty="0">
                <a:solidFill>
                  <a:srgbClr val="88D317"/>
                </a:solidFill>
              </a:rPr>
              <a:t>One size does not fit all</a:t>
            </a:r>
          </a:p>
          <a:p>
            <a:pPr marL="0" indent="0">
              <a:buNone/>
            </a:pPr>
            <a:endParaRPr lang="en-US" i="1" dirty="0">
              <a:solidFill>
                <a:srgbClr val="88D317"/>
              </a:solidFill>
            </a:endParaRPr>
          </a:p>
          <a:p>
            <a:pPr marL="0" indent="0">
              <a:buNone/>
            </a:pPr>
            <a:r>
              <a:rPr lang="en-US" i="1" dirty="0"/>
              <a:t>Choosing the type of activity depends on the subject, but variations need to be put in place to address different learning styles.</a:t>
            </a:r>
          </a:p>
          <a:p>
            <a:pPr marL="0" indent="0">
              <a:buNone/>
            </a:pPr>
            <a:endParaRPr lang="en-US" i="1" dirty="0"/>
          </a:p>
          <a:p>
            <a:pPr marL="0" indent="0">
              <a:buNone/>
            </a:pPr>
            <a:r>
              <a:rPr lang="en-US" i="1" dirty="0"/>
              <a:t>How can we build multidimensional activities tailored to multiple learning styles?</a:t>
            </a:r>
          </a:p>
        </p:txBody>
      </p:sp>
    </p:spTree>
    <p:extLst>
      <p:ext uri="{BB962C8B-B14F-4D97-AF65-F5344CB8AC3E}">
        <p14:creationId xmlns:p14="http://schemas.microsoft.com/office/powerpoint/2010/main" val="182381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is STEAM Education">
            <a:hlinkClick r:id="" action="ppaction://media"/>
            <a:extLst>
              <a:ext uri="{FF2B5EF4-FFF2-40B4-BE49-F238E27FC236}">
                <a16:creationId xmlns:a16="http://schemas.microsoft.com/office/drawing/2014/main" id="{53CCFD28-DE2F-4C4D-AD7A-C473969286B3}"/>
              </a:ext>
            </a:extLst>
          </p:cNvPr>
          <p:cNvPicPr>
            <a:picLocks noRot="1" noChangeAspect="1"/>
          </p:cNvPicPr>
          <p:nvPr>
            <a:videoFile r:link="rId1"/>
          </p:nvPr>
        </p:nvPicPr>
        <p:blipFill>
          <a:blip r:embed="rId4"/>
          <a:stretch>
            <a:fillRect/>
          </a:stretch>
        </p:blipFill>
        <p:spPr>
          <a:xfrm>
            <a:off x="838200" y="612037"/>
            <a:ext cx="10015869" cy="5633926"/>
          </a:xfrm>
          <a:prstGeom prst="rect">
            <a:avLst/>
          </a:prstGeom>
        </p:spPr>
      </p:pic>
    </p:spTree>
    <p:extLst>
      <p:ext uri="{BB962C8B-B14F-4D97-AF65-F5344CB8AC3E}">
        <p14:creationId xmlns:p14="http://schemas.microsoft.com/office/powerpoint/2010/main" val="517523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9FA52D-F7F7-0D57-15EC-3CF444611ADA}"/>
              </a:ext>
            </a:extLst>
          </p:cNvPr>
          <p:cNvSpPr>
            <a:spLocks noGrp="1"/>
          </p:cNvSpPr>
          <p:nvPr>
            <p:ph type="title"/>
          </p:nvPr>
        </p:nvSpPr>
        <p:spPr>
          <a:xfrm>
            <a:off x="838200" y="2766219"/>
            <a:ext cx="10515600" cy="1325563"/>
          </a:xfrm>
        </p:spPr>
        <p:txBody>
          <a:bodyPr/>
          <a:lstStyle/>
          <a:p>
            <a:pPr algn="ctr"/>
            <a:r>
              <a:rPr lang="en-US" b="1" dirty="0">
                <a:solidFill>
                  <a:srgbClr val="6E3667"/>
                </a:solidFill>
                <a:latin typeface="OpenSans"/>
              </a:rPr>
              <a:t>Time to snoop around!</a:t>
            </a:r>
          </a:p>
        </p:txBody>
      </p:sp>
    </p:spTree>
    <p:extLst>
      <p:ext uri="{BB962C8B-B14F-4D97-AF65-F5344CB8AC3E}">
        <p14:creationId xmlns:p14="http://schemas.microsoft.com/office/powerpoint/2010/main" val="1363070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A65B267B-9B7A-4B5B-7EF7-F6B949D143BC}"/>
              </a:ext>
            </a:extLst>
          </p:cNvPr>
          <p:cNvSpPr txBox="1">
            <a:spLocks/>
          </p:cNvSpPr>
          <p:nvPr/>
        </p:nvSpPr>
        <p:spPr>
          <a:xfrm>
            <a:off x="1157870" y="2285573"/>
            <a:ext cx="9144000" cy="1154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a:lstStyle>
          <a:p>
            <a:r>
              <a:rPr lang="en-GB" sz="7200" dirty="0">
                <a:solidFill>
                  <a:srgbClr val="6E3667"/>
                </a:solidFill>
                <a:effectLst>
                  <a:outerShdw blurRad="38100" dist="38100" dir="2700000" algn="tl">
                    <a:srgbClr val="000000">
                      <a:alpha val="43137"/>
                    </a:srgbClr>
                  </a:outerShdw>
                </a:effectLst>
              </a:rPr>
              <a:t>ST</a:t>
            </a:r>
            <a:r>
              <a:rPr lang="en-GB" sz="7200" dirty="0">
                <a:solidFill>
                  <a:srgbClr val="88D317"/>
                </a:solidFill>
                <a:effectLst>
                  <a:outerShdw blurRad="38100" dist="38100" dir="2700000" algn="tl">
                    <a:srgbClr val="000000">
                      <a:alpha val="43137"/>
                    </a:srgbClr>
                  </a:outerShdw>
                </a:effectLst>
              </a:rPr>
              <a:t>E</a:t>
            </a:r>
            <a:r>
              <a:rPr lang="en-GB" sz="7200" dirty="0">
                <a:solidFill>
                  <a:srgbClr val="6E3667"/>
                </a:solidFill>
                <a:effectLst>
                  <a:outerShdw blurRad="38100" dist="38100" dir="2700000" algn="tl">
                    <a:srgbClr val="000000">
                      <a:alpha val="43137"/>
                    </a:srgbClr>
                  </a:outerShdw>
                </a:effectLst>
              </a:rPr>
              <a:t>AM approach</a:t>
            </a:r>
            <a:endParaRPr lang="el-GR" sz="7200" dirty="0">
              <a:solidFill>
                <a:srgbClr val="6E3667"/>
              </a:solidFill>
              <a:effectLst>
                <a:outerShdw blurRad="38100" dist="38100" dir="2700000" algn="tl">
                  <a:srgbClr val="000000">
                    <a:alpha val="43137"/>
                  </a:srgbClr>
                </a:outerShdw>
              </a:effectLst>
            </a:endParaRPr>
          </a:p>
        </p:txBody>
      </p:sp>
      <p:sp>
        <p:nvSpPr>
          <p:cNvPr id="13" name="Title 3">
            <a:extLst>
              <a:ext uri="{FF2B5EF4-FFF2-40B4-BE49-F238E27FC236}">
                <a16:creationId xmlns:a16="http://schemas.microsoft.com/office/drawing/2014/main" id="{184AA108-02AB-CE25-99E7-8A2BE602A669}"/>
              </a:ext>
            </a:extLst>
          </p:cNvPr>
          <p:cNvSpPr txBox="1">
            <a:spLocks/>
          </p:cNvSpPr>
          <p:nvPr/>
        </p:nvSpPr>
        <p:spPr>
          <a:xfrm>
            <a:off x="1157870" y="1080818"/>
            <a:ext cx="9144000" cy="13429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a:lstStyle>
          <a:p>
            <a:r>
              <a:rPr lang="en-GB" sz="7200" dirty="0">
                <a:solidFill>
                  <a:srgbClr val="88D317"/>
                </a:solidFill>
                <a:effectLst>
                  <a:outerShdw blurRad="38100" dist="38100" dir="2700000" algn="tl">
                    <a:srgbClr val="000000">
                      <a:alpha val="43137"/>
                    </a:srgbClr>
                  </a:outerShdw>
                </a:effectLst>
              </a:rPr>
              <a:t>S</a:t>
            </a:r>
            <a:r>
              <a:rPr lang="en-GB" sz="7200" dirty="0">
                <a:solidFill>
                  <a:srgbClr val="6E3667"/>
                </a:solidFill>
                <a:effectLst>
                  <a:outerShdw blurRad="38100" dist="38100" dir="2700000" algn="tl">
                    <a:srgbClr val="000000">
                      <a:alpha val="43137"/>
                    </a:srgbClr>
                  </a:outerShdw>
                </a:effectLst>
              </a:rPr>
              <a:t>TEAM approach</a:t>
            </a:r>
            <a:endParaRPr lang="el-GR" sz="7200" dirty="0">
              <a:solidFill>
                <a:srgbClr val="6E3667"/>
              </a:solidFill>
              <a:effectLst>
                <a:outerShdw blurRad="38100" dist="38100" dir="2700000" algn="tl">
                  <a:srgbClr val="000000">
                    <a:alpha val="43137"/>
                  </a:srgbClr>
                </a:outerShdw>
              </a:effectLst>
            </a:endParaRPr>
          </a:p>
        </p:txBody>
      </p:sp>
      <p:sp>
        <p:nvSpPr>
          <p:cNvPr id="15" name="Title 3">
            <a:extLst>
              <a:ext uri="{FF2B5EF4-FFF2-40B4-BE49-F238E27FC236}">
                <a16:creationId xmlns:a16="http://schemas.microsoft.com/office/drawing/2014/main" id="{7B97B6B8-B3A4-8803-CDAD-048F3B08920A}"/>
              </a:ext>
            </a:extLst>
          </p:cNvPr>
          <p:cNvSpPr txBox="1">
            <a:spLocks/>
          </p:cNvSpPr>
          <p:nvPr/>
        </p:nvSpPr>
        <p:spPr>
          <a:xfrm>
            <a:off x="1157870" y="3479177"/>
            <a:ext cx="9144000" cy="1154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C58"/>
                </a:solidFill>
                <a:latin typeface="+mj-lt"/>
                <a:ea typeface="+mj-ea"/>
                <a:cs typeface="+mj-cs"/>
              </a:defRPr>
            </a:lvl1pPr>
          </a:lstStyle>
          <a:p>
            <a:r>
              <a:rPr lang="en-GB" sz="7200" dirty="0">
                <a:solidFill>
                  <a:srgbClr val="6E3667"/>
                </a:solidFill>
                <a:effectLst>
                  <a:outerShdw blurRad="38100" dist="38100" dir="2700000" algn="tl">
                    <a:srgbClr val="000000">
                      <a:alpha val="43137"/>
                    </a:srgbClr>
                  </a:outerShdw>
                </a:effectLst>
              </a:rPr>
              <a:t>STE</a:t>
            </a:r>
            <a:r>
              <a:rPr lang="en-GB" sz="7200" dirty="0">
                <a:solidFill>
                  <a:srgbClr val="88D317"/>
                </a:solidFill>
                <a:effectLst>
                  <a:outerShdw blurRad="38100" dist="38100" dir="2700000" algn="tl">
                    <a:srgbClr val="000000">
                      <a:alpha val="43137"/>
                    </a:srgbClr>
                  </a:outerShdw>
                </a:effectLst>
              </a:rPr>
              <a:t>A</a:t>
            </a:r>
            <a:r>
              <a:rPr lang="en-GB" sz="7200" dirty="0">
                <a:solidFill>
                  <a:srgbClr val="6E3667"/>
                </a:solidFill>
                <a:effectLst>
                  <a:outerShdw blurRad="38100" dist="38100" dir="2700000" algn="tl">
                    <a:srgbClr val="000000">
                      <a:alpha val="43137"/>
                    </a:srgbClr>
                  </a:outerShdw>
                </a:effectLst>
              </a:rPr>
              <a:t>M approach</a:t>
            </a:r>
            <a:endParaRPr lang="el-GR" sz="7200" dirty="0">
              <a:solidFill>
                <a:srgbClr val="6E3667"/>
              </a:solidFill>
              <a:effectLst>
                <a:outerShdw blurRad="38100" dist="38100" dir="2700000" algn="tl">
                  <a:srgbClr val="000000">
                    <a:alpha val="43137"/>
                  </a:srgbClr>
                </a:outerShdw>
              </a:effectLst>
            </a:endParaRPr>
          </a:p>
        </p:txBody>
      </p:sp>
      <p:sp>
        <p:nvSpPr>
          <p:cNvPr id="16" name="Subtitle 4">
            <a:extLst>
              <a:ext uri="{FF2B5EF4-FFF2-40B4-BE49-F238E27FC236}">
                <a16:creationId xmlns:a16="http://schemas.microsoft.com/office/drawing/2014/main" id="{8248CCD1-B314-7EC5-1682-32F4DD9A0A28}"/>
              </a:ext>
            </a:extLst>
          </p:cNvPr>
          <p:cNvSpPr txBox="1">
            <a:spLocks/>
          </p:cNvSpPr>
          <p:nvPr/>
        </p:nvSpPr>
        <p:spPr>
          <a:xfrm>
            <a:off x="9309409" y="1342465"/>
            <a:ext cx="1743307" cy="8196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t>Station 1</a:t>
            </a:r>
            <a:endParaRPr lang="el-GR" sz="3200" b="1" dirty="0"/>
          </a:p>
        </p:txBody>
      </p:sp>
      <p:sp>
        <p:nvSpPr>
          <p:cNvPr id="17" name="Subtitle 4">
            <a:extLst>
              <a:ext uri="{FF2B5EF4-FFF2-40B4-BE49-F238E27FC236}">
                <a16:creationId xmlns:a16="http://schemas.microsoft.com/office/drawing/2014/main" id="{89D8ECB0-51E3-64CF-9E19-B58075C9AC01}"/>
              </a:ext>
            </a:extLst>
          </p:cNvPr>
          <p:cNvSpPr txBox="1">
            <a:spLocks/>
          </p:cNvSpPr>
          <p:nvPr/>
        </p:nvSpPr>
        <p:spPr>
          <a:xfrm>
            <a:off x="9309409" y="2453055"/>
            <a:ext cx="1743307" cy="8196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t>Station 2</a:t>
            </a:r>
            <a:endParaRPr lang="el-GR" sz="3200" b="1" dirty="0"/>
          </a:p>
        </p:txBody>
      </p:sp>
      <p:sp>
        <p:nvSpPr>
          <p:cNvPr id="18" name="Subtitle 4">
            <a:extLst>
              <a:ext uri="{FF2B5EF4-FFF2-40B4-BE49-F238E27FC236}">
                <a16:creationId xmlns:a16="http://schemas.microsoft.com/office/drawing/2014/main" id="{EC77920E-04F8-9942-FC97-CF8408A7A61C}"/>
              </a:ext>
            </a:extLst>
          </p:cNvPr>
          <p:cNvSpPr txBox="1">
            <a:spLocks/>
          </p:cNvSpPr>
          <p:nvPr/>
        </p:nvSpPr>
        <p:spPr>
          <a:xfrm>
            <a:off x="9309409" y="3646659"/>
            <a:ext cx="1743307" cy="8196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t>Station 3</a:t>
            </a:r>
            <a:endParaRPr lang="el-GR" sz="3200" b="1" dirty="0"/>
          </a:p>
        </p:txBody>
      </p:sp>
      <p:cxnSp>
        <p:nvCxnSpPr>
          <p:cNvPr id="20" name="Straight Arrow Connector 19">
            <a:extLst>
              <a:ext uri="{FF2B5EF4-FFF2-40B4-BE49-F238E27FC236}">
                <a16:creationId xmlns:a16="http://schemas.microsoft.com/office/drawing/2014/main" id="{15804CE6-313D-2C2A-99AA-AA957EB35496}"/>
              </a:ext>
            </a:extLst>
          </p:cNvPr>
          <p:cNvCxnSpPr>
            <a:cxnSpLocks/>
          </p:cNvCxnSpPr>
          <p:nvPr/>
        </p:nvCxnSpPr>
        <p:spPr>
          <a:xfrm>
            <a:off x="7554954" y="1752272"/>
            <a:ext cx="1713569" cy="1"/>
          </a:xfrm>
          <a:prstGeom prst="straightConnector1">
            <a:avLst/>
          </a:prstGeom>
          <a:ln w="571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2EBD37-4475-3F42-844A-9DF1D0472443}"/>
              </a:ext>
            </a:extLst>
          </p:cNvPr>
          <p:cNvCxnSpPr>
            <a:cxnSpLocks/>
          </p:cNvCxnSpPr>
          <p:nvPr/>
        </p:nvCxnSpPr>
        <p:spPr>
          <a:xfrm>
            <a:off x="7554954" y="2865436"/>
            <a:ext cx="1713569" cy="1"/>
          </a:xfrm>
          <a:prstGeom prst="straightConnector1">
            <a:avLst/>
          </a:prstGeom>
          <a:ln w="57150">
            <a:solidFill>
              <a:srgbClr val="88D317"/>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E56AE18-9DC0-2B3A-CED3-360461E08E67}"/>
              </a:ext>
            </a:extLst>
          </p:cNvPr>
          <p:cNvCxnSpPr>
            <a:cxnSpLocks/>
          </p:cNvCxnSpPr>
          <p:nvPr/>
        </p:nvCxnSpPr>
        <p:spPr>
          <a:xfrm>
            <a:off x="7554954" y="4053890"/>
            <a:ext cx="1713569" cy="1"/>
          </a:xfrm>
          <a:prstGeom prst="straightConnector1">
            <a:avLst/>
          </a:prstGeom>
          <a:ln w="57150">
            <a:solidFill>
              <a:srgbClr val="88D317"/>
            </a:solidFill>
            <a:tailEnd type="triangle"/>
          </a:ln>
        </p:spPr>
        <p:style>
          <a:lnRef idx="1">
            <a:schemeClr val="accent1"/>
          </a:lnRef>
          <a:fillRef idx="0">
            <a:schemeClr val="accent1"/>
          </a:fillRef>
          <a:effectRef idx="0">
            <a:schemeClr val="accent1"/>
          </a:effectRef>
          <a:fontRef idx="minor">
            <a:schemeClr val="tx1"/>
          </a:fontRef>
        </p:style>
      </p:cxnSp>
      <p:sp>
        <p:nvSpPr>
          <p:cNvPr id="23" name="Subtitle 4">
            <a:extLst>
              <a:ext uri="{FF2B5EF4-FFF2-40B4-BE49-F238E27FC236}">
                <a16:creationId xmlns:a16="http://schemas.microsoft.com/office/drawing/2014/main" id="{46DBDDEE-D079-6261-33E5-CA82FCB68C51}"/>
              </a:ext>
            </a:extLst>
          </p:cNvPr>
          <p:cNvSpPr txBox="1">
            <a:spLocks/>
          </p:cNvSpPr>
          <p:nvPr/>
        </p:nvSpPr>
        <p:spPr>
          <a:xfrm>
            <a:off x="2791523" y="4995747"/>
            <a:ext cx="6627541" cy="8530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You can spend 30 minutes per station</a:t>
            </a:r>
            <a:endParaRPr lang="el-GR" sz="3200" b="1" dirty="0"/>
          </a:p>
        </p:txBody>
      </p:sp>
    </p:spTree>
    <p:extLst>
      <p:ext uri="{BB962C8B-B14F-4D97-AF65-F5344CB8AC3E}">
        <p14:creationId xmlns:p14="http://schemas.microsoft.com/office/powerpoint/2010/main" val="1252231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DCF9C8-C2E2-4F09-B52A-32275C1DAB6C}"/>
              </a:ext>
            </a:extLst>
          </p:cNvPr>
          <p:cNvSpPr>
            <a:spLocks noGrp="1"/>
          </p:cNvSpPr>
          <p:nvPr>
            <p:ph type="ctrTitle"/>
          </p:nvPr>
        </p:nvSpPr>
        <p:spPr>
          <a:xfrm>
            <a:off x="1524000" y="2235200"/>
            <a:ext cx="9144000" cy="2387600"/>
          </a:xfrm>
        </p:spPr>
        <p:txBody>
          <a:bodyPr>
            <a:normAutofit/>
          </a:bodyPr>
          <a:lstStyle/>
          <a:p>
            <a:r>
              <a:rPr lang="en-GB" sz="7200" b="1" dirty="0">
                <a:solidFill>
                  <a:srgbClr val="6E3667"/>
                </a:solidFill>
                <a:effectLst>
                  <a:outerShdw blurRad="38100" dist="38100" dir="2700000" algn="tl">
                    <a:srgbClr val="000000">
                      <a:alpha val="43137"/>
                    </a:srgbClr>
                  </a:outerShdw>
                </a:effectLst>
              </a:rPr>
              <a:t>STEAM Education</a:t>
            </a:r>
            <a:br>
              <a:rPr lang="en-GB" sz="7200" b="1" dirty="0">
                <a:solidFill>
                  <a:srgbClr val="6E3667"/>
                </a:solidFill>
                <a:effectLst>
                  <a:outerShdw blurRad="38100" dist="38100" dir="2700000" algn="tl">
                    <a:srgbClr val="000000">
                      <a:alpha val="43137"/>
                    </a:srgbClr>
                  </a:outerShdw>
                </a:effectLst>
              </a:rPr>
            </a:br>
            <a:r>
              <a:rPr lang="en-GB" sz="7200" b="1" dirty="0">
                <a:solidFill>
                  <a:srgbClr val="88D317"/>
                </a:solidFill>
                <a:effectLst>
                  <a:outerShdw blurRad="38100" dist="38100" dir="2700000" algn="tl">
                    <a:srgbClr val="000000">
                      <a:alpha val="43137"/>
                    </a:srgbClr>
                  </a:outerShdw>
                </a:effectLst>
              </a:rPr>
              <a:t>S</a:t>
            </a:r>
            <a:r>
              <a:rPr lang="en-GB" sz="7200" b="1" dirty="0">
                <a:solidFill>
                  <a:srgbClr val="6E3667"/>
                </a:solidFill>
                <a:effectLst>
                  <a:outerShdw blurRad="38100" dist="38100" dir="2700000" algn="tl">
                    <a:srgbClr val="000000">
                      <a:alpha val="43137"/>
                    </a:srgbClr>
                  </a:outerShdw>
                </a:effectLst>
              </a:rPr>
              <a:t>TEAM approach</a:t>
            </a:r>
            <a:endParaRPr lang="el-GR" sz="7200" b="1" dirty="0">
              <a:solidFill>
                <a:srgbClr val="6E366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195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092AAA8-1A0A-410F-87DC-DADF053A4893}"/>
              </a:ext>
            </a:extLst>
          </p:cNvPr>
          <p:cNvGrpSpPr/>
          <p:nvPr/>
        </p:nvGrpSpPr>
        <p:grpSpPr>
          <a:xfrm>
            <a:off x="1594624" y="769434"/>
            <a:ext cx="8742072" cy="5634016"/>
            <a:chOff x="1208598" y="1081377"/>
            <a:chExt cx="6257677" cy="3983604"/>
          </a:xfrm>
        </p:grpSpPr>
        <p:pic>
          <p:nvPicPr>
            <p:cNvPr id="7" name="Picture 6">
              <a:extLst>
                <a:ext uri="{FF2B5EF4-FFF2-40B4-BE49-F238E27FC236}">
                  <a16:creationId xmlns:a16="http://schemas.microsoft.com/office/drawing/2014/main" id="{EBD13155-017B-488E-9E3E-F6F4B2FB8344}"/>
                </a:ext>
              </a:extLst>
            </p:cNvPr>
            <p:cNvPicPr/>
            <p:nvPr/>
          </p:nvPicPr>
          <p:blipFill>
            <a:blip r:embed="rId2"/>
            <a:stretch>
              <a:fillRect/>
            </a:stretch>
          </p:blipFill>
          <p:spPr>
            <a:xfrm>
              <a:off x="1208598" y="1081377"/>
              <a:ext cx="6257677" cy="3983604"/>
            </a:xfrm>
            <a:prstGeom prst="rect">
              <a:avLst/>
            </a:prstGeom>
          </p:spPr>
        </p:pic>
        <p:sp>
          <p:nvSpPr>
            <p:cNvPr id="8" name="Rectangle 7">
              <a:extLst>
                <a:ext uri="{FF2B5EF4-FFF2-40B4-BE49-F238E27FC236}">
                  <a16:creationId xmlns:a16="http://schemas.microsoft.com/office/drawing/2014/main" id="{1BFDDA10-6DC1-4A5B-BA62-2CA187BCEF76}"/>
                </a:ext>
              </a:extLst>
            </p:cNvPr>
            <p:cNvSpPr/>
            <p:nvPr/>
          </p:nvSpPr>
          <p:spPr>
            <a:xfrm>
              <a:off x="1208598" y="1661823"/>
              <a:ext cx="1478942" cy="516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7E3269"/>
                  </a:solidFill>
                  <a:effectLst>
                    <a:outerShdw blurRad="38100" dist="38100" dir="2700000" algn="tl">
                      <a:srgbClr val="000000">
                        <a:alpha val="43137"/>
                      </a:srgbClr>
                    </a:outerShdw>
                  </a:effectLst>
                </a:rPr>
                <a:t>S</a:t>
              </a:r>
              <a:r>
                <a:rPr lang="en-US" sz="4400" b="1" dirty="0">
                  <a:solidFill>
                    <a:srgbClr val="55D700"/>
                  </a:solidFill>
                  <a:effectLst>
                    <a:outerShdw blurRad="38100" dist="38100" dir="2700000" algn="tl">
                      <a:srgbClr val="000000">
                        <a:alpha val="43137"/>
                      </a:srgbClr>
                    </a:outerShdw>
                  </a:effectLst>
                </a:rPr>
                <a:t>TEAM</a:t>
              </a:r>
              <a:endParaRPr lang="el-GR" sz="4400" b="1" dirty="0">
                <a:solidFill>
                  <a:srgbClr val="55D700"/>
                </a:solidFill>
              </a:endParaRPr>
            </a:p>
          </p:txBody>
        </p:sp>
      </p:grpSp>
      <p:sp>
        <p:nvSpPr>
          <p:cNvPr id="3" name="Content Placeholder 2">
            <a:extLst>
              <a:ext uri="{FF2B5EF4-FFF2-40B4-BE49-F238E27FC236}">
                <a16:creationId xmlns:a16="http://schemas.microsoft.com/office/drawing/2014/main" id="{C9C27FE1-6EC4-4C16-B97C-3D3ABD826ED4}"/>
              </a:ext>
            </a:extLst>
          </p:cNvPr>
          <p:cNvSpPr>
            <a:spLocks noGrp="1"/>
          </p:cNvSpPr>
          <p:nvPr>
            <p:ph idx="1"/>
          </p:nvPr>
        </p:nvSpPr>
        <p:spPr>
          <a:xfrm>
            <a:off x="0" y="5169350"/>
            <a:ext cx="4210493" cy="1094600"/>
          </a:xfrm>
        </p:spPr>
        <p:txBody>
          <a:bodyPr>
            <a:normAutofit/>
          </a:bodyPr>
          <a:lstStyle/>
          <a:p>
            <a:pPr marL="0" indent="0">
              <a:buNone/>
            </a:pPr>
            <a:r>
              <a:rPr lang="en-GB" sz="2000" b="1" dirty="0"/>
              <a:t>Learn more: </a:t>
            </a:r>
            <a:endParaRPr lang="en-GB" sz="2000" b="1" dirty="0">
              <a:hlinkClick r:id="rId3"/>
            </a:endParaRPr>
          </a:p>
          <a:p>
            <a:pPr marL="0" indent="0">
              <a:buNone/>
            </a:pPr>
            <a:r>
              <a:rPr lang="en-GB" sz="2000" dirty="0">
                <a:hlinkClick r:id="rId3"/>
              </a:rPr>
              <a:t>http://polar-star.ea.gr/content/science-steam</a:t>
            </a:r>
            <a:r>
              <a:rPr lang="en-GB" sz="2000" dirty="0"/>
              <a:t> </a:t>
            </a:r>
            <a:endParaRPr lang="el-GR" sz="2000" dirty="0"/>
          </a:p>
        </p:txBody>
      </p:sp>
    </p:spTree>
    <p:extLst>
      <p:ext uri="{BB962C8B-B14F-4D97-AF65-F5344CB8AC3E}">
        <p14:creationId xmlns:p14="http://schemas.microsoft.com/office/powerpoint/2010/main" val="3054011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DCF9C8-C2E2-4F09-B52A-32275C1DAB6C}"/>
              </a:ext>
            </a:extLst>
          </p:cNvPr>
          <p:cNvSpPr>
            <a:spLocks noGrp="1"/>
          </p:cNvSpPr>
          <p:nvPr>
            <p:ph type="ctrTitle"/>
          </p:nvPr>
        </p:nvSpPr>
        <p:spPr>
          <a:xfrm>
            <a:off x="1524000" y="2235200"/>
            <a:ext cx="9144000" cy="2387600"/>
          </a:xfrm>
        </p:spPr>
        <p:txBody>
          <a:bodyPr>
            <a:normAutofit/>
          </a:bodyPr>
          <a:lstStyle/>
          <a:p>
            <a:r>
              <a:rPr lang="en-GB" sz="7200" b="1" dirty="0">
                <a:solidFill>
                  <a:srgbClr val="6E3667"/>
                </a:solidFill>
                <a:effectLst>
                  <a:outerShdw blurRad="38100" dist="38100" dir="2700000" algn="tl">
                    <a:srgbClr val="000000">
                      <a:alpha val="43137"/>
                    </a:srgbClr>
                  </a:outerShdw>
                </a:effectLst>
              </a:rPr>
              <a:t>STEAM Education</a:t>
            </a:r>
            <a:br>
              <a:rPr lang="en-GB" sz="7200" b="1" dirty="0">
                <a:solidFill>
                  <a:srgbClr val="6E3667"/>
                </a:solidFill>
                <a:effectLst>
                  <a:outerShdw blurRad="38100" dist="38100" dir="2700000" algn="tl">
                    <a:srgbClr val="000000">
                      <a:alpha val="43137"/>
                    </a:srgbClr>
                  </a:outerShdw>
                </a:effectLst>
              </a:rPr>
            </a:br>
            <a:r>
              <a:rPr lang="en-GB" sz="7200" b="1" dirty="0">
                <a:solidFill>
                  <a:srgbClr val="6E3667"/>
                </a:solidFill>
                <a:effectLst>
                  <a:outerShdw blurRad="38100" dist="38100" dir="2700000" algn="tl">
                    <a:srgbClr val="000000">
                      <a:alpha val="43137"/>
                    </a:srgbClr>
                  </a:outerShdw>
                </a:effectLst>
              </a:rPr>
              <a:t>ST</a:t>
            </a:r>
            <a:r>
              <a:rPr lang="en-GB" sz="7200" b="1" dirty="0">
                <a:solidFill>
                  <a:srgbClr val="88D317"/>
                </a:solidFill>
                <a:effectLst>
                  <a:outerShdw blurRad="38100" dist="38100" dir="2700000" algn="tl">
                    <a:srgbClr val="000000">
                      <a:alpha val="43137"/>
                    </a:srgbClr>
                  </a:outerShdw>
                </a:effectLst>
              </a:rPr>
              <a:t>E</a:t>
            </a:r>
            <a:r>
              <a:rPr lang="en-GB" sz="7200" b="1" dirty="0">
                <a:solidFill>
                  <a:srgbClr val="6E3667"/>
                </a:solidFill>
                <a:effectLst>
                  <a:outerShdw blurRad="38100" dist="38100" dir="2700000" algn="tl">
                    <a:srgbClr val="000000">
                      <a:alpha val="43137"/>
                    </a:srgbClr>
                  </a:outerShdw>
                </a:effectLst>
              </a:rPr>
              <a:t>AM approach</a:t>
            </a:r>
            <a:endParaRPr lang="el-GR" sz="7200" b="1" dirty="0">
              <a:solidFill>
                <a:srgbClr val="6E366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027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1413FC1-B554-4A84-A027-A9A1B4FE1D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69" t="57833"/>
          <a:stretch/>
        </p:blipFill>
        <p:spPr>
          <a:xfrm>
            <a:off x="1048606" y="2257424"/>
            <a:ext cx="10094788" cy="2891791"/>
          </a:xfrm>
          <a:prstGeom prst="rect">
            <a:avLst/>
          </a:prstGeom>
        </p:spPr>
      </p:pic>
    </p:spTree>
    <p:extLst>
      <p:ext uri="{BB962C8B-B14F-4D97-AF65-F5344CB8AC3E}">
        <p14:creationId xmlns:p14="http://schemas.microsoft.com/office/powerpoint/2010/main" val="786524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80FE2-8591-41A8-9195-D2E340D8B78D}"/>
              </a:ext>
            </a:extLst>
          </p:cNvPr>
          <p:cNvGrpSpPr/>
          <p:nvPr/>
        </p:nvGrpSpPr>
        <p:grpSpPr>
          <a:xfrm>
            <a:off x="3081441" y="876003"/>
            <a:ext cx="7800184" cy="5290622"/>
            <a:chOff x="1094858" y="302867"/>
            <a:chExt cx="9134061" cy="6331226"/>
          </a:xfrm>
        </p:grpSpPr>
        <p:grpSp>
          <p:nvGrpSpPr>
            <p:cNvPr id="5" name="Group 4">
              <a:extLst>
                <a:ext uri="{FF2B5EF4-FFF2-40B4-BE49-F238E27FC236}">
                  <a16:creationId xmlns:a16="http://schemas.microsoft.com/office/drawing/2014/main" id="{ED2AEE23-0B91-49E8-BC67-CA4EDC656361}"/>
                </a:ext>
              </a:extLst>
            </p:cNvPr>
            <p:cNvGrpSpPr/>
            <p:nvPr/>
          </p:nvGrpSpPr>
          <p:grpSpPr>
            <a:xfrm>
              <a:off x="1094858" y="302867"/>
              <a:ext cx="9134061" cy="6331226"/>
              <a:chOff x="1603513" y="440945"/>
              <a:chExt cx="8229600" cy="5976109"/>
            </a:xfrm>
          </p:grpSpPr>
          <p:pic>
            <p:nvPicPr>
              <p:cNvPr id="7" name="Picture 6">
                <a:extLst>
                  <a:ext uri="{FF2B5EF4-FFF2-40B4-BE49-F238E27FC236}">
                    <a16:creationId xmlns:a16="http://schemas.microsoft.com/office/drawing/2014/main" id="{042A28D8-AC30-4F65-85A2-412E53CADA73}"/>
                  </a:ext>
                </a:extLst>
              </p:cNvPr>
              <p:cNvPicPr/>
              <p:nvPr/>
            </p:nvPicPr>
            <p:blipFill>
              <a:blip r:embed="rId2"/>
              <a:stretch>
                <a:fillRect/>
              </a:stretch>
            </p:blipFill>
            <p:spPr>
              <a:xfrm>
                <a:off x="1603513" y="440945"/>
                <a:ext cx="8229600" cy="5976109"/>
              </a:xfrm>
              <a:prstGeom prst="rect">
                <a:avLst/>
              </a:prstGeom>
            </p:spPr>
          </p:pic>
          <p:sp>
            <p:nvSpPr>
              <p:cNvPr id="8" name="Rectangle 7">
                <a:extLst>
                  <a:ext uri="{FF2B5EF4-FFF2-40B4-BE49-F238E27FC236}">
                    <a16:creationId xmlns:a16="http://schemas.microsoft.com/office/drawing/2014/main" id="{317D8E80-E982-4B99-9414-D3F4D4D43E85}"/>
                  </a:ext>
                </a:extLst>
              </p:cNvPr>
              <p:cNvSpPr/>
              <p:nvPr/>
            </p:nvSpPr>
            <p:spPr>
              <a:xfrm>
                <a:off x="1603513" y="440945"/>
                <a:ext cx="2064026" cy="761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grpSp>
        <p:sp>
          <p:nvSpPr>
            <p:cNvPr id="6" name="Rectangle 5">
              <a:extLst>
                <a:ext uri="{FF2B5EF4-FFF2-40B4-BE49-F238E27FC236}">
                  <a16:creationId xmlns:a16="http://schemas.microsoft.com/office/drawing/2014/main" id="{593D874D-2002-4FE8-A5D0-A64EFE96FA73}"/>
                </a:ext>
              </a:extLst>
            </p:cNvPr>
            <p:cNvSpPr/>
            <p:nvPr/>
          </p:nvSpPr>
          <p:spPr>
            <a:xfrm>
              <a:off x="1094858" y="696700"/>
              <a:ext cx="2578520" cy="1215432"/>
            </a:xfrm>
            <a:prstGeom prst="rect">
              <a:avLst/>
            </a:prstGeom>
            <a:solidFill>
              <a:schemeClr val="bg1"/>
            </a:solidFill>
          </p:spPr>
          <p:txBody>
            <a:bodyPr wrap="square">
              <a:spAutoFit/>
            </a:bodyPr>
            <a:lstStyle/>
            <a:p>
              <a:pPr algn="ctr"/>
              <a:r>
                <a:rPr lang="en-US" sz="4800" b="1" dirty="0">
                  <a:solidFill>
                    <a:srgbClr val="55D600"/>
                  </a:solidFill>
                  <a:effectLst>
                    <a:outerShdw blurRad="38100" dist="38100" dir="2700000" algn="tl">
                      <a:srgbClr val="000000">
                        <a:alpha val="43137"/>
                      </a:srgbClr>
                    </a:outerShdw>
                  </a:effectLst>
                </a:rPr>
                <a:t>ST</a:t>
              </a:r>
              <a:r>
                <a:rPr lang="en-US" sz="6000" b="1" dirty="0">
                  <a:solidFill>
                    <a:srgbClr val="7E3269"/>
                  </a:solidFill>
                  <a:effectLst>
                    <a:outerShdw blurRad="38100" dist="38100" dir="2700000" algn="tl">
                      <a:srgbClr val="000000">
                        <a:alpha val="43137"/>
                      </a:srgbClr>
                    </a:outerShdw>
                  </a:effectLst>
                </a:rPr>
                <a:t>E</a:t>
              </a:r>
              <a:r>
                <a:rPr lang="en-US" sz="4800" b="1" dirty="0">
                  <a:solidFill>
                    <a:srgbClr val="55D600"/>
                  </a:solidFill>
                </a:rPr>
                <a:t>AM</a:t>
              </a:r>
              <a:endParaRPr lang="el-GR" sz="4800" dirty="0"/>
            </a:p>
          </p:txBody>
        </p:sp>
      </p:grpSp>
      <p:sp>
        <p:nvSpPr>
          <p:cNvPr id="9" name="Content Placeholder 2">
            <a:extLst>
              <a:ext uri="{FF2B5EF4-FFF2-40B4-BE49-F238E27FC236}">
                <a16:creationId xmlns:a16="http://schemas.microsoft.com/office/drawing/2014/main" id="{5510C36D-26D5-4DE8-901B-FD1584878D65}"/>
              </a:ext>
            </a:extLst>
          </p:cNvPr>
          <p:cNvSpPr txBox="1">
            <a:spLocks/>
          </p:cNvSpPr>
          <p:nvPr/>
        </p:nvSpPr>
        <p:spPr>
          <a:xfrm>
            <a:off x="0" y="5169350"/>
            <a:ext cx="4210493" cy="1094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t>Learn more: </a:t>
            </a:r>
            <a:endParaRPr lang="en-GB" sz="2000" b="1" dirty="0">
              <a:hlinkClick r:id="rId3"/>
            </a:endParaRPr>
          </a:p>
          <a:p>
            <a:pPr marL="0" indent="0">
              <a:buNone/>
            </a:pPr>
            <a:r>
              <a:rPr lang="en-GB" sz="2000" dirty="0">
                <a:hlinkClick r:id="rId4"/>
              </a:rPr>
              <a:t>http://polar-star.ea.gr/content/engineering-steam</a:t>
            </a:r>
            <a:r>
              <a:rPr lang="en-GB" sz="2000" dirty="0"/>
              <a:t> </a:t>
            </a:r>
            <a:endParaRPr lang="el-GR" sz="2000" dirty="0"/>
          </a:p>
        </p:txBody>
      </p:sp>
    </p:spTree>
    <p:extLst>
      <p:ext uri="{BB962C8B-B14F-4D97-AF65-F5344CB8AC3E}">
        <p14:creationId xmlns:p14="http://schemas.microsoft.com/office/powerpoint/2010/main" val="273777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DCF9C8-C2E2-4F09-B52A-32275C1DAB6C}"/>
              </a:ext>
            </a:extLst>
          </p:cNvPr>
          <p:cNvSpPr>
            <a:spLocks noGrp="1"/>
          </p:cNvSpPr>
          <p:nvPr>
            <p:ph type="ctrTitle"/>
          </p:nvPr>
        </p:nvSpPr>
        <p:spPr>
          <a:xfrm>
            <a:off x="1524000" y="2235200"/>
            <a:ext cx="9144000" cy="2387600"/>
          </a:xfrm>
        </p:spPr>
        <p:txBody>
          <a:bodyPr>
            <a:normAutofit/>
          </a:bodyPr>
          <a:lstStyle/>
          <a:p>
            <a:r>
              <a:rPr lang="en-GB" sz="7200" b="1" dirty="0">
                <a:solidFill>
                  <a:srgbClr val="6E3667"/>
                </a:solidFill>
                <a:effectLst>
                  <a:outerShdw blurRad="38100" dist="38100" dir="2700000" algn="tl">
                    <a:srgbClr val="000000">
                      <a:alpha val="43137"/>
                    </a:srgbClr>
                  </a:outerShdw>
                </a:effectLst>
              </a:rPr>
              <a:t>STEAM Education</a:t>
            </a:r>
            <a:br>
              <a:rPr lang="en-GB" sz="7200" b="1" dirty="0">
                <a:solidFill>
                  <a:srgbClr val="6E3667"/>
                </a:solidFill>
                <a:effectLst>
                  <a:outerShdw blurRad="38100" dist="38100" dir="2700000" algn="tl">
                    <a:srgbClr val="000000">
                      <a:alpha val="43137"/>
                    </a:srgbClr>
                  </a:outerShdw>
                </a:effectLst>
              </a:rPr>
            </a:br>
            <a:r>
              <a:rPr lang="en-GB" sz="7200" b="1" dirty="0">
                <a:solidFill>
                  <a:srgbClr val="6E3667"/>
                </a:solidFill>
                <a:effectLst>
                  <a:outerShdw blurRad="38100" dist="38100" dir="2700000" algn="tl">
                    <a:srgbClr val="000000">
                      <a:alpha val="43137"/>
                    </a:srgbClr>
                  </a:outerShdw>
                </a:effectLst>
              </a:rPr>
              <a:t>STE</a:t>
            </a:r>
            <a:r>
              <a:rPr lang="en-GB" sz="7200" b="1" dirty="0">
                <a:solidFill>
                  <a:srgbClr val="88D317"/>
                </a:solidFill>
                <a:effectLst>
                  <a:outerShdw blurRad="38100" dist="38100" dir="2700000" algn="tl">
                    <a:srgbClr val="000000">
                      <a:alpha val="43137"/>
                    </a:srgbClr>
                  </a:outerShdw>
                </a:effectLst>
              </a:rPr>
              <a:t>A</a:t>
            </a:r>
            <a:r>
              <a:rPr lang="en-GB" sz="7200" b="1" dirty="0">
                <a:solidFill>
                  <a:srgbClr val="6E3667"/>
                </a:solidFill>
                <a:effectLst>
                  <a:outerShdw blurRad="38100" dist="38100" dir="2700000" algn="tl">
                    <a:srgbClr val="000000">
                      <a:alpha val="43137"/>
                    </a:srgbClr>
                  </a:outerShdw>
                </a:effectLst>
              </a:rPr>
              <a:t>M approach</a:t>
            </a:r>
            <a:endParaRPr lang="el-GR" sz="7200" b="1" dirty="0">
              <a:solidFill>
                <a:srgbClr val="6E366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296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4B022-E26E-459B-97B9-7CABE4365D33}"/>
              </a:ext>
            </a:extLst>
          </p:cNvPr>
          <p:cNvSpPr>
            <a:spLocks noGrp="1"/>
          </p:cNvSpPr>
          <p:nvPr>
            <p:ph type="title"/>
          </p:nvPr>
        </p:nvSpPr>
        <p:spPr>
          <a:xfrm>
            <a:off x="84815" y="563705"/>
            <a:ext cx="10515600" cy="1325563"/>
          </a:xfrm>
        </p:spPr>
        <p:txBody>
          <a:bodyPr/>
          <a:lstStyle/>
          <a:p>
            <a:r>
              <a:rPr lang="en-US" dirty="0"/>
              <a:t>Art-based STEAM activities</a:t>
            </a:r>
            <a:endParaRPr lang="el-GR" dirty="0"/>
          </a:p>
        </p:txBody>
      </p:sp>
      <p:graphicFrame>
        <p:nvGraphicFramePr>
          <p:cNvPr id="4" name="Content Placeholder 3">
            <a:extLst>
              <a:ext uri="{FF2B5EF4-FFF2-40B4-BE49-F238E27FC236}">
                <a16:creationId xmlns:a16="http://schemas.microsoft.com/office/drawing/2014/main" id="{9BAB4E0C-104A-4745-885C-87E97EB6C56B}"/>
              </a:ext>
            </a:extLst>
          </p:cNvPr>
          <p:cNvGraphicFramePr>
            <a:graphicFrameLocks noGrp="1"/>
          </p:cNvGraphicFramePr>
          <p:nvPr>
            <p:ph idx="1"/>
            <p:extLst>
              <p:ext uri="{D42A27DB-BD31-4B8C-83A1-F6EECF244321}">
                <p14:modId xmlns:p14="http://schemas.microsoft.com/office/powerpoint/2010/main" val="2728446953"/>
              </p:ext>
            </p:extLst>
          </p:nvPr>
        </p:nvGraphicFramePr>
        <p:xfrm>
          <a:off x="1" y="1331270"/>
          <a:ext cx="11120561" cy="5137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6C4A1FFB-9569-48F8-89E7-CD4CC6051581}"/>
              </a:ext>
            </a:extLst>
          </p:cNvPr>
          <p:cNvSpPr txBox="1">
            <a:spLocks/>
          </p:cNvSpPr>
          <p:nvPr/>
        </p:nvSpPr>
        <p:spPr>
          <a:xfrm>
            <a:off x="7549116" y="794668"/>
            <a:ext cx="4558069" cy="1094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GB" sz="2000" b="1" dirty="0"/>
              <a:t>Learn more: </a:t>
            </a:r>
            <a:endParaRPr lang="en-GB" sz="2000" b="1" dirty="0">
              <a:hlinkClick r:id="rId7"/>
            </a:endParaRPr>
          </a:p>
          <a:p>
            <a:pPr marL="0" indent="0" algn="r">
              <a:buNone/>
            </a:pPr>
            <a:r>
              <a:rPr lang="en-GB" sz="2000" dirty="0">
                <a:hlinkClick r:id="rId8"/>
              </a:rPr>
              <a:t>http://polar-star.ea.gr/content/art-steam</a:t>
            </a:r>
            <a:r>
              <a:rPr lang="en-GB" sz="2000" dirty="0"/>
              <a:t> </a:t>
            </a:r>
            <a:endParaRPr lang="el-GR" sz="2000" dirty="0"/>
          </a:p>
        </p:txBody>
      </p:sp>
    </p:spTree>
    <p:extLst>
      <p:ext uri="{BB962C8B-B14F-4D97-AF65-F5344CB8AC3E}">
        <p14:creationId xmlns:p14="http://schemas.microsoft.com/office/powerpoint/2010/main" val="3419549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E3121F-3D00-442B-BD3E-B2718C8159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085" b="-6306"/>
          <a:stretch/>
        </p:blipFill>
        <p:spPr>
          <a:xfrm>
            <a:off x="-9525" y="657922"/>
            <a:ext cx="12201525" cy="6200077"/>
          </a:xfrm>
          <a:prstGeom prst="rect">
            <a:avLst/>
          </a:prstGeom>
        </p:spPr>
      </p:pic>
      <p:sp>
        <p:nvSpPr>
          <p:cNvPr id="5" name="Title 1">
            <a:extLst>
              <a:ext uri="{FF2B5EF4-FFF2-40B4-BE49-F238E27FC236}">
                <a16:creationId xmlns:a16="http://schemas.microsoft.com/office/drawing/2014/main" id="{38797AAD-8B8A-4AAE-ADD6-1C73215AFF5E}"/>
              </a:ext>
            </a:extLst>
          </p:cNvPr>
          <p:cNvSpPr txBox="1">
            <a:spLocks/>
          </p:cNvSpPr>
          <p:nvPr/>
        </p:nvSpPr>
        <p:spPr>
          <a:xfrm>
            <a:off x="349821" y="657922"/>
            <a:ext cx="1089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3269"/>
                </a:solidFill>
              </a:rPr>
              <a:t>Your guiding POLAR STAR…</a:t>
            </a:r>
          </a:p>
        </p:txBody>
      </p:sp>
      <p:sp>
        <p:nvSpPr>
          <p:cNvPr id="9" name="Content Placeholder 2">
            <a:extLst>
              <a:ext uri="{FF2B5EF4-FFF2-40B4-BE49-F238E27FC236}">
                <a16:creationId xmlns:a16="http://schemas.microsoft.com/office/drawing/2014/main" id="{31B37237-3F06-4D96-8826-46E8974F6427}"/>
              </a:ext>
            </a:extLst>
          </p:cNvPr>
          <p:cNvSpPr txBox="1">
            <a:spLocks/>
          </p:cNvSpPr>
          <p:nvPr/>
        </p:nvSpPr>
        <p:spPr>
          <a:xfrm>
            <a:off x="509582" y="2740199"/>
            <a:ext cx="5700539" cy="21343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400" b="1" i="1" dirty="0">
                <a:solidFill>
                  <a:srgbClr val="7E3269"/>
                </a:solidFill>
              </a:rPr>
              <a:t>How can I integrate the POLAR STAR approach in my teaching?</a:t>
            </a:r>
            <a:endParaRPr lang="en-US" sz="6000" i="1" dirty="0"/>
          </a:p>
        </p:txBody>
      </p:sp>
    </p:spTree>
    <p:extLst>
      <p:ext uri="{BB962C8B-B14F-4D97-AF65-F5344CB8AC3E}">
        <p14:creationId xmlns:p14="http://schemas.microsoft.com/office/powerpoint/2010/main" val="1117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48EA163-9506-44BC-9E3F-2AF613908C68}"/>
              </a:ext>
            </a:extLst>
          </p:cNvPr>
          <p:cNvGrpSpPr/>
          <p:nvPr/>
        </p:nvGrpSpPr>
        <p:grpSpPr>
          <a:xfrm>
            <a:off x="3633034" y="1878786"/>
            <a:ext cx="5231646" cy="3695383"/>
            <a:chOff x="3249974" y="2224775"/>
            <a:chExt cx="5231646" cy="3695383"/>
          </a:xfrm>
          <a:effectLst>
            <a:outerShdw blurRad="50800" dist="38100" dir="2700000" algn="tl" rotWithShape="0">
              <a:prstClr val="black">
                <a:alpha val="40000"/>
              </a:prstClr>
            </a:outerShdw>
          </a:effectLst>
        </p:grpSpPr>
        <p:sp>
          <p:nvSpPr>
            <p:cNvPr id="10" name="Freeform: Shape 9">
              <a:extLst>
                <a:ext uri="{FF2B5EF4-FFF2-40B4-BE49-F238E27FC236}">
                  <a16:creationId xmlns:a16="http://schemas.microsoft.com/office/drawing/2014/main" id="{F280FD02-597C-4DB6-9EC8-D626A24C499D}"/>
                </a:ext>
              </a:extLst>
            </p:cNvPr>
            <p:cNvSpPr/>
            <p:nvPr/>
          </p:nvSpPr>
          <p:spPr>
            <a:xfrm rot="21600000">
              <a:off x="3249974" y="2701326"/>
              <a:ext cx="2512094" cy="2778620"/>
            </a:xfrm>
            <a:custGeom>
              <a:avLst/>
              <a:gdLst>
                <a:gd name="connsiteX0" fmla="*/ 418766 w 2778620"/>
                <a:gd name="connsiteY0" fmla="*/ 0 h 2512094"/>
                <a:gd name="connsiteX1" fmla="*/ 2359854 w 2778620"/>
                <a:gd name="connsiteY1" fmla="*/ 0 h 2512094"/>
                <a:gd name="connsiteX2" fmla="*/ 2778620 w 2778620"/>
                <a:gd name="connsiteY2" fmla="*/ 418766 h 2512094"/>
                <a:gd name="connsiteX3" fmla="*/ 2778620 w 2778620"/>
                <a:gd name="connsiteY3" fmla="*/ 2512094 h 2512094"/>
                <a:gd name="connsiteX4" fmla="*/ 2778620 w 2778620"/>
                <a:gd name="connsiteY4" fmla="*/ 2512094 h 2512094"/>
                <a:gd name="connsiteX5" fmla="*/ 0 w 2778620"/>
                <a:gd name="connsiteY5" fmla="*/ 2512094 h 2512094"/>
                <a:gd name="connsiteX6" fmla="*/ 0 w 2778620"/>
                <a:gd name="connsiteY6" fmla="*/ 2512094 h 2512094"/>
                <a:gd name="connsiteX7" fmla="*/ 0 w 2778620"/>
                <a:gd name="connsiteY7" fmla="*/ 418766 h 2512094"/>
                <a:gd name="connsiteX8" fmla="*/ 418766 w 2778620"/>
                <a:gd name="connsiteY8" fmla="*/ 0 h 251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620" h="2512094">
                  <a:moveTo>
                    <a:pt x="0" y="2133496"/>
                  </a:moveTo>
                  <a:lnTo>
                    <a:pt x="0" y="378598"/>
                  </a:lnTo>
                  <a:cubicBezTo>
                    <a:pt x="0" y="169504"/>
                    <a:pt x="207380" y="0"/>
                    <a:pt x="463196" y="0"/>
                  </a:cubicBezTo>
                  <a:lnTo>
                    <a:pt x="2778620" y="0"/>
                  </a:lnTo>
                  <a:lnTo>
                    <a:pt x="2778620" y="0"/>
                  </a:lnTo>
                  <a:lnTo>
                    <a:pt x="2778620" y="2512094"/>
                  </a:lnTo>
                  <a:lnTo>
                    <a:pt x="2778620" y="2512094"/>
                  </a:lnTo>
                  <a:lnTo>
                    <a:pt x="463196" y="2512094"/>
                  </a:lnTo>
                  <a:cubicBezTo>
                    <a:pt x="207380" y="2512094"/>
                    <a:pt x="0" y="2342590"/>
                    <a:pt x="0" y="2133496"/>
                  </a:cubicBezTo>
                  <a:close/>
                </a:path>
              </a:pathLst>
            </a:custGeom>
            <a:solidFill>
              <a:srgbClr val="7E3269"/>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3612" tIns="224252" rIns="91440" bIns="22425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Poppins" panose="00000500000000000000" pitchFamily="2" charset="0"/>
                  <a:cs typeface="Poppins" panose="00000500000000000000" pitchFamily="2" charset="0"/>
                </a:rPr>
                <a:t>Everyday Teaching</a:t>
              </a:r>
              <a:endParaRPr lang="el-GR" sz="1600" b="1" kern="1200" dirty="0">
                <a:solidFill>
                  <a:schemeClr val="bg1"/>
                </a:solidFill>
                <a:cs typeface="Poppins" panose="00000500000000000000" pitchFamily="2" charset="0"/>
              </a:endParaRPr>
            </a:p>
            <a:p>
              <a:pPr marL="0" lvl="0" indent="0" algn="ctr" defTabSz="711200">
                <a:lnSpc>
                  <a:spcPct val="90000"/>
                </a:lnSpc>
                <a:spcBef>
                  <a:spcPct val="0"/>
                </a:spcBef>
                <a:spcAft>
                  <a:spcPct val="35000"/>
                </a:spcAft>
                <a:buNone/>
              </a:pPr>
              <a:r>
                <a:rPr lang="en-US" sz="1600" kern="1200" dirty="0">
                  <a:solidFill>
                    <a:schemeClr val="bg1"/>
                  </a:solidFill>
                  <a:latin typeface="Vollkorn" panose="00000500000000000000" pitchFamily="2" charset="0"/>
                  <a:ea typeface="Vollkorn" panose="00000500000000000000" pitchFamily="2" charset="0"/>
                </a:rPr>
                <a:t>Links and cross-overs between classes on common subjects looked upon from different perspectives</a:t>
              </a:r>
              <a:endParaRPr lang="el-GR" sz="1600" kern="1200" dirty="0">
                <a:solidFill>
                  <a:schemeClr val="bg1"/>
                </a:solidFill>
                <a:latin typeface="Vollkorn" panose="00000500000000000000" pitchFamily="2" charset="0"/>
                <a:ea typeface="Vollkorn" panose="00000500000000000000" pitchFamily="2" charset="0"/>
              </a:endParaRPr>
            </a:p>
            <a:p>
              <a:pPr marL="0" lvl="0" indent="0" algn="ctr" defTabSz="711200">
                <a:lnSpc>
                  <a:spcPct val="90000"/>
                </a:lnSpc>
                <a:spcBef>
                  <a:spcPct val="0"/>
                </a:spcBef>
                <a:spcAft>
                  <a:spcPct val="35000"/>
                </a:spcAft>
                <a:buNone/>
              </a:pPr>
              <a:endParaRPr lang="en-US" sz="1600" kern="1200" dirty="0">
                <a:solidFill>
                  <a:schemeClr val="bg1"/>
                </a:solidFill>
              </a:endParaRPr>
            </a:p>
          </p:txBody>
        </p:sp>
        <p:sp>
          <p:nvSpPr>
            <p:cNvPr id="11" name="Freeform: Shape 10">
              <a:extLst>
                <a:ext uri="{FF2B5EF4-FFF2-40B4-BE49-F238E27FC236}">
                  <a16:creationId xmlns:a16="http://schemas.microsoft.com/office/drawing/2014/main" id="{C1890532-BA75-488C-8586-7D0E18BECF4D}"/>
                </a:ext>
              </a:extLst>
            </p:cNvPr>
            <p:cNvSpPr/>
            <p:nvPr/>
          </p:nvSpPr>
          <p:spPr>
            <a:xfrm>
              <a:off x="5734778" y="2692654"/>
              <a:ext cx="2746842" cy="2778620"/>
            </a:xfrm>
            <a:custGeom>
              <a:avLst/>
              <a:gdLst>
                <a:gd name="connsiteX0" fmla="*/ 457899 w 2778620"/>
                <a:gd name="connsiteY0" fmla="*/ 0 h 2746842"/>
                <a:gd name="connsiteX1" fmla="*/ 2320721 w 2778620"/>
                <a:gd name="connsiteY1" fmla="*/ 0 h 2746842"/>
                <a:gd name="connsiteX2" fmla="*/ 2778620 w 2778620"/>
                <a:gd name="connsiteY2" fmla="*/ 457899 h 2746842"/>
                <a:gd name="connsiteX3" fmla="*/ 2778620 w 2778620"/>
                <a:gd name="connsiteY3" fmla="*/ 2746842 h 2746842"/>
                <a:gd name="connsiteX4" fmla="*/ 2778620 w 2778620"/>
                <a:gd name="connsiteY4" fmla="*/ 2746842 h 2746842"/>
                <a:gd name="connsiteX5" fmla="*/ 0 w 2778620"/>
                <a:gd name="connsiteY5" fmla="*/ 2746842 h 2746842"/>
                <a:gd name="connsiteX6" fmla="*/ 0 w 2778620"/>
                <a:gd name="connsiteY6" fmla="*/ 2746842 h 2746842"/>
                <a:gd name="connsiteX7" fmla="*/ 0 w 2778620"/>
                <a:gd name="connsiteY7" fmla="*/ 457899 h 2746842"/>
                <a:gd name="connsiteX8" fmla="*/ 457899 w 2778620"/>
                <a:gd name="connsiteY8" fmla="*/ 0 h 274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620" h="2746842">
                  <a:moveTo>
                    <a:pt x="2778620" y="452662"/>
                  </a:moveTo>
                  <a:lnTo>
                    <a:pt x="2778620" y="2294180"/>
                  </a:lnTo>
                  <a:cubicBezTo>
                    <a:pt x="2778620" y="2544179"/>
                    <a:pt x="2571240" y="2746842"/>
                    <a:pt x="2315424" y="2746842"/>
                  </a:cubicBezTo>
                  <a:lnTo>
                    <a:pt x="0" y="2746842"/>
                  </a:lnTo>
                  <a:lnTo>
                    <a:pt x="0" y="2746842"/>
                  </a:lnTo>
                  <a:lnTo>
                    <a:pt x="0" y="0"/>
                  </a:lnTo>
                  <a:lnTo>
                    <a:pt x="0" y="0"/>
                  </a:lnTo>
                  <a:lnTo>
                    <a:pt x="2315424" y="0"/>
                  </a:lnTo>
                  <a:cubicBezTo>
                    <a:pt x="2571240" y="0"/>
                    <a:pt x="2778620" y="202663"/>
                    <a:pt x="2778620" y="452662"/>
                  </a:cubicBezTo>
                  <a:close/>
                </a:path>
              </a:pathLst>
            </a:custGeom>
            <a:solidFill>
              <a:srgbClr val="88D317"/>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85725" tIns="229364" rIns="191264" bIns="229364"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Projects</a:t>
              </a:r>
              <a:endParaRPr lang="el-GR" sz="1500" b="1" kern="1200" dirty="0">
                <a:cs typeface="Poppins" panose="00000500000000000000" pitchFamily="2" charset="0"/>
              </a:endParaRPr>
            </a:p>
            <a:p>
              <a:pPr marL="0" lvl="0" indent="0" algn="ctr" defTabSz="666750">
                <a:lnSpc>
                  <a:spcPct val="90000"/>
                </a:lnSpc>
                <a:spcBef>
                  <a:spcPct val="0"/>
                </a:spcBef>
                <a:spcAft>
                  <a:spcPct val="35000"/>
                </a:spcAft>
                <a:buNone/>
              </a:pPr>
              <a:r>
                <a:rPr lang="en-US" sz="1500" b="0" kern="1200" dirty="0">
                  <a:latin typeface="Vollkorn" panose="00000500000000000000" pitchFamily="2" charset="0"/>
                  <a:ea typeface="Vollkorn" panose="00000500000000000000" pitchFamily="2" charset="0"/>
                </a:rPr>
                <a:t>Interdisciplinary projects organized by a team of collaborating teachers</a:t>
              </a:r>
            </a:p>
          </p:txBody>
        </p:sp>
        <p:sp>
          <p:nvSpPr>
            <p:cNvPr id="12" name="Arrow: Circular 11">
              <a:extLst>
                <a:ext uri="{FF2B5EF4-FFF2-40B4-BE49-F238E27FC236}">
                  <a16:creationId xmlns:a16="http://schemas.microsoft.com/office/drawing/2014/main" id="{201D68BA-3DD3-4710-833A-4248F34458C9}"/>
                </a:ext>
              </a:extLst>
            </p:cNvPr>
            <p:cNvSpPr/>
            <p:nvPr/>
          </p:nvSpPr>
          <p:spPr>
            <a:xfrm>
              <a:off x="5007136" y="2224775"/>
              <a:ext cx="1517767" cy="1517694"/>
            </a:xfrm>
            <a:prstGeom prst="circularArrow">
              <a:avLst>
                <a:gd name="adj1" fmla="val 12500"/>
                <a:gd name="adj2" fmla="val 1142322"/>
                <a:gd name="adj3" fmla="val 20457678"/>
                <a:gd name="adj4" fmla="val 10800000"/>
                <a:gd name="adj5" fmla="val 12500"/>
              </a:avLst>
            </a:prstGeom>
            <a:solidFill>
              <a:srgbClr val="7E326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Arrow: Circular 12">
              <a:extLst>
                <a:ext uri="{FF2B5EF4-FFF2-40B4-BE49-F238E27FC236}">
                  <a16:creationId xmlns:a16="http://schemas.microsoft.com/office/drawing/2014/main" id="{26FD8F62-A7FE-4152-B989-500F24095C18}"/>
                </a:ext>
              </a:extLst>
            </p:cNvPr>
            <p:cNvSpPr/>
            <p:nvPr/>
          </p:nvSpPr>
          <p:spPr>
            <a:xfrm rot="10800000">
              <a:off x="5007136" y="4402464"/>
              <a:ext cx="1517767" cy="1517694"/>
            </a:xfrm>
            <a:prstGeom prst="circularArrow">
              <a:avLst>
                <a:gd name="adj1" fmla="val 12500"/>
                <a:gd name="adj2" fmla="val 1142322"/>
                <a:gd name="adj3" fmla="val 20457678"/>
                <a:gd name="adj4" fmla="val 10800000"/>
                <a:gd name="adj5" fmla="val 12500"/>
              </a:avLst>
            </a:prstGeom>
            <a:solidFill>
              <a:srgbClr val="88D317"/>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
        <p:nvSpPr>
          <p:cNvPr id="15" name="Title 1">
            <a:extLst>
              <a:ext uri="{FF2B5EF4-FFF2-40B4-BE49-F238E27FC236}">
                <a16:creationId xmlns:a16="http://schemas.microsoft.com/office/drawing/2014/main" id="{55482AFA-4208-46D7-96C5-F889725870AC}"/>
              </a:ext>
            </a:extLst>
          </p:cNvPr>
          <p:cNvSpPr>
            <a:spLocks noGrp="1"/>
          </p:cNvSpPr>
          <p:nvPr>
            <p:ph type="title"/>
          </p:nvPr>
        </p:nvSpPr>
        <p:spPr>
          <a:xfrm>
            <a:off x="0" y="674376"/>
            <a:ext cx="10515600" cy="1325563"/>
          </a:xfrm>
        </p:spPr>
        <p:txBody>
          <a:bodyPr/>
          <a:lstStyle/>
          <a:p>
            <a:r>
              <a:rPr lang="en-US" b="1" dirty="0">
                <a:solidFill>
                  <a:srgbClr val="6E3667"/>
                </a:solidFill>
                <a:latin typeface="OpenSans"/>
              </a:rPr>
              <a:t>What can I do in my class?</a:t>
            </a:r>
          </a:p>
        </p:txBody>
      </p:sp>
      <p:sp>
        <p:nvSpPr>
          <p:cNvPr id="8" name="Oval 7">
            <a:extLst>
              <a:ext uri="{FF2B5EF4-FFF2-40B4-BE49-F238E27FC236}">
                <a16:creationId xmlns:a16="http://schemas.microsoft.com/office/drawing/2014/main" id="{D8727BF6-78A1-42B9-9DE4-903518552E07}"/>
              </a:ext>
            </a:extLst>
          </p:cNvPr>
          <p:cNvSpPr/>
          <p:nvPr/>
        </p:nvSpPr>
        <p:spPr>
          <a:xfrm>
            <a:off x="9758592" y="2637632"/>
            <a:ext cx="2092678" cy="2003531"/>
          </a:xfrm>
          <a:prstGeom prst="ellipse">
            <a:avLst/>
          </a:prstGeom>
          <a:solidFill>
            <a:srgbClr val="88D31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0">
            <a:scrgbClr r="0" g="0" b="0"/>
          </a:fillRef>
          <a:effectRef idx="0">
            <a:scrgbClr r="0" g="0" b="0"/>
          </a:effectRef>
          <a:fontRef idx="minor">
            <a:schemeClr val="lt1"/>
          </a:fontRef>
        </p:style>
        <p:txBody>
          <a:bodyPr rtlCol="0" anchor="ctr"/>
          <a:lstStyle/>
          <a:p>
            <a:pPr algn="ctr"/>
            <a:r>
              <a:rPr lang="en-US" sz="2000" dirty="0"/>
              <a:t>The POLAR STAR kit of activities and STEAM templates</a:t>
            </a:r>
          </a:p>
        </p:txBody>
      </p:sp>
      <p:sp>
        <p:nvSpPr>
          <p:cNvPr id="14" name="Oval 13">
            <a:extLst>
              <a:ext uri="{FF2B5EF4-FFF2-40B4-BE49-F238E27FC236}">
                <a16:creationId xmlns:a16="http://schemas.microsoft.com/office/drawing/2014/main" id="{B8A06F39-DE40-41F2-BC7B-2E9389D0EC04}"/>
              </a:ext>
            </a:extLst>
          </p:cNvPr>
          <p:cNvSpPr/>
          <p:nvPr/>
        </p:nvSpPr>
        <p:spPr>
          <a:xfrm>
            <a:off x="476408" y="2637633"/>
            <a:ext cx="2092678" cy="2003531"/>
          </a:xfrm>
          <a:prstGeom prst="ellipse">
            <a:avLst/>
          </a:prstGeom>
          <a:solidFill>
            <a:srgbClr val="7E326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POLAR STAR Methodology tools</a:t>
            </a:r>
          </a:p>
        </p:txBody>
      </p:sp>
    </p:spTree>
    <p:extLst>
      <p:ext uri="{BB962C8B-B14F-4D97-AF65-F5344CB8AC3E}">
        <p14:creationId xmlns:p14="http://schemas.microsoft.com/office/powerpoint/2010/main" val="554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A2922-6454-4DC4-A6B4-97C4C64A28B5}"/>
              </a:ext>
            </a:extLst>
          </p:cNvPr>
          <p:cNvSpPr>
            <a:spLocks noGrp="1"/>
          </p:cNvSpPr>
          <p:nvPr>
            <p:ph idx="1"/>
          </p:nvPr>
        </p:nvSpPr>
        <p:spPr>
          <a:xfrm>
            <a:off x="652806" y="2865588"/>
            <a:ext cx="10515600" cy="3122618"/>
          </a:xfrm>
        </p:spPr>
        <p:txBody>
          <a:bodyPr>
            <a:normAutofit/>
          </a:bodyPr>
          <a:lstStyle/>
          <a:p>
            <a:pPr marL="0" indent="0" algn="just">
              <a:buNone/>
            </a:pPr>
            <a:endParaRPr lang="en-US" dirty="0"/>
          </a:p>
          <a:p>
            <a:pPr algn="just"/>
            <a:r>
              <a:rPr lang="en-US" dirty="0"/>
              <a:t>It serves as a guide for teachers when preparing their lessons/ activities/projects/school year plan in interdisciplinary and transdisciplinary STEAM education.</a:t>
            </a:r>
          </a:p>
          <a:p>
            <a:pPr algn="just"/>
            <a:endParaRPr lang="en-US" dirty="0"/>
          </a:p>
          <a:p>
            <a:pPr algn="just"/>
            <a:r>
              <a:rPr lang="en-US" dirty="0"/>
              <a:t>Four phases: </a:t>
            </a:r>
            <a:r>
              <a:rPr lang="en-US" b="1" dirty="0"/>
              <a:t>Feel – Imagine – Create – Share </a:t>
            </a:r>
            <a:endParaRPr lang="el-GR" dirty="0"/>
          </a:p>
        </p:txBody>
      </p:sp>
      <p:grpSp>
        <p:nvGrpSpPr>
          <p:cNvPr id="4" name="Group 3">
            <a:extLst>
              <a:ext uri="{FF2B5EF4-FFF2-40B4-BE49-F238E27FC236}">
                <a16:creationId xmlns:a16="http://schemas.microsoft.com/office/drawing/2014/main" id="{8D9530A4-512F-6E48-83ED-9899AF38DE8B}"/>
              </a:ext>
            </a:extLst>
          </p:cNvPr>
          <p:cNvGrpSpPr/>
          <p:nvPr/>
        </p:nvGrpSpPr>
        <p:grpSpPr>
          <a:xfrm>
            <a:off x="64748" y="2057587"/>
            <a:ext cx="11917385" cy="892285"/>
            <a:chOff x="90263" y="1369219"/>
            <a:chExt cx="8938039" cy="669214"/>
          </a:xfrm>
        </p:grpSpPr>
        <p:sp>
          <p:nvSpPr>
            <p:cNvPr id="5" name="Google Shape;78;p16">
              <a:extLst>
                <a:ext uri="{FF2B5EF4-FFF2-40B4-BE49-F238E27FC236}">
                  <a16:creationId xmlns:a16="http://schemas.microsoft.com/office/drawing/2014/main" id="{A70ECAE8-3E08-CA4C-A0C1-780E048A4DAE}"/>
                </a:ext>
              </a:extLst>
            </p:cNvPr>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IMAGINE</a:t>
              </a:r>
              <a:endParaRPr sz="3200" b="1">
                <a:solidFill>
                  <a:srgbClr val="FFFFFF"/>
                </a:solidFill>
                <a:latin typeface="Roboto"/>
                <a:ea typeface="Roboto"/>
                <a:cs typeface="Roboto"/>
                <a:sym typeface="Roboto"/>
              </a:endParaRPr>
            </a:p>
          </p:txBody>
        </p:sp>
        <p:sp>
          <p:nvSpPr>
            <p:cNvPr id="6" name="Google Shape;79;p16">
              <a:extLst>
                <a:ext uri="{FF2B5EF4-FFF2-40B4-BE49-F238E27FC236}">
                  <a16:creationId xmlns:a16="http://schemas.microsoft.com/office/drawing/2014/main" id="{84A50567-4D41-584A-A85F-BEBC5EBCCBC7}"/>
                </a:ext>
              </a:extLst>
            </p:cNvPr>
            <p:cNvSpPr/>
            <p:nvPr/>
          </p:nvSpPr>
          <p:spPr>
            <a:xfrm>
              <a:off x="4420237" y="1369219"/>
              <a:ext cx="2541300" cy="669000"/>
            </a:xfrm>
            <a:prstGeom prst="chevron">
              <a:avLst>
                <a:gd name="adj" fmla="val 50000"/>
              </a:avLst>
            </a:prstGeom>
            <a:solidFill>
              <a:srgbClr val="A6FF69"/>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CREATE</a:t>
              </a:r>
              <a:endParaRPr sz="3200" b="1">
                <a:solidFill>
                  <a:srgbClr val="FFFFFF"/>
                </a:solidFill>
                <a:latin typeface="Roboto"/>
                <a:ea typeface="Roboto"/>
                <a:cs typeface="Roboto"/>
                <a:sym typeface="Roboto"/>
              </a:endParaRPr>
            </a:p>
          </p:txBody>
        </p:sp>
        <p:sp>
          <p:nvSpPr>
            <p:cNvPr id="7" name="Google Shape;80;p16">
              <a:extLst>
                <a:ext uri="{FF2B5EF4-FFF2-40B4-BE49-F238E27FC236}">
                  <a16:creationId xmlns:a16="http://schemas.microsoft.com/office/drawing/2014/main" id="{45B6AE06-BF5D-814A-8B6B-1D287B9EE6AB}"/>
                </a:ext>
              </a:extLst>
            </p:cNvPr>
            <p:cNvSpPr/>
            <p:nvPr/>
          </p:nvSpPr>
          <p:spPr>
            <a:xfrm>
              <a:off x="6487002" y="1369219"/>
              <a:ext cx="2541300" cy="669000"/>
            </a:xfrm>
            <a:prstGeom prst="chevron">
              <a:avLst>
                <a:gd name="adj" fmla="val 50000"/>
              </a:avLst>
            </a:prstGeom>
            <a:solidFill>
              <a:srgbClr val="CFFFAF"/>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SHARE</a:t>
              </a:r>
              <a:endParaRPr sz="3200" b="1">
                <a:solidFill>
                  <a:srgbClr val="FFFFFF"/>
                </a:solidFill>
                <a:latin typeface="Roboto"/>
                <a:ea typeface="Roboto"/>
                <a:cs typeface="Roboto"/>
                <a:sym typeface="Roboto"/>
              </a:endParaRPr>
            </a:p>
          </p:txBody>
        </p:sp>
        <p:sp>
          <p:nvSpPr>
            <p:cNvPr id="8" name="Google Shape;81;p16">
              <a:extLst>
                <a:ext uri="{FF2B5EF4-FFF2-40B4-BE49-F238E27FC236}">
                  <a16:creationId xmlns:a16="http://schemas.microsoft.com/office/drawing/2014/main" id="{BAF82F87-EA3A-7E45-A550-0FF75D52C7C1}"/>
                </a:ext>
              </a:extLst>
            </p:cNvPr>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9" name="Title 1">
            <a:extLst>
              <a:ext uri="{FF2B5EF4-FFF2-40B4-BE49-F238E27FC236}">
                <a16:creationId xmlns:a16="http://schemas.microsoft.com/office/drawing/2014/main" id="{3B674369-2F62-4401-8801-DD2A4DD2DFAC}"/>
              </a:ext>
            </a:extLst>
          </p:cNvPr>
          <p:cNvSpPr txBox="1">
            <a:spLocks/>
          </p:cNvSpPr>
          <p:nvPr/>
        </p:nvSpPr>
        <p:spPr>
          <a:xfrm>
            <a:off x="60668" y="5324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The Design Thinking (DT) Guide for Teachers</a:t>
            </a:r>
          </a:p>
        </p:txBody>
      </p:sp>
    </p:spTree>
    <p:extLst>
      <p:ext uri="{BB962C8B-B14F-4D97-AF65-F5344CB8AC3E}">
        <p14:creationId xmlns:p14="http://schemas.microsoft.com/office/powerpoint/2010/main" val="452670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idx="1"/>
          </p:nvPr>
        </p:nvSpPr>
        <p:spPr>
          <a:xfrm>
            <a:off x="760141" y="2641083"/>
            <a:ext cx="10515600" cy="1166677"/>
          </a:xfrm>
          <a:prstGeom prst="rect">
            <a:avLst/>
          </a:prstGeom>
        </p:spPr>
        <p:txBody>
          <a:bodyPr spcFirstLastPara="1" vert="horz" wrap="square" lIns="121900" tIns="121900" rIns="121900" bIns="121900" rtlCol="0" anchor="ctr" anchorCtr="0">
            <a:noAutofit/>
          </a:bodyPr>
          <a:lstStyle/>
          <a:p>
            <a:pPr marL="0" indent="0" algn="ctr">
              <a:spcBef>
                <a:spcPts val="0"/>
              </a:spcBef>
              <a:buNone/>
            </a:pPr>
            <a:r>
              <a:rPr lang="en-US" dirty="0"/>
              <a:t>In each phase, you are prompted to reflect on certain questions that facilitate your instructional planning.</a:t>
            </a:r>
            <a:endParaRPr sz="4000" dirty="0"/>
          </a:p>
        </p:txBody>
      </p:sp>
      <p:grpSp>
        <p:nvGrpSpPr>
          <p:cNvPr id="4" name="Group 3">
            <a:extLst>
              <a:ext uri="{FF2B5EF4-FFF2-40B4-BE49-F238E27FC236}">
                <a16:creationId xmlns:a16="http://schemas.microsoft.com/office/drawing/2014/main" id="{AB886C8E-A7E5-43C9-8A51-0967B35EBABC}"/>
              </a:ext>
            </a:extLst>
          </p:cNvPr>
          <p:cNvGrpSpPr/>
          <p:nvPr/>
        </p:nvGrpSpPr>
        <p:grpSpPr>
          <a:xfrm>
            <a:off x="68105" y="1765677"/>
            <a:ext cx="11917385" cy="892285"/>
            <a:chOff x="90263" y="1369219"/>
            <a:chExt cx="8938039" cy="669214"/>
          </a:xfrm>
        </p:grpSpPr>
        <p:sp>
          <p:nvSpPr>
            <p:cNvPr id="78" name="Google Shape;78;p16"/>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IMAGINE</a:t>
              </a:r>
              <a:endParaRPr sz="3200" b="1" dirty="0">
                <a:solidFill>
                  <a:srgbClr val="FFFFFF"/>
                </a:solidFill>
                <a:latin typeface="Roboto"/>
                <a:ea typeface="Roboto"/>
                <a:cs typeface="Roboto"/>
                <a:sym typeface="Roboto"/>
              </a:endParaRPr>
            </a:p>
          </p:txBody>
        </p:sp>
        <p:sp>
          <p:nvSpPr>
            <p:cNvPr id="79" name="Google Shape;79;p16"/>
            <p:cNvSpPr/>
            <p:nvPr/>
          </p:nvSpPr>
          <p:spPr>
            <a:xfrm>
              <a:off x="4420237" y="1369219"/>
              <a:ext cx="2541300" cy="669000"/>
            </a:xfrm>
            <a:prstGeom prst="chevron">
              <a:avLst>
                <a:gd name="adj" fmla="val 50000"/>
              </a:avLst>
            </a:prstGeom>
            <a:solidFill>
              <a:srgbClr val="A6FF69"/>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CREATE</a:t>
              </a:r>
              <a:endParaRPr sz="3200" b="1">
                <a:solidFill>
                  <a:srgbClr val="FFFFFF"/>
                </a:solidFill>
                <a:latin typeface="Roboto"/>
                <a:ea typeface="Roboto"/>
                <a:cs typeface="Roboto"/>
                <a:sym typeface="Roboto"/>
              </a:endParaRPr>
            </a:p>
          </p:txBody>
        </p:sp>
        <p:sp>
          <p:nvSpPr>
            <p:cNvPr id="80" name="Google Shape;80;p16"/>
            <p:cNvSpPr/>
            <p:nvPr/>
          </p:nvSpPr>
          <p:spPr>
            <a:xfrm>
              <a:off x="6487002" y="1369219"/>
              <a:ext cx="2541300" cy="669000"/>
            </a:xfrm>
            <a:prstGeom prst="chevron">
              <a:avLst>
                <a:gd name="adj" fmla="val 50000"/>
              </a:avLst>
            </a:prstGeom>
            <a:solidFill>
              <a:srgbClr val="CFFFAF"/>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SHARE</a:t>
              </a:r>
              <a:endParaRPr sz="3200" b="1">
                <a:solidFill>
                  <a:srgbClr val="FFFFFF"/>
                </a:solidFill>
                <a:latin typeface="Roboto"/>
                <a:ea typeface="Roboto"/>
                <a:cs typeface="Roboto"/>
                <a:sym typeface="Roboto"/>
              </a:endParaRPr>
            </a:p>
          </p:txBody>
        </p:sp>
        <p:sp>
          <p:nvSpPr>
            <p:cNvPr id="81" name="Google Shape;81;p16"/>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11" name="Title 1">
            <a:extLst>
              <a:ext uri="{FF2B5EF4-FFF2-40B4-BE49-F238E27FC236}">
                <a16:creationId xmlns:a16="http://schemas.microsoft.com/office/drawing/2014/main" id="{AC5A801E-6372-4F0A-A806-E7A3649527FB}"/>
              </a:ext>
            </a:extLst>
          </p:cNvPr>
          <p:cNvSpPr txBox="1">
            <a:spLocks/>
          </p:cNvSpPr>
          <p:nvPr/>
        </p:nvSpPr>
        <p:spPr>
          <a:xfrm>
            <a:off x="68105" y="5578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phases</a:t>
            </a:r>
          </a:p>
        </p:txBody>
      </p:sp>
      <p:pic>
        <p:nvPicPr>
          <p:cNvPr id="3" name="Picture 2">
            <a:extLst>
              <a:ext uri="{FF2B5EF4-FFF2-40B4-BE49-F238E27FC236}">
                <a16:creationId xmlns:a16="http://schemas.microsoft.com/office/drawing/2014/main" id="{466DFA52-1CF2-4F1F-AE40-0288B391B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702" y="4046335"/>
            <a:ext cx="1555729" cy="1884462"/>
          </a:xfrm>
          <a:prstGeom prst="rect">
            <a:avLst/>
          </a:prstGeom>
        </p:spPr>
      </p:pic>
      <p:pic>
        <p:nvPicPr>
          <p:cNvPr id="8" name="Picture 7">
            <a:extLst>
              <a:ext uri="{FF2B5EF4-FFF2-40B4-BE49-F238E27FC236}">
                <a16:creationId xmlns:a16="http://schemas.microsoft.com/office/drawing/2014/main" id="{3779AC42-55DC-4B38-8589-8E81B903A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477" y="4662658"/>
            <a:ext cx="3858016" cy="1148840"/>
          </a:xfrm>
          <a:prstGeom prst="rect">
            <a:avLst/>
          </a:prstGeom>
        </p:spPr>
      </p:pic>
      <p:sp>
        <p:nvSpPr>
          <p:cNvPr id="19" name="TextBox 18">
            <a:extLst>
              <a:ext uri="{FF2B5EF4-FFF2-40B4-BE49-F238E27FC236}">
                <a16:creationId xmlns:a16="http://schemas.microsoft.com/office/drawing/2014/main" id="{41792737-E90E-46AF-A3BE-CECB54C2D296}"/>
              </a:ext>
            </a:extLst>
          </p:cNvPr>
          <p:cNvSpPr txBox="1"/>
          <p:nvPr/>
        </p:nvSpPr>
        <p:spPr>
          <a:xfrm>
            <a:off x="6167595" y="5930797"/>
            <a:ext cx="2661780" cy="369332"/>
          </a:xfrm>
          <a:prstGeom prst="rect">
            <a:avLst/>
          </a:prstGeom>
          <a:noFill/>
        </p:spPr>
        <p:txBody>
          <a:bodyPr wrap="square">
            <a:spAutoFit/>
          </a:bodyPr>
          <a:lstStyle/>
          <a:p>
            <a:pPr algn="ctr"/>
            <a:r>
              <a:rPr lang="en-US" sz="1800" b="1" kern="1200" dirty="0">
                <a:effectLst/>
                <a:latin typeface="Calibri" panose="020F0502020204030204" pitchFamily="34" charset="0"/>
                <a:ea typeface="Roboto"/>
              </a:rPr>
              <a:t>STEAM education guide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b="1" dirty="0"/>
          </a:p>
        </p:txBody>
      </p:sp>
      <p:sp>
        <p:nvSpPr>
          <p:cNvPr id="21" name="TextBox 20">
            <a:extLst>
              <a:ext uri="{FF2B5EF4-FFF2-40B4-BE49-F238E27FC236}">
                <a16:creationId xmlns:a16="http://schemas.microsoft.com/office/drawing/2014/main" id="{92B1BB48-955C-4528-AAC6-EC726025A559}"/>
              </a:ext>
            </a:extLst>
          </p:cNvPr>
          <p:cNvSpPr txBox="1"/>
          <p:nvPr/>
        </p:nvSpPr>
        <p:spPr>
          <a:xfrm>
            <a:off x="2739407" y="5930797"/>
            <a:ext cx="1722318" cy="369332"/>
          </a:xfrm>
          <a:prstGeom prst="rect">
            <a:avLst/>
          </a:prstGeom>
          <a:noFill/>
        </p:spPr>
        <p:txBody>
          <a:bodyPr wrap="square">
            <a:spAutoFit/>
          </a:bodyPr>
          <a:lstStyle/>
          <a:p>
            <a:pPr algn="ctr"/>
            <a:r>
              <a:rPr lang="en-US" sz="1800" b="1" kern="1200" dirty="0">
                <a:effectLst/>
                <a:latin typeface="Calibri" panose="020F0502020204030204" pitchFamily="34" charset="0"/>
                <a:ea typeface="Roboto"/>
              </a:rPr>
              <a:t>Science WAND </a:t>
            </a:r>
            <a:endParaRPr lang="en-US" b="1" dirty="0"/>
          </a:p>
        </p:txBody>
      </p:sp>
      <p:sp>
        <p:nvSpPr>
          <p:cNvPr id="24" name="TextBox 23">
            <a:extLst>
              <a:ext uri="{FF2B5EF4-FFF2-40B4-BE49-F238E27FC236}">
                <a16:creationId xmlns:a16="http://schemas.microsoft.com/office/drawing/2014/main" id="{041635AE-B41A-4EF8-86EC-296DA7AD2D12}"/>
              </a:ext>
            </a:extLst>
          </p:cNvPr>
          <p:cNvSpPr txBox="1"/>
          <p:nvPr/>
        </p:nvSpPr>
        <p:spPr>
          <a:xfrm>
            <a:off x="4314864" y="3623094"/>
            <a:ext cx="2661780" cy="523220"/>
          </a:xfrm>
          <a:prstGeom prst="rect">
            <a:avLst/>
          </a:prstGeom>
          <a:noFill/>
        </p:spPr>
        <p:txBody>
          <a:bodyPr wrap="square">
            <a:spAutoFit/>
          </a:bodyPr>
          <a:lstStyle/>
          <a:p>
            <a:pPr algn="ctr"/>
            <a:r>
              <a:rPr lang="en-US" sz="2800" b="1" kern="1200" dirty="0">
                <a:solidFill>
                  <a:srgbClr val="6E3667"/>
                </a:solidFill>
                <a:effectLst/>
                <a:latin typeface="Calibri" panose="020F0502020204030204" pitchFamily="34" charset="0"/>
                <a:ea typeface="Roboto"/>
              </a:rPr>
              <a:t>Icon explanation</a:t>
            </a:r>
            <a:endParaRPr lang="en-US" sz="2800" b="1" dirty="0">
              <a:solidFill>
                <a:srgbClr val="6E366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idx="1"/>
          </p:nvPr>
        </p:nvSpPr>
        <p:spPr>
          <a:xfrm>
            <a:off x="120351" y="2860218"/>
            <a:ext cx="11857705" cy="3306406"/>
          </a:xfrm>
          <a:prstGeom prst="rect">
            <a:avLst/>
          </a:prstGeom>
        </p:spPr>
        <p:txBody>
          <a:bodyPr spcFirstLastPara="1" vert="horz" wrap="square" lIns="121900" tIns="121900" rIns="121900" bIns="121900" rtlCol="0" anchor="ctr" anchorCtr="0">
            <a:noAutofit/>
          </a:bodyPr>
          <a:lstStyle/>
          <a:p>
            <a:pPr algn="just">
              <a:buClr>
                <a:srgbClr val="7E3269"/>
              </a:buClr>
            </a:pPr>
            <a:r>
              <a:rPr lang="en-US" sz="2400" dirty="0"/>
              <a:t>What am I teaching? - Make an </a:t>
            </a:r>
            <a:r>
              <a:rPr lang="en-US" sz="2400" dirty="0">
                <a:solidFill>
                  <a:srgbClr val="88D317"/>
                </a:solidFill>
              </a:rPr>
              <a:t>overview</a:t>
            </a:r>
            <a:r>
              <a:rPr lang="en-US" sz="2400" dirty="0"/>
              <a:t> of the curriculum you plan to teach</a:t>
            </a:r>
          </a:p>
          <a:p>
            <a:pPr algn="just">
              <a:buClr>
                <a:srgbClr val="7E3269"/>
              </a:buClr>
            </a:pPr>
            <a:r>
              <a:rPr lang="en-US" sz="2400" dirty="0"/>
              <a:t>  What are the </a:t>
            </a:r>
            <a:r>
              <a:rPr lang="en-US" sz="2400" dirty="0">
                <a:solidFill>
                  <a:srgbClr val="88D317"/>
                </a:solidFill>
              </a:rPr>
              <a:t>pre-requisite skills and knowledge </a:t>
            </a:r>
            <a:r>
              <a:rPr lang="en-US" sz="2400" dirty="0"/>
              <a:t>that my students should have already developed?</a:t>
            </a:r>
          </a:p>
          <a:p>
            <a:pPr algn="just">
              <a:buClr>
                <a:srgbClr val="7E3269"/>
              </a:buClr>
            </a:pPr>
            <a:r>
              <a:rPr lang="en-US" sz="2400" dirty="0"/>
              <a:t>Why is this topic </a:t>
            </a:r>
            <a:r>
              <a:rPr lang="en-US" sz="2400" dirty="0">
                <a:solidFill>
                  <a:srgbClr val="88D317"/>
                </a:solidFill>
              </a:rPr>
              <a:t>important</a:t>
            </a:r>
            <a:r>
              <a:rPr lang="en-US" sz="2400" dirty="0"/>
              <a:t>? - For each chapter/concept think about </a:t>
            </a:r>
            <a:r>
              <a:rPr lang="en-US" sz="2400" dirty="0">
                <a:solidFill>
                  <a:srgbClr val="88D317"/>
                </a:solidFill>
              </a:rPr>
              <a:t>links</a:t>
            </a:r>
            <a:r>
              <a:rPr lang="en-US" sz="2400" dirty="0"/>
              <a:t> you can make to other </a:t>
            </a:r>
            <a:r>
              <a:rPr lang="en-US" sz="2400" dirty="0">
                <a:solidFill>
                  <a:srgbClr val="6E3667"/>
                </a:solidFill>
              </a:rPr>
              <a:t>concepts/technology achievements/everyday life</a:t>
            </a:r>
            <a:endParaRPr lang="en-US" sz="2400" i="1" dirty="0"/>
          </a:p>
          <a:p>
            <a:pPr>
              <a:buClr>
                <a:srgbClr val="7E3269"/>
              </a:buClr>
            </a:pPr>
            <a:r>
              <a:rPr lang="en-US" sz="2400" dirty="0"/>
              <a:t>Where should my focus be? - Is it best to focus more on Science, Engineering, Math or Arts?</a:t>
            </a:r>
            <a:endParaRPr lang="el-GR" sz="2400" dirty="0"/>
          </a:p>
          <a:p>
            <a:pPr>
              <a:buClr>
                <a:srgbClr val="7E3269"/>
              </a:buClr>
            </a:pPr>
            <a:r>
              <a:rPr lang="en-US" sz="2400" dirty="0">
                <a:solidFill>
                  <a:srgbClr val="88D317"/>
                </a:solidFill>
              </a:rPr>
              <a:t>How</a:t>
            </a:r>
            <a:r>
              <a:rPr lang="en-US" sz="2400" dirty="0"/>
              <a:t> do I focus on that aspect of STEAM?</a:t>
            </a:r>
          </a:p>
          <a:p>
            <a:pPr marL="0" lvl="0" indent="0" algn="just">
              <a:buClr>
                <a:srgbClr val="7E3269"/>
              </a:buClr>
              <a:buNone/>
            </a:pPr>
            <a:r>
              <a:rPr lang="en-US" sz="1600" dirty="0"/>
              <a:t>  </a:t>
            </a:r>
          </a:p>
        </p:txBody>
      </p:sp>
      <p:sp>
        <p:nvSpPr>
          <p:cNvPr id="81" name="Google Shape;81;p16"/>
          <p:cNvSpPr/>
          <p:nvPr/>
        </p:nvSpPr>
        <p:spPr>
          <a:xfrm>
            <a:off x="120350" y="1684501"/>
            <a:ext cx="3635600" cy="892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FEEL</a:t>
            </a:r>
            <a:endParaRPr sz="3200" b="1" dirty="0">
              <a:solidFill>
                <a:srgbClr val="FFFFFF"/>
              </a:solidFill>
              <a:latin typeface="Roboto"/>
              <a:ea typeface="Roboto"/>
              <a:cs typeface="Roboto"/>
              <a:sym typeface="Roboto"/>
            </a:endParaRPr>
          </a:p>
        </p:txBody>
      </p:sp>
      <p:sp>
        <p:nvSpPr>
          <p:cNvPr id="7" name="Title 1">
            <a:extLst>
              <a:ext uri="{FF2B5EF4-FFF2-40B4-BE49-F238E27FC236}">
                <a16:creationId xmlns:a16="http://schemas.microsoft.com/office/drawing/2014/main" id="{654DF351-053B-4A27-9152-2F61E4B8AB52}"/>
              </a:ext>
            </a:extLst>
          </p:cNvPr>
          <p:cNvSpPr txBox="1">
            <a:spLocks/>
          </p:cNvSpPr>
          <p:nvPr/>
        </p:nvSpPr>
        <p:spPr>
          <a:xfrm>
            <a:off x="68104" y="5737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Feel Phase</a:t>
            </a:r>
          </a:p>
        </p:txBody>
      </p:sp>
      <p:pic>
        <p:nvPicPr>
          <p:cNvPr id="3" name="Picture 2">
            <a:extLst>
              <a:ext uri="{FF2B5EF4-FFF2-40B4-BE49-F238E27FC236}">
                <a16:creationId xmlns:a16="http://schemas.microsoft.com/office/drawing/2014/main" id="{11FA7F0E-1652-4641-89E3-F19E3D669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704" y="815678"/>
            <a:ext cx="1165709" cy="1412028"/>
          </a:xfrm>
          <a:prstGeom prst="rect">
            <a:avLst/>
          </a:prstGeom>
        </p:spPr>
      </p:pic>
    </p:spTree>
    <p:extLst>
      <p:ext uri="{BB962C8B-B14F-4D97-AF65-F5344CB8AC3E}">
        <p14:creationId xmlns:p14="http://schemas.microsoft.com/office/powerpoint/2010/main" val="788385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idx="1"/>
          </p:nvPr>
        </p:nvSpPr>
        <p:spPr>
          <a:xfrm>
            <a:off x="831043" y="2950963"/>
            <a:ext cx="11138012" cy="3126452"/>
          </a:xfrm>
          <a:prstGeom prst="rect">
            <a:avLst/>
          </a:prstGeom>
        </p:spPr>
        <p:txBody>
          <a:bodyPr spcFirstLastPara="1" vert="horz" wrap="square" lIns="121900" tIns="121900" rIns="121900" bIns="121900" rtlCol="0" anchor="ctr" anchorCtr="0">
            <a:noAutofit/>
          </a:bodyPr>
          <a:lstStyle/>
          <a:p>
            <a:pPr marL="0" indent="0">
              <a:buClr>
                <a:srgbClr val="7E3269"/>
              </a:buClr>
              <a:buNone/>
            </a:pPr>
            <a:r>
              <a:rPr lang="en-US" b="1" dirty="0">
                <a:solidFill>
                  <a:srgbClr val="6E3667"/>
                </a:solidFill>
              </a:rPr>
              <a:t>Working alone - </a:t>
            </a:r>
            <a:r>
              <a:rPr lang="en-US" b="1" dirty="0"/>
              <a:t>Where should my </a:t>
            </a:r>
            <a:r>
              <a:rPr lang="en-US" b="1" dirty="0">
                <a:solidFill>
                  <a:srgbClr val="88D317"/>
                </a:solidFill>
              </a:rPr>
              <a:t>focus</a:t>
            </a:r>
            <a:r>
              <a:rPr lang="en-US" b="1" dirty="0"/>
              <a:t> be? </a:t>
            </a:r>
            <a:endParaRPr lang="el-GR" dirty="0"/>
          </a:p>
          <a:p>
            <a:pPr>
              <a:buClr>
                <a:srgbClr val="7E3269"/>
              </a:buClr>
            </a:pPr>
            <a:r>
              <a:rPr lang="en-US" sz="2400" dirty="0">
                <a:solidFill>
                  <a:srgbClr val="88D317"/>
                </a:solidFill>
              </a:rPr>
              <a:t>When</a:t>
            </a:r>
            <a:r>
              <a:rPr lang="en-US" sz="2400" dirty="0"/>
              <a:t> (which teaching phase) and </a:t>
            </a:r>
            <a:r>
              <a:rPr lang="en-US" sz="2400" dirty="0">
                <a:solidFill>
                  <a:srgbClr val="88D317"/>
                </a:solidFill>
              </a:rPr>
              <a:t>how</a:t>
            </a:r>
            <a:r>
              <a:rPr lang="en-US" sz="2400" dirty="0"/>
              <a:t> (demonstration, discussion, experiment) is it best to integrate concepts/technology achievements/everyday life links in your every-day teaching</a:t>
            </a:r>
          </a:p>
          <a:p>
            <a:pPr>
              <a:buClr>
                <a:srgbClr val="7E3269"/>
              </a:buClr>
            </a:pPr>
            <a:r>
              <a:rPr lang="en-US" sz="2400" dirty="0"/>
              <a:t>Can I make the connections </a:t>
            </a:r>
            <a:r>
              <a:rPr lang="el-GR" sz="2400" dirty="0"/>
              <a:t>‘</a:t>
            </a:r>
            <a:r>
              <a:rPr lang="en-US" sz="2400" dirty="0"/>
              <a:t>tangible</a:t>
            </a:r>
            <a:r>
              <a:rPr lang="el-GR" sz="2400" dirty="0"/>
              <a:t>’</a:t>
            </a:r>
            <a:r>
              <a:rPr lang="en-US" sz="2400" dirty="0"/>
              <a:t> for my students and help them add their </a:t>
            </a:r>
            <a:r>
              <a:rPr lang="en-US" sz="2400" dirty="0">
                <a:solidFill>
                  <a:srgbClr val="88D317"/>
                </a:solidFill>
              </a:rPr>
              <a:t>personal experience</a:t>
            </a:r>
            <a:r>
              <a:rPr lang="el-GR" sz="2400" dirty="0">
                <a:solidFill>
                  <a:srgbClr val="88D317"/>
                </a:solidFill>
              </a:rPr>
              <a:t> </a:t>
            </a:r>
            <a:r>
              <a:rPr lang="en-US" sz="2400" dirty="0"/>
              <a:t>in the process?</a:t>
            </a:r>
          </a:p>
          <a:p>
            <a:pPr>
              <a:buClr>
                <a:srgbClr val="7E3269"/>
              </a:buClr>
            </a:pPr>
            <a:endParaRPr lang="el-GR" dirty="0"/>
          </a:p>
        </p:txBody>
      </p:sp>
      <p:grpSp>
        <p:nvGrpSpPr>
          <p:cNvPr id="4" name="Group 3">
            <a:extLst>
              <a:ext uri="{FF2B5EF4-FFF2-40B4-BE49-F238E27FC236}">
                <a16:creationId xmlns:a16="http://schemas.microsoft.com/office/drawing/2014/main" id="{AB886C8E-A7E5-43C9-8A51-0967B35EBABC}"/>
              </a:ext>
            </a:extLst>
          </p:cNvPr>
          <p:cNvGrpSpPr/>
          <p:nvPr/>
        </p:nvGrpSpPr>
        <p:grpSpPr>
          <a:xfrm>
            <a:off x="131502" y="1625400"/>
            <a:ext cx="6406300" cy="892285"/>
            <a:chOff x="90263" y="1369219"/>
            <a:chExt cx="4804725" cy="669214"/>
          </a:xfrm>
        </p:grpSpPr>
        <p:sp>
          <p:nvSpPr>
            <p:cNvPr id="78" name="Google Shape;78;p16"/>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IMAGINE</a:t>
              </a:r>
              <a:endParaRPr sz="3200" b="1">
                <a:solidFill>
                  <a:srgbClr val="FFFFFF"/>
                </a:solidFill>
                <a:latin typeface="Roboto"/>
                <a:ea typeface="Roboto"/>
                <a:cs typeface="Roboto"/>
                <a:sym typeface="Roboto"/>
              </a:endParaRPr>
            </a:p>
          </p:txBody>
        </p:sp>
        <p:sp>
          <p:nvSpPr>
            <p:cNvPr id="81" name="Google Shape;81;p16"/>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10" name="Title 1">
            <a:extLst>
              <a:ext uri="{FF2B5EF4-FFF2-40B4-BE49-F238E27FC236}">
                <a16:creationId xmlns:a16="http://schemas.microsoft.com/office/drawing/2014/main" id="{8517E7C8-8D6B-47F8-88DF-2B83922795AC}"/>
              </a:ext>
            </a:extLst>
          </p:cNvPr>
          <p:cNvSpPr txBox="1">
            <a:spLocks/>
          </p:cNvSpPr>
          <p:nvPr/>
        </p:nvSpPr>
        <p:spPr>
          <a:xfrm>
            <a:off x="79256" y="5068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Imagine phase</a:t>
            </a:r>
          </a:p>
        </p:txBody>
      </p:sp>
      <p:pic>
        <p:nvPicPr>
          <p:cNvPr id="19" name="Picture 18">
            <a:extLst>
              <a:ext uri="{FF2B5EF4-FFF2-40B4-BE49-F238E27FC236}">
                <a16:creationId xmlns:a16="http://schemas.microsoft.com/office/drawing/2014/main" id="{34F6AB76-0FC8-4E1C-8EF1-47C03647B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21" y="1145898"/>
            <a:ext cx="2063134" cy="614360"/>
          </a:xfrm>
          <a:prstGeom prst="rect">
            <a:avLst/>
          </a:prstGeom>
        </p:spPr>
      </p:pic>
    </p:spTree>
    <p:extLst>
      <p:ext uri="{BB962C8B-B14F-4D97-AF65-F5344CB8AC3E}">
        <p14:creationId xmlns:p14="http://schemas.microsoft.com/office/powerpoint/2010/main" val="3474942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4" name="Group 3">
            <a:extLst>
              <a:ext uri="{FF2B5EF4-FFF2-40B4-BE49-F238E27FC236}">
                <a16:creationId xmlns:a16="http://schemas.microsoft.com/office/drawing/2014/main" id="{AB886C8E-A7E5-43C9-8A51-0967B35EBABC}"/>
              </a:ext>
            </a:extLst>
          </p:cNvPr>
          <p:cNvGrpSpPr/>
          <p:nvPr/>
        </p:nvGrpSpPr>
        <p:grpSpPr>
          <a:xfrm>
            <a:off x="68105" y="1670003"/>
            <a:ext cx="6406300" cy="892286"/>
            <a:chOff x="90263" y="1369218"/>
            <a:chExt cx="4804725" cy="669215"/>
          </a:xfrm>
        </p:grpSpPr>
        <p:sp>
          <p:nvSpPr>
            <p:cNvPr id="78" name="Google Shape;78;p16"/>
            <p:cNvSpPr/>
            <p:nvPr/>
          </p:nvSpPr>
          <p:spPr>
            <a:xfrm>
              <a:off x="2353688" y="1369218"/>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IMAGINE</a:t>
              </a:r>
              <a:endParaRPr sz="3200" b="1" dirty="0">
                <a:solidFill>
                  <a:srgbClr val="FFFFFF"/>
                </a:solidFill>
                <a:latin typeface="Roboto"/>
                <a:ea typeface="Roboto"/>
                <a:cs typeface="Roboto"/>
                <a:sym typeface="Roboto"/>
              </a:endParaRPr>
            </a:p>
          </p:txBody>
        </p:sp>
        <p:sp>
          <p:nvSpPr>
            <p:cNvPr id="81" name="Google Shape;81;p16"/>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10" name="Title 1">
            <a:extLst>
              <a:ext uri="{FF2B5EF4-FFF2-40B4-BE49-F238E27FC236}">
                <a16:creationId xmlns:a16="http://schemas.microsoft.com/office/drawing/2014/main" id="{8517E7C8-8D6B-47F8-88DF-2B83922795AC}"/>
              </a:ext>
            </a:extLst>
          </p:cNvPr>
          <p:cNvSpPr txBox="1">
            <a:spLocks/>
          </p:cNvSpPr>
          <p:nvPr/>
        </p:nvSpPr>
        <p:spPr>
          <a:xfrm>
            <a:off x="68104" y="44758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Imagine phase</a:t>
            </a:r>
          </a:p>
        </p:txBody>
      </p:sp>
      <p:sp>
        <p:nvSpPr>
          <p:cNvPr id="14" name="TextBox 13">
            <a:extLst>
              <a:ext uri="{FF2B5EF4-FFF2-40B4-BE49-F238E27FC236}">
                <a16:creationId xmlns:a16="http://schemas.microsoft.com/office/drawing/2014/main" id="{0F3370DC-D3BC-4D5E-AECB-5A1F4C394084}"/>
              </a:ext>
            </a:extLst>
          </p:cNvPr>
          <p:cNvSpPr txBox="1"/>
          <p:nvPr/>
        </p:nvSpPr>
        <p:spPr>
          <a:xfrm>
            <a:off x="3581552" y="5518652"/>
            <a:ext cx="8417212" cy="707886"/>
          </a:xfrm>
          <a:prstGeom prst="rect">
            <a:avLst/>
          </a:prstGeom>
          <a:solidFill>
            <a:srgbClr val="6E3667"/>
          </a:solidFill>
          <a:ln>
            <a:solidFill>
              <a:srgbClr val="6E3667"/>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dirty="0">
                <a:solidFill>
                  <a:schemeClr val="bg1"/>
                </a:solidFill>
              </a:rPr>
              <a:t>A dedicated POLAR STAR Design Thinking-based workshop is available, along with a guide to help you implement the methodology in your school!</a:t>
            </a:r>
          </a:p>
        </p:txBody>
      </p:sp>
      <p:sp>
        <p:nvSpPr>
          <p:cNvPr id="15" name="Content Placeholder 2">
            <a:extLst>
              <a:ext uri="{FF2B5EF4-FFF2-40B4-BE49-F238E27FC236}">
                <a16:creationId xmlns:a16="http://schemas.microsoft.com/office/drawing/2014/main" id="{CDD3D27C-DDA0-4217-9730-AED1DE8F1860}"/>
              </a:ext>
            </a:extLst>
          </p:cNvPr>
          <p:cNvSpPr>
            <a:spLocks noGrp="1"/>
          </p:cNvSpPr>
          <p:nvPr>
            <p:ph idx="1"/>
          </p:nvPr>
        </p:nvSpPr>
        <p:spPr>
          <a:xfrm>
            <a:off x="193236" y="2644149"/>
            <a:ext cx="10515600" cy="4351338"/>
          </a:xfrm>
        </p:spPr>
        <p:txBody>
          <a:bodyPr>
            <a:normAutofit/>
          </a:bodyPr>
          <a:lstStyle/>
          <a:p>
            <a:pPr marL="0" indent="0">
              <a:buNone/>
            </a:pPr>
            <a:r>
              <a:rPr lang="en-US" b="1" dirty="0">
                <a:solidFill>
                  <a:srgbClr val="6E3667"/>
                </a:solidFill>
              </a:rPr>
              <a:t>Working with your colleagues - </a:t>
            </a:r>
            <a:r>
              <a:rPr lang="en-US" dirty="0"/>
              <a:t>Do a participatory workshop to find out:</a:t>
            </a:r>
          </a:p>
          <a:p>
            <a:pPr marL="914400" indent="-168275"/>
            <a:r>
              <a:rPr lang="en-US" dirty="0"/>
              <a:t>What do my </a:t>
            </a:r>
            <a:r>
              <a:rPr lang="en-US" dirty="0">
                <a:solidFill>
                  <a:srgbClr val="88D317"/>
                </a:solidFill>
              </a:rPr>
              <a:t>colleagues</a:t>
            </a:r>
            <a:r>
              <a:rPr lang="en-US" dirty="0"/>
              <a:t> teach in their class?</a:t>
            </a:r>
          </a:p>
          <a:p>
            <a:pPr marL="914400" indent="-168275"/>
            <a:r>
              <a:rPr lang="en-US" dirty="0"/>
              <a:t>Is there any </a:t>
            </a:r>
            <a:r>
              <a:rPr lang="en-US" dirty="0">
                <a:solidFill>
                  <a:srgbClr val="88D317"/>
                </a:solidFill>
              </a:rPr>
              <a:t>common</a:t>
            </a:r>
            <a:r>
              <a:rPr lang="en-US" dirty="0"/>
              <a:t> ground between what we teach?</a:t>
            </a:r>
          </a:p>
          <a:p>
            <a:pPr marL="914400" indent="-168275"/>
            <a:r>
              <a:rPr lang="en-US" dirty="0"/>
              <a:t>How can we take </a:t>
            </a:r>
            <a:r>
              <a:rPr lang="en-US" dirty="0">
                <a:solidFill>
                  <a:srgbClr val="88D317"/>
                </a:solidFill>
              </a:rPr>
              <a:t>advantage</a:t>
            </a:r>
            <a:r>
              <a:rPr lang="en-US" dirty="0"/>
              <a:t> of overlapping and common concepts to make connections or to build an interdisciplinary project?</a:t>
            </a:r>
          </a:p>
        </p:txBody>
      </p:sp>
      <p:pic>
        <p:nvPicPr>
          <p:cNvPr id="9" name="Picture 8">
            <a:extLst>
              <a:ext uri="{FF2B5EF4-FFF2-40B4-BE49-F238E27FC236}">
                <a16:creationId xmlns:a16="http://schemas.microsoft.com/office/drawing/2014/main" id="{EDDDC602-66AF-4850-BFDA-B06CB8BEB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704" y="815678"/>
            <a:ext cx="1165709" cy="1412028"/>
          </a:xfrm>
          <a:prstGeom prst="rect">
            <a:avLst/>
          </a:prstGeom>
        </p:spPr>
      </p:pic>
    </p:spTree>
    <p:extLst>
      <p:ext uri="{BB962C8B-B14F-4D97-AF65-F5344CB8AC3E}">
        <p14:creationId xmlns:p14="http://schemas.microsoft.com/office/powerpoint/2010/main" val="144973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barn(inVertical)">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barn(inVertical)">
                                      <p:cBhvr>
                                        <p:cTn id="24" dur="500"/>
                                        <p:tgtEl>
                                          <p:spTgt spid="1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barn(inVertical)">
                                      <p:cBhvr>
                                        <p:cTn id="29"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5EF89D-842E-49E1-9DCD-B6C0FCE07B27}"/>
              </a:ext>
            </a:extLst>
          </p:cNvPr>
          <p:cNvSpPr>
            <a:spLocks noGrp="1"/>
          </p:cNvSpPr>
          <p:nvPr>
            <p:ph type="title"/>
          </p:nvPr>
        </p:nvSpPr>
        <p:spPr>
          <a:xfrm>
            <a:off x="0" y="373061"/>
            <a:ext cx="10515600" cy="1325563"/>
          </a:xfrm>
        </p:spPr>
        <p:txBody>
          <a:bodyPr/>
          <a:lstStyle/>
          <a:p>
            <a:r>
              <a:rPr lang="en-US" b="1" dirty="0">
                <a:solidFill>
                  <a:srgbClr val="6E3667"/>
                </a:solidFill>
                <a:latin typeface="OpenSans"/>
              </a:rPr>
              <a:t>Bridging the Gap</a:t>
            </a:r>
          </a:p>
        </p:txBody>
      </p:sp>
      <p:pic>
        <p:nvPicPr>
          <p:cNvPr id="34" name="Picture 33">
            <a:extLst>
              <a:ext uri="{FF2B5EF4-FFF2-40B4-BE49-F238E27FC236}">
                <a16:creationId xmlns:a16="http://schemas.microsoft.com/office/drawing/2014/main" id="{D09EA088-AB8D-492E-BCE6-66BB13AFF8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9" t="57833"/>
          <a:stretch/>
        </p:blipFill>
        <p:spPr>
          <a:xfrm>
            <a:off x="891089" y="2120581"/>
            <a:ext cx="10005907" cy="2891790"/>
          </a:xfrm>
          <a:prstGeom prst="rect">
            <a:avLst/>
          </a:prstGeom>
        </p:spPr>
      </p:pic>
      <p:pic>
        <p:nvPicPr>
          <p:cNvPr id="26" name="Picture 25">
            <a:extLst>
              <a:ext uri="{FF2B5EF4-FFF2-40B4-BE49-F238E27FC236}">
                <a16:creationId xmlns:a16="http://schemas.microsoft.com/office/drawing/2014/main" id="{01413FC1-B554-4A84-A027-A9A1B4FE1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28" name="Picture 27">
            <a:extLst>
              <a:ext uri="{FF2B5EF4-FFF2-40B4-BE49-F238E27FC236}">
                <a16:creationId xmlns:a16="http://schemas.microsoft.com/office/drawing/2014/main" id="{5C1CA42F-2A94-4112-A717-C5081F0B7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32" name="Picture 31">
            <a:extLst>
              <a:ext uri="{FF2B5EF4-FFF2-40B4-BE49-F238E27FC236}">
                <a16:creationId xmlns:a16="http://schemas.microsoft.com/office/drawing/2014/main" id="{191F11A6-51EF-4C12-AE1D-1757C7401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99" t="57833"/>
          <a:stretch/>
        </p:blipFill>
        <p:spPr>
          <a:xfrm>
            <a:off x="713328" y="2120583"/>
            <a:ext cx="10183668" cy="2891790"/>
          </a:xfrm>
          <a:prstGeom prst="rect">
            <a:avLst/>
          </a:prstGeom>
        </p:spPr>
      </p:pic>
    </p:spTree>
    <p:extLst>
      <p:ext uri="{BB962C8B-B14F-4D97-AF65-F5344CB8AC3E}">
        <p14:creationId xmlns:p14="http://schemas.microsoft.com/office/powerpoint/2010/main" val="373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10" name="Title 1">
            <a:extLst>
              <a:ext uri="{FF2B5EF4-FFF2-40B4-BE49-F238E27FC236}">
                <a16:creationId xmlns:a16="http://schemas.microsoft.com/office/drawing/2014/main" id="{D5B2A6A5-3C4E-4C9E-A70E-332CFA180B6A}"/>
              </a:ext>
            </a:extLst>
          </p:cNvPr>
          <p:cNvSpPr txBox="1">
            <a:spLocks/>
          </p:cNvSpPr>
          <p:nvPr/>
        </p:nvSpPr>
        <p:spPr>
          <a:xfrm>
            <a:off x="55316" y="3948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Create phase</a:t>
            </a:r>
          </a:p>
        </p:txBody>
      </p:sp>
      <p:grpSp>
        <p:nvGrpSpPr>
          <p:cNvPr id="17" name="Group 16">
            <a:extLst>
              <a:ext uri="{FF2B5EF4-FFF2-40B4-BE49-F238E27FC236}">
                <a16:creationId xmlns:a16="http://schemas.microsoft.com/office/drawing/2014/main" id="{D8C1DE90-6E06-4FB1-BDD5-10C2AD668152}"/>
              </a:ext>
            </a:extLst>
          </p:cNvPr>
          <p:cNvGrpSpPr/>
          <p:nvPr/>
        </p:nvGrpSpPr>
        <p:grpSpPr>
          <a:xfrm>
            <a:off x="2322543" y="2621495"/>
            <a:ext cx="5231646" cy="3695383"/>
            <a:chOff x="3249974" y="2224775"/>
            <a:chExt cx="5231646" cy="3695383"/>
          </a:xfrm>
          <a:effectLst>
            <a:outerShdw blurRad="50800" dist="38100" dir="2700000" algn="tl" rotWithShape="0">
              <a:prstClr val="black">
                <a:alpha val="40000"/>
              </a:prstClr>
            </a:outerShdw>
          </a:effectLst>
        </p:grpSpPr>
        <p:sp>
          <p:nvSpPr>
            <p:cNvPr id="18" name="Freeform: Shape 17">
              <a:extLst>
                <a:ext uri="{FF2B5EF4-FFF2-40B4-BE49-F238E27FC236}">
                  <a16:creationId xmlns:a16="http://schemas.microsoft.com/office/drawing/2014/main" id="{37FCB0A5-9793-4439-B6B7-F7637BA8BCCA}"/>
                </a:ext>
              </a:extLst>
            </p:cNvPr>
            <p:cNvSpPr/>
            <p:nvPr/>
          </p:nvSpPr>
          <p:spPr>
            <a:xfrm rot="21600000">
              <a:off x="3249974" y="2701326"/>
              <a:ext cx="2512094" cy="2778620"/>
            </a:xfrm>
            <a:custGeom>
              <a:avLst/>
              <a:gdLst>
                <a:gd name="connsiteX0" fmla="*/ 418766 w 2778620"/>
                <a:gd name="connsiteY0" fmla="*/ 0 h 2512094"/>
                <a:gd name="connsiteX1" fmla="*/ 2359854 w 2778620"/>
                <a:gd name="connsiteY1" fmla="*/ 0 h 2512094"/>
                <a:gd name="connsiteX2" fmla="*/ 2778620 w 2778620"/>
                <a:gd name="connsiteY2" fmla="*/ 418766 h 2512094"/>
                <a:gd name="connsiteX3" fmla="*/ 2778620 w 2778620"/>
                <a:gd name="connsiteY3" fmla="*/ 2512094 h 2512094"/>
                <a:gd name="connsiteX4" fmla="*/ 2778620 w 2778620"/>
                <a:gd name="connsiteY4" fmla="*/ 2512094 h 2512094"/>
                <a:gd name="connsiteX5" fmla="*/ 0 w 2778620"/>
                <a:gd name="connsiteY5" fmla="*/ 2512094 h 2512094"/>
                <a:gd name="connsiteX6" fmla="*/ 0 w 2778620"/>
                <a:gd name="connsiteY6" fmla="*/ 2512094 h 2512094"/>
                <a:gd name="connsiteX7" fmla="*/ 0 w 2778620"/>
                <a:gd name="connsiteY7" fmla="*/ 418766 h 2512094"/>
                <a:gd name="connsiteX8" fmla="*/ 418766 w 2778620"/>
                <a:gd name="connsiteY8" fmla="*/ 0 h 251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620" h="2512094">
                  <a:moveTo>
                    <a:pt x="0" y="2133496"/>
                  </a:moveTo>
                  <a:lnTo>
                    <a:pt x="0" y="378598"/>
                  </a:lnTo>
                  <a:cubicBezTo>
                    <a:pt x="0" y="169504"/>
                    <a:pt x="207380" y="0"/>
                    <a:pt x="463196" y="0"/>
                  </a:cubicBezTo>
                  <a:lnTo>
                    <a:pt x="2778620" y="0"/>
                  </a:lnTo>
                  <a:lnTo>
                    <a:pt x="2778620" y="0"/>
                  </a:lnTo>
                  <a:lnTo>
                    <a:pt x="2778620" y="2512094"/>
                  </a:lnTo>
                  <a:lnTo>
                    <a:pt x="2778620" y="2512094"/>
                  </a:lnTo>
                  <a:lnTo>
                    <a:pt x="463196" y="2512094"/>
                  </a:lnTo>
                  <a:cubicBezTo>
                    <a:pt x="207380" y="2512094"/>
                    <a:pt x="0" y="2342590"/>
                    <a:pt x="0" y="2133496"/>
                  </a:cubicBezTo>
                  <a:close/>
                </a:path>
              </a:pathLst>
            </a:custGeom>
            <a:solidFill>
              <a:srgbClr val="7E3269"/>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3612" tIns="224252" rIns="91440" bIns="22425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Poppins" panose="00000500000000000000" pitchFamily="2" charset="0"/>
                  <a:cs typeface="Poppins" panose="00000500000000000000" pitchFamily="2" charset="0"/>
                </a:rPr>
                <a:t>Everyday Teaching</a:t>
              </a:r>
              <a:endParaRPr lang="el-GR" sz="1600" b="1" kern="1200" dirty="0">
                <a:solidFill>
                  <a:schemeClr val="bg1"/>
                </a:solidFill>
                <a:cs typeface="Poppins" panose="00000500000000000000" pitchFamily="2" charset="0"/>
              </a:endParaRPr>
            </a:p>
            <a:p>
              <a:pPr marL="0" lvl="0" indent="0" algn="ctr" defTabSz="711200">
                <a:lnSpc>
                  <a:spcPct val="90000"/>
                </a:lnSpc>
                <a:spcBef>
                  <a:spcPct val="0"/>
                </a:spcBef>
                <a:spcAft>
                  <a:spcPct val="35000"/>
                </a:spcAft>
                <a:buNone/>
              </a:pPr>
              <a:r>
                <a:rPr lang="en-US" sz="1600" kern="1200" dirty="0">
                  <a:solidFill>
                    <a:schemeClr val="bg1"/>
                  </a:solidFill>
                  <a:latin typeface="Vollkorn" panose="00000500000000000000" pitchFamily="2" charset="0"/>
                  <a:ea typeface="Vollkorn" panose="00000500000000000000" pitchFamily="2" charset="0"/>
                </a:rPr>
                <a:t>Links and cross-overs between classes on common subjects looked upon from different perspectives</a:t>
              </a:r>
              <a:endParaRPr lang="el-GR" sz="1600" kern="1200" dirty="0">
                <a:solidFill>
                  <a:schemeClr val="bg1"/>
                </a:solidFill>
                <a:latin typeface="Vollkorn" panose="00000500000000000000" pitchFamily="2" charset="0"/>
                <a:ea typeface="Vollkorn" panose="00000500000000000000" pitchFamily="2" charset="0"/>
              </a:endParaRPr>
            </a:p>
            <a:p>
              <a:pPr marL="0" lvl="0" indent="0" algn="ctr" defTabSz="711200">
                <a:lnSpc>
                  <a:spcPct val="90000"/>
                </a:lnSpc>
                <a:spcBef>
                  <a:spcPct val="0"/>
                </a:spcBef>
                <a:spcAft>
                  <a:spcPct val="35000"/>
                </a:spcAft>
                <a:buNone/>
              </a:pPr>
              <a:endParaRPr lang="en-US" sz="1600" kern="1200" dirty="0">
                <a:solidFill>
                  <a:schemeClr val="bg1"/>
                </a:solidFill>
              </a:endParaRPr>
            </a:p>
          </p:txBody>
        </p:sp>
        <p:sp>
          <p:nvSpPr>
            <p:cNvPr id="19" name="Freeform: Shape 18">
              <a:extLst>
                <a:ext uri="{FF2B5EF4-FFF2-40B4-BE49-F238E27FC236}">
                  <a16:creationId xmlns:a16="http://schemas.microsoft.com/office/drawing/2014/main" id="{683BD759-33D9-4237-B495-6A8E0AE115C5}"/>
                </a:ext>
              </a:extLst>
            </p:cNvPr>
            <p:cNvSpPr/>
            <p:nvPr/>
          </p:nvSpPr>
          <p:spPr>
            <a:xfrm>
              <a:off x="5734778" y="2692654"/>
              <a:ext cx="2746842" cy="2778620"/>
            </a:xfrm>
            <a:custGeom>
              <a:avLst/>
              <a:gdLst>
                <a:gd name="connsiteX0" fmla="*/ 457899 w 2778620"/>
                <a:gd name="connsiteY0" fmla="*/ 0 h 2746842"/>
                <a:gd name="connsiteX1" fmla="*/ 2320721 w 2778620"/>
                <a:gd name="connsiteY1" fmla="*/ 0 h 2746842"/>
                <a:gd name="connsiteX2" fmla="*/ 2778620 w 2778620"/>
                <a:gd name="connsiteY2" fmla="*/ 457899 h 2746842"/>
                <a:gd name="connsiteX3" fmla="*/ 2778620 w 2778620"/>
                <a:gd name="connsiteY3" fmla="*/ 2746842 h 2746842"/>
                <a:gd name="connsiteX4" fmla="*/ 2778620 w 2778620"/>
                <a:gd name="connsiteY4" fmla="*/ 2746842 h 2746842"/>
                <a:gd name="connsiteX5" fmla="*/ 0 w 2778620"/>
                <a:gd name="connsiteY5" fmla="*/ 2746842 h 2746842"/>
                <a:gd name="connsiteX6" fmla="*/ 0 w 2778620"/>
                <a:gd name="connsiteY6" fmla="*/ 2746842 h 2746842"/>
                <a:gd name="connsiteX7" fmla="*/ 0 w 2778620"/>
                <a:gd name="connsiteY7" fmla="*/ 457899 h 2746842"/>
                <a:gd name="connsiteX8" fmla="*/ 457899 w 2778620"/>
                <a:gd name="connsiteY8" fmla="*/ 0 h 274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620" h="2746842">
                  <a:moveTo>
                    <a:pt x="2778620" y="452662"/>
                  </a:moveTo>
                  <a:lnTo>
                    <a:pt x="2778620" y="2294180"/>
                  </a:lnTo>
                  <a:cubicBezTo>
                    <a:pt x="2778620" y="2544179"/>
                    <a:pt x="2571240" y="2746842"/>
                    <a:pt x="2315424" y="2746842"/>
                  </a:cubicBezTo>
                  <a:lnTo>
                    <a:pt x="0" y="2746842"/>
                  </a:lnTo>
                  <a:lnTo>
                    <a:pt x="0" y="2746842"/>
                  </a:lnTo>
                  <a:lnTo>
                    <a:pt x="0" y="0"/>
                  </a:lnTo>
                  <a:lnTo>
                    <a:pt x="0" y="0"/>
                  </a:lnTo>
                  <a:lnTo>
                    <a:pt x="2315424" y="0"/>
                  </a:lnTo>
                  <a:cubicBezTo>
                    <a:pt x="2571240" y="0"/>
                    <a:pt x="2778620" y="202663"/>
                    <a:pt x="2778620" y="452662"/>
                  </a:cubicBezTo>
                  <a:close/>
                </a:path>
              </a:pathLst>
            </a:custGeom>
            <a:solidFill>
              <a:srgbClr val="88D317"/>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85725" tIns="229364" rIns="191264" bIns="229364"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Poppins" panose="00000500000000000000" pitchFamily="2" charset="0"/>
                  <a:cs typeface="Poppins" panose="00000500000000000000" pitchFamily="2" charset="0"/>
                </a:rPr>
                <a:t>Projects</a:t>
              </a:r>
              <a:endParaRPr lang="el-GR" sz="1500" b="1" kern="1200" dirty="0">
                <a:cs typeface="Poppins" panose="00000500000000000000" pitchFamily="2" charset="0"/>
              </a:endParaRPr>
            </a:p>
            <a:p>
              <a:pPr marL="0" lvl="0" indent="0" algn="ctr" defTabSz="666750">
                <a:lnSpc>
                  <a:spcPct val="90000"/>
                </a:lnSpc>
                <a:spcBef>
                  <a:spcPct val="0"/>
                </a:spcBef>
                <a:spcAft>
                  <a:spcPct val="35000"/>
                </a:spcAft>
                <a:buNone/>
              </a:pPr>
              <a:r>
                <a:rPr lang="en-US" sz="1500" b="0" kern="1200" dirty="0">
                  <a:latin typeface="Vollkorn" panose="00000500000000000000" pitchFamily="2" charset="0"/>
                  <a:ea typeface="Vollkorn" panose="00000500000000000000" pitchFamily="2" charset="0"/>
                </a:rPr>
                <a:t>Interdisciplinary projects organized by a team of collaborating teachers</a:t>
              </a:r>
            </a:p>
          </p:txBody>
        </p:sp>
        <p:sp>
          <p:nvSpPr>
            <p:cNvPr id="20" name="Arrow: Circular 19">
              <a:extLst>
                <a:ext uri="{FF2B5EF4-FFF2-40B4-BE49-F238E27FC236}">
                  <a16:creationId xmlns:a16="http://schemas.microsoft.com/office/drawing/2014/main" id="{EDBC7EC8-918A-43FA-8B12-F034FD8A254B}"/>
                </a:ext>
              </a:extLst>
            </p:cNvPr>
            <p:cNvSpPr/>
            <p:nvPr/>
          </p:nvSpPr>
          <p:spPr>
            <a:xfrm>
              <a:off x="5007136" y="2224775"/>
              <a:ext cx="1517767" cy="1517694"/>
            </a:xfrm>
            <a:prstGeom prst="circularArrow">
              <a:avLst>
                <a:gd name="adj1" fmla="val 12500"/>
                <a:gd name="adj2" fmla="val 1142322"/>
                <a:gd name="adj3" fmla="val 20457678"/>
                <a:gd name="adj4" fmla="val 10800000"/>
                <a:gd name="adj5" fmla="val 12500"/>
              </a:avLst>
            </a:prstGeom>
            <a:solidFill>
              <a:srgbClr val="7E326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Arrow: Circular 20">
              <a:extLst>
                <a:ext uri="{FF2B5EF4-FFF2-40B4-BE49-F238E27FC236}">
                  <a16:creationId xmlns:a16="http://schemas.microsoft.com/office/drawing/2014/main" id="{D3081C3D-14E7-4198-80AC-D5A07BBF0003}"/>
                </a:ext>
              </a:extLst>
            </p:cNvPr>
            <p:cNvSpPr/>
            <p:nvPr/>
          </p:nvSpPr>
          <p:spPr>
            <a:xfrm rot="10800000">
              <a:off x="5007136" y="4402464"/>
              <a:ext cx="1517767" cy="1517694"/>
            </a:xfrm>
            <a:prstGeom prst="circularArrow">
              <a:avLst>
                <a:gd name="adj1" fmla="val 12500"/>
                <a:gd name="adj2" fmla="val 1142322"/>
                <a:gd name="adj3" fmla="val 20457678"/>
                <a:gd name="adj4" fmla="val 10800000"/>
                <a:gd name="adj5" fmla="val 12500"/>
              </a:avLst>
            </a:prstGeom>
            <a:solidFill>
              <a:srgbClr val="88D317"/>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grpSp>
        <p:nvGrpSpPr>
          <p:cNvPr id="22" name="Group 21">
            <a:extLst>
              <a:ext uri="{FF2B5EF4-FFF2-40B4-BE49-F238E27FC236}">
                <a16:creationId xmlns:a16="http://schemas.microsoft.com/office/drawing/2014/main" id="{56F688E3-F256-4B7E-B76B-79BA4031A69B}"/>
              </a:ext>
            </a:extLst>
          </p:cNvPr>
          <p:cNvGrpSpPr/>
          <p:nvPr/>
        </p:nvGrpSpPr>
        <p:grpSpPr>
          <a:xfrm>
            <a:off x="68105" y="1703200"/>
            <a:ext cx="9161699" cy="892285"/>
            <a:chOff x="90263" y="1369219"/>
            <a:chExt cx="6871274" cy="669214"/>
          </a:xfrm>
        </p:grpSpPr>
        <p:sp>
          <p:nvSpPr>
            <p:cNvPr id="23" name="Google Shape;78;p16">
              <a:extLst>
                <a:ext uri="{FF2B5EF4-FFF2-40B4-BE49-F238E27FC236}">
                  <a16:creationId xmlns:a16="http://schemas.microsoft.com/office/drawing/2014/main" id="{56000DEC-E4AF-4C75-A06C-573B8847A9FC}"/>
                </a:ext>
              </a:extLst>
            </p:cNvPr>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IMAGINE</a:t>
              </a:r>
              <a:endParaRPr sz="3200" b="1">
                <a:solidFill>
                  <a:srgbClr val="FFFFFF"/>
                </a:solidFill>
                <a:latin typeface="Roboto"/>
                <a:ea typeface="Roboto"/>
                <a:cs typeface="Roboto"/>
                <a:sym typeface="Roboto"/>
              </a:endParaRPr>
            </a:p>
          </p:txBody>
        </p:sp>
        <p:sp>
          <p:nvSpPr>
            <p:cNvPr id="24" name="Google Shape;79;p16">
              <a:extLst>
                <a:ext uri="{FF2B5EF4-FFF2-40B4-BE49-F238E27FC236}">
                  <a16:creationId xmlns:a16="http://schemas.microsoft.com/office/drawing/2014/main" id="{1D3AABA0-D036-47E1-971B-2640DAE762D3}"/>
                </a:ext>
              </a:extLst>
            </p:cNvPr>
            <p:cNvSpPr/>
            <p:nvPr/>
          </p:nvSpPr>
          <p:spPr>
            <a:xfrm>
              <a:off x="4420237" y="1369219"/>
              <a:ext cx="2541300" cy="669000"/>
            </a:xfrm>
            <a:prstGeom prst="chevron">
              <a:avLst>
                <a:gd name="adj" fmla="val 50000"/>
              </a:avLst>
            </a:prstGeom>
            <a:solidFill>
              <a:srgbClr val="A6FF69"/>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CREATE</a:t>
              </a:r>
              <a:endParaRPr sz="3200" b="1" dirty="0">
                <a:solidFill>
                  <a:srgbClr val="FFFFFF"/>
                </a:solidFill>
                <a:latin typeface="Roboto"/>
                <a:ea typeface="Roboto"/>
                <a:cs typeface="Roboto"/>
                <a:sym typeface="Roboto"/>
              </a:endParaRPr>
            </a:p>
          </p:txBody>
        </p:sp>
        <p:sp>
          <p:nvSpPr>
            <p:cNvPr id="25" name="Google Shape;81;p16">
              <a:extLst>
                <a:ext uri="{FF2B5EF4-FFF2-40B4-BE49-F238E27FC236}">
                  <a16:creationId xmlns:a16="http://schemas.microsoft.com/office/drawing/2014/main" id="{6AF6CFBC-0879-4ADB-AC48-E7C63F266B94}"/>
                </a:ext>
              </a:extLst>
            </p:cNvPr>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pic>
        <p:nvPicPr>
          <p:cNvPr id="12" name="Picture 11">
            <a:extLst>
              <a:ext uri="{FF2B5EF4-FFF2-40B4-BE49-F238E27FC236}">
                <a16:creationId xmlns:a16="http://schemas.microsoft.com/office/drawing/2014/main" id="{8E4544B5-B8DF-4BF7-BD88-782C2032B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394" y="1894406"/>
            <a:ext cx="1165709" cy="1412028"/>
          </a:xfrm>
          <a:prstGeom prst="rect">
            <a:avLst/>
          </a:prstGeom>
        </p:spPr>
      </p:pic>
      <p:pic>
        <p:nvPicPr>
          <p:cNvPr id="13" name="Picture 12">
            <a:extLst>
              <a:ext uri="{FF2B5EF4-FFF2-40B4-BE49-F238E27FC236}">
                <a16:creationId xmlns:a16="http://schemas.microsoft.com/office/drawing/2014/main" id="{8CE17640-9534-45A4-86B1-41C2E72B0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1682" y="3530926"/>
            <a:ext cx="2063134" cy="614360"/>
          </a:xfrm>
          <a:prstGeom prst="rect">
            <a:avLst/>
          </a:prstGeom>
        </p:spPr>
      </p:pic>
      <p:pic>
        <p:nvPicPr>
          <p:cNvPr id="3" name="Picture 2">
            <a:extLst>
              <a:ext uri="{FF2B5EF4-FFF2-40B4-BE49-F238E27FC236}">
                <a16:creationId xmlns:a16="http://schemas.microsoft.com/office/drawing/2014/main" id="{6C43172C-1087-41E8-AA34-E8C9BA7A0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2109" y="4369778"/>
            <a:ext cx="2063135" cy="1547351"/>
          </a:xfrm>
          <a:prstGeom prst="rect">
            <a:avLst/>
          </a:prstGeom>
        </p:spPr>
      </p:pic>
    </p:spTree>
    <p:extLst>
      <p:ext uri="{BB962C8B-B14F-4D97-AF65-F5344CB8AC3E}">
        <p14:creationId xmlns:p14="http://schemas.microsoft.com/office/powerpoint/2010/main" val="45385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4" name="Group 3">
            <a:extLst>
              <a:ext uri="{FF2B5EF4-FFF2-40B4-BE49-F238E27FC236}">
                <a16:creationId xmlns:a16="http://schemas.microsoft.com/office/drawing/2014/main" id="{AB886C8E-A7E5-43C9-8A51-0967B35EBABC}"/>
              </a:ext>
            </a:extLst>
          </p:cNvPr>
          <p:cNvGrpSpPr/>
          <p:nvPr/>
        </p:nvGrpSpPr>
        <p:grpSpPr>
          <a:xfrm>
            <a:off x="120351" y="1248930"/>
            <a:ext cx="9161699" cy="892285"/>
            <a:chOff x="90263" y="1369219"/>
            <a:chExt cx="6871274" cy="669214"/>
          </a:xfrm>
        </p:grpSpPr>
        <p:sp>
          <p:nvSpPr>
            <p:cNvPr id="78" name="Google Shape;78;p16"/>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IMAGINE</a:t>
              </a:r>
              <a:endParaRPr sz="3200" b="1" dirty="0">
                <a:solidFill>
                  <a:srgbClr val="FFFFFF"/>
                </a:solidFill>
                <a:latin typeface="Roboto"/>
                <a:ea typeface="Roboto"/>
                <a:cs typeface="Roboto"/>
                <a:sym typeface="Roboto"/>
              </a:endParaRPr>
            </a:p>
          </p:txBody>
        </p:sp>
        <p:sp>
          <p:nvSpPr>
            <p:cNvPr id="79" name="Google Shape;79;p16"/>
            <p:cNvSpPr/>
            <p:nvPr/>
          </p:nvSpPr>
          <p:spPr>
            <a:xfrm>
              <a:off x="4420237" y="1369219"/>
              <a:ext cx="2541300" cy="669000"/>
            </a:xfrm>
            <a:prstGeom prst="chevron">
              <a:avLst>
                <a:gd name="adj" fmla="val 50000"/>
              </a:avLst>
            </a:prstGeom>
            <a:solidFill>
              <a:srgbClr val="A6FF69"/>
            </a:solidFill>
            <a:ln>
              <a:noFill/>
            </a:ln>
          </p:spPr>
          <p:txBody>
            <a:bodyPr spcFirstLastPara="1" wrap="square" lIns="121900" tIns="121900" rIns="121900" bIns="121900" anchor="ctr" anchorCtr="0">
              <a:noAutofit/>
            </a:bodyPr>
            <a:lstStyle/>
            <a:p>
              <a:pPr algn="ctr"/>
              <a:r>
                <a:rPr lang="en" sz="3200" b="1" dirty="0">
                  <a:solidFill>
                    <a:srgbClr val="FFFFFF"/>
                  </a:solidFill>
                  <a:latin typeface="Roboto"/>
                  <a:ea typeface="Roboto"/>
                  <a:cs typeface="Roboto"/>
                  <a:sym typeface="Roboto"/>
                </a:rPr>
                <a:t>CREATE</a:t>
              </a:r>
              <a:endParaRPr sz="3200" b="1" dirty="0">
                <a:solidFill>
                  <a:srgbClr val="FFFFFF"/>
                </a:solidFill>
                <a:latin typeface="Roboto"/>
                <a:ea typeface="Roboto"/>
                <a:cs typeface="Roboto"/>
                <a:sym typeface="Roboto"/>
              </a:endParaRPr>
            </a:p>
          </p:txBody>
        </p:sp>
        <p:sp>
          <p:nvSpPr>
            <p:cNvPr id="81" name="Google Shape;81;p16"/>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10" name="Title 1">
            <a:extLst>
              <a:ext uri="{FF2B5EF4-FFF2-40B4-BE49-F238E27FC236}">
                <a16:creationId xmlns:a16="http://schemas.microsoft.com/office/drawing/2014/main" id="{D5B2A6A5-3C4E-4C9E-A70E-332CFA180B6A}"/>
              </a:ext>
            </a:extLst>
          </p:cNvPr>
          <p:cNvSpPr txBox="1">
            <a:spLocks/>
          </p:cNvSpPr>
          <p:nvPr/>
        </p:nvSpPr>
        <p:spPr>
          <a:xfrm>
            <a:off x="0" y="3191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Create phase</a:t>
            </a:r>
          </a:p>
        </p:txBody>
      </p:sp>
      <p:graphicFrame>
        <p:nvGraphicFramePr>
          <p:cNvPr id="7" name="Table 10">
            <a:extLst>
              <a:ext uri="{FF2B5EF4-FFF2-40B4-BE49-F238E27FC236}">
                <a16:creationId xmlns:a16="http://schemas.microsoft.com/office/drawing/2014/main" id="{2F87754B-ED20-43D6-BC32-30AD11027EF0}"/>
              </a:ext>
            </a:extLst>
          </p:cNvPr>
          <p:cNvGraphicFramePr>
            <a:graphicFrameLocks noGrp="1"/>
          </p:cNvGraphicFramePr>
          <p:nvPr>
            <p:ph idx="1"/>
          </p:nvPr>
        </p:nvGraphicFramePr>
        <p:xfrm>
          <a:off x="120351" y="2141215"/>
          <a:ext cx="10515597" cy="4211320"/>
        </p:xfrm>
        <a:graphic>
          <a:graphicData uri="http://schemas.openxmlformats.org/drawingml/2006/table">
            <a:tbl>
              <a:tblPr firstRow="1" bandRow="1">
                <a:tableStyleId>{5C22544A-7EE6-4342-B048-85BDC9FD1C3A}</a:tableStyleId>
              </a:tblPr>
              <a:tblGrid>
                <a:gridCol w="1999762">
                  <a:extLst>
                    <a:ext uri="{9D8B030D-6E8A-4147-A177-3AD203B41FA5}">
                      <a16:colId xmlns:a16="http://schemas.microsoft.com/office/drawing/2014/main" val="496573409"/>
                    </a:ext>
                  </a:extLst>
                </a:gridCol>
                <a:gridCol w="5010636">
                  <a:extLst>
                    <a:ext uri="{9D8B030D-6E8A-4147-A177-3AD203B41FA5}">
                      <a16:colId xmlns:a16="http://schemas.microsoft.com/office/drawing/2014/main" val="1687275494"/>
                    </a:ext>
                  </a:extLst>
                </a:gridCol>
                <a:gridCol w="3505199">
                  <a:extLst>
                    <a:ext uri="{9D8B030D-6E8A-4147-A177-3AD203B41FA5}">
                      <a16:colId xmlns:a16="http://schemas.microsoft.com/office/drawing/2014/main" val="2097784370"/>
                    </a:ext>
                  </a:extLst>
                </a:gridCol>
              </a:tblGrid>
              <a:tr h="370840">
                <a:tc>
                  <a:txBody>
                    <a:bodyPr/>
                    <a:lstStyle/>
                    <a:p>
                      <a:endParaRPr lang="el-GR" dirty="0"/>
                    </a:p>
                  </a:txBody>
                  <a:tcPr anchor="ctr">
                    <a:solidFill>
                      <a:srgbClr val="6E3667"/>
                    </a:solidFill>
                  </a:tcPr>
                </a:tc>
                <a:tc>
                  <a:txBody>
                    <a:bodyPr/>
                    <a:lstStyle/>
                    <a:p>
                      <a:pPr algn="ctr"/>
                      <a:r>
                        <a:rPr lang="en-US" dirty="0"/>
                        <a:t>Working Alone</a:t>
                      </a:r>
                      <a:endParaRPr lang="el-GR" dirty="0"/>
                    </a:p>
                  </a:txBody>
                  <a:tcPr anchor="ctr">
                    <a:solidFill>
                      <a:srgbClr val="6E3667"/>
                    </a:solidFill>
                  </a:tcPr>
                </a:tc>
                <a:tc>
                  <a:txBody>
                    <a:bodyPr/>
                    <a:lstStyle/>
                    <a:p>
                      <a:pPr algn="ctr"/>
                      <a:r>
                        <a:rPr lang="en-US" dirty="0"/>
                        <a:t>Working with colleagues</a:t>
                      </a:r>
                      <a:endParaRPr lang="el-GR" dirty="0"/>
                    </a:p>
                  </a:txBody>
                  <a:tcPr anchor="ctr">
                    <a:solidFill>
                      <a:srgbClr val="6E3667"/>
                    </a:solidFill>
                  </a:tcPr>
                </a:tc>
                <a:extLst>
                  <a:ext uri="{0D108BD9-81ED-4DB2-BD59-A6C34878D82A}">
                    <a16:rowId xmlns:a16="http://schemas.microsoft.com/office/drawing/2014/main" val="3407821993"/>
                  </a:ext>
                </a:extLst>
              </a:tr>
              <a:tr h="370840">
                <a:tc rowSpan="2">
                  <a:txBody>
                    <a:bodyPr/>
                    <a:lstStyle/>
                    <a:p>
                      <a:r>
                        <a:rPr lang="en-US" b="1" dirty="0"/>
                        <a:t>Long-term projects</a:t>
                      </a:r>
                      <a:endParaRPr lang="el-GR" b="1" dirty="0"/>
                    </a:p>
                  </a:txBody>
                  <a:tcPr anchor="ctr">
                    <a:solidFill>
                      <a:srgbClr val="88D317"/>
                    </a:solidFill>
                  </a:tcPr>
                </a:tc>
                <a:tc>
                  <a:txBody>
                    <a:bodyPr/>
                    <a:lstStyle/>
                    <a:p>
                      <a:pPr marL="285750" indent="-285750">
                        <a:buFont typeface="Arial" panose="020B0604020202020204" pitchFamily="34" charset="0"/>
                        <a:buChar char="•"/>
                      </a:pPr>
                      <a:r>
                        <a:rPr lang="en-US" dirty="0"/>
                        <a:t>Choose the subject based on your answers in the two previous phases and based on which you feel are the most important/interesting subjects for your students</a:t>
                      </a:r>
                    </a:p>
                    <a:p>
                      <a:pPr marL="285750" indent="-285750">
                        <a:buFont typeface="Arial" panose="020B0604020202020204" pitchFamily="34" charset="0"/>
                        <a:buChar char="•"/>
                      </a:pPr>
                      <a:endParaRPr lang="en-US" dirty="0"/>
                    </a:p>
                  </a:txBody>
                  <a:tcPr anchor="ctr">
                    <a:solidFill>
                      <a:schemeClr val="bg2"/>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Choose the subject based on the outcome of the participatory workshop</a:t>
                      </a:r>
                    </a:p>
                  </a:txBody>
                  <a:tcPr anchor="ctr">
                    <a:solidFill>
                      <a:schemeClr val="bg2"/>
                    </a:solidFill>
                  </a:tcPr>
                </a:tc>
                <a:extLst>
                  <a:ext uri="{0D108BD9-81ED-4DB2-BD59-A6C34878D82A}">
                    <a16:rowId xmlns:a16="http://schemas.microsoft.com/office/drawing/2014/main" val="2951288573"/>
                  </a:ext>
                </a:extLst>
              </a:tr>
              <a:tr h="0">
                <a:tc vMerge="1">
                  <a:txBody>
                    <a:bodyPr/>
                    <a:lstStyle/>
                    <a:p>
                      <a:endParaRPr lang="el-GR" b="1" dirty="0"/>
                    </a:p>
                  </a:txBody>
                  <a:tcPr anchor="ctr">
                    <a:solidFill>
                      <a:srgbClr val="88D317"/>
                    </a:solidFill>
                  </a:tcPr>
                </a:tc>
                <a:tc gridSpan="2">
                  <a:txBody>
                    <a:bodyPr/>
                    <a:lstStyle/>
                    <a:p>
                      <a:pPr marL="285750" indent="-285750">
                        <a:buFont typeface="Arial" panose="020B0604020202020204" pitchFamily="34" charset="0"/>
                        <a:buChar char="•"/>
                      </a:pPr>
                      <a:r>
                        <a:rPr lang="en-US" dirty="0"/>
                        <a:t>Choose among our  </a:t>
                      </a:r>
                      <a:r>
                        <a:rPr lang="en-US" sz="1800" b="1" dirty="0">
                          <a:solidFill>
                            <a:srgbClr val="7E3269"/>
                          </a:solidFill>
                          <a:effectLst>
                            <a:outerShdw blurRad="38100" dist="38100" dir="2700000" algn="tl">
                              <a:srgbClr val="000000">
                                <a:alpha val="43137"/>
                              </a:srgbClr>
                            </a:outerShdw>
                          </a:effectLst>
                        </a:rPr>
                        <a:t>S</a:t>
                      </a:r>
                      <a:r>
                        <a:rPr lang="en-US" sz="1800" b="1" dirty="0">
                          <a:solidFill>
                            <a:srgbClr val="54D500"/>
                          </a:solidFill>
                        </a:rPr>
                        <a:t>TEAM / ST</a:t>
                      </a:r>
                      <a:r>
                        <a:rPr lang="en-US" sz="1800" b="1" dirty="0">
                          <a:solidFill>
                            <a:srgbClr val="7E3269"/>
                          </a:solidFill>
                          <a:effectLst>
                            <a:outerShdw blurRad="38100" dist="38100" dir="2700000" algn="tl">
                              <a:srgbClr val="000000">
                                <a:alpha val="43137"/>
                              </a:srgbClr>
                            </a:outerShdw>
                          </a:effectLst>
                        </a:rPr>
                        <a:t>E</a:t>
                      </a:r>
                      <a:r>
                        <a:rPr lang="en-US" sz="1800" b="1" dirty="0">
                          <a:solidFill>
                            <a:srgbClr val="54D500"/>
                          </a:solidFill>
                        </a:rPr>
                        <a:t>AM / STE</a:t>
                      </a:r>
                      <a:r>
                        <a:rPr lang="en-US" sz="1800" b="1" dirty="0">
                          <a:solidFill>
                            <a:srgbClr val="7E3269"/>
                          </a:solidFill>
                          <a:effectLst>
                            <a:outerShdw blurRad="38100" dist="38100" dir="2700000" algn="tl">
                              <a:srgbClr val="000000">
                                <a:alpha val="43137"/>
                              </a:srgbClr>
                            </a:outerShdw>
                          </a:effectLst>
                        </a:rPr>
                        <a:t>A</a:t>
                      </a:r>
                      <a:r>
                        <a:rPr lang="en-US" sz="1800" b="1" dirty="0">
                          <a:solidFill>
                            <a:srgbClr val="54D500"/>
                          </a:solidFill>
                        </a:rPr>
                        <a:t>M </a:t>
                      </a:r>
                      <a:r>
                        <a:rPr lang="en-US" sz="1800" kern="1200" dirty="0">
                          <a:solidFill>
                            <a:schemeClr val="dk1"/>
                          </a:solidFill>
                          <a:latin typeface="+mn-lt"/>
                          <a:ea typeface="+mn-ea"/>
                          <a:cs typeface="+mn-cs"/>
                        </a:rPr>
                        <a:t>templates </a:t>
                      </a:r>
                      <a:r>
                        <a:rPr lang="en-US" dirty="0"/>
                        <a:t>to structure your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Design an interdisciplinary project for your students based on your answers in the previous questions</a:t>
                      </a:r>
                    </a:p>
                  </a:txBody>
                  <a:tcPr anchor="ctr">
                    <a:solidFill>
                      <a:schemeClr val="bg2"/>
                    </a:solidFill>
                  </a:tcPr>
                </a:tc>
                <a:tc hMerge="1">
                  <a:txBody>
                    <a:bodyPr/>
                    <a:lstStyle/>
                    <a:p>
                      <a:endParaRPr lang="el-GR" dirty="0"/>
                    </a:p>
                  </a:txBody>
                  <a:tcPr anchor="ctr">
                    <a:solidFill>
                      <a:schemeClr val="bg2"/>
                    </a:solidFill>
                  </a:tcPr>
                </a:tc>
                <a:extLst>
                  <a:ext uri="{0D108BD9-81ED-4DB2-BD59-A6C34878D82A}">
                    <a16:rowId xmlns:a16="http://schemas.microsoft.com/office/drawing/2014/main" val="469566528"/>
                  </a:ext>
                </a:extLst>
              </a:tr>
              <a:tr h="0">
                <a:tc>
                  <a:txBody>
                    <a:bodyPr/>
                    <a:lstStyle/>
                    <a:p>
                      <a:r>
                        <a:rPr lang="en-US" b="1" dirty="0"/>
                        <a:t>Everyday teaching</a:t>
                      </a:r>
                      <a:endParaRPr lang="el-GR" b="1" dirty="0"/>
                    </a:p>
                  </a:txBody>
                  <a:tcPr anchor="ctr">
                    <a:solidFill>
                      <a:srgbClr val="88D317"/>
                    </a:solidFill>
                  </a:tcPr>
                </a:tc>
                <a:tc>
                  <a:txBody>
                    <a:bodyPr/>
                    <a:lstStyle/>
                    <a:p>
                      <a:pPr marL="285750" indent="-285750">
                        <a:buFont typeface="Arial" panose="020B0604020202020204" pitchFamily="34" charset="0"/>
                        <a:buChar char="•"/>
                      </a:pPr>
                      <a:r>
                        <a:rPr lang="en-US" dirty="0"/>
                        <a:t>Make an timeline with the connections and links you want to mention for each subject you are teaching (Imagine phase)  - Decide on the </a:t>
                      </a:r>
                      <a:r>
                        <a:rPr lang="en-US" dirty="0">
                          <a:solidFill>
                            <a:srgbClr val="6E3667"/>
                          </a:solidFill>
                        </a:rPr>
                        <a:t>STEAM </a:t>
                      </a:r>
                      <a:r>
                        <a:rPr lang="en-US" dirty="0">
                          <a:solidFill>
                            <a:schemeClr val="tx1"/>
                          </a:solidFill>
                        </a:rPr>
                        <a:t>interventions you want to make</a:t>
                      </a:r>
                      <a:endParaRPr lang="el-GR" dirty="0">
                        <a:solidFill>
                          <a:srgbClr val="6E3667"/>
                        </a:solidFill>
                      </a:endParaRPr>
                    </a:p>
                  </a:txBody>
                  <a:tcPr anchor="ctr">
                    <a:solidFill>
                      <a:schemeClr val="bg2">
                        <a:lumMod val="90000"/>
                      </a:schemeClr>
                    </a:solidFill>
                  </a:tcPr>
                </a:tc>
                <a:tc>
                  <a:txBody>
                    <a:bodyPr/>
                    <a:lstStyle/>
                    <a:p>
                      <a:pPr marL="285750" indent="-285750">
                        <a:buFont typeface="Arial" panose="020B0604020202020204" pitchFamily="34" charset="0"/>
                        <a:buChar char="•"/>
                      </a:pPr>
                      <a:r>
                        <a:rPr lang="en-US" dirty="0"/>
                        <a:t>Based on the participatory workshop, make an outline of the cross-overs you want to have, focusing on the timeline of your classes.</a:t>
                      </a:r>
                      <a:endParaRPr lang="el-GR" dirty="0"/>
                    </a:p>
                  </a:txBody>
                  <a:tcPr anchor="ctr">
                    <a:solidFill>
                      <a:schemeClr val="bg2">
                        <a:lumMod val="90000"/>
                      </a:schemeClr>
                    </a:solidFill>
                  </a:tcPr>
                </a:tc>
                <a:extLst>
                  <a:ext uri="{0D108BD9-81ED-4DB2-BD59-A6C34878D82A}">
                    <a16:rowId xmlns:a16="http://schemas.microsoft.com/office/drawing/2014/main" val="365075645"/>
                  </a:ext>
                </a:extLst>
              </a:tr>
            </a:tbl>
          </a:graphicData>
        </a:graphic>
      </p:graphicFrame>
      <p:pic>
        <p:nvPicPr>
          <p:cNvPr id="9" name="Picture 8">
            <a:extLst>
              <a:ext uri="{FF2B5EF4-FFF2-40B4-BE49-F238E27FC236}">
                <a16:creationId xmlns:a16="http://schemas.microsoft.com/office/drawing/2014/main" id="{E0F5DC49-059B-401C-BE58-2AA37B7EE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5921" y="1145898"/>
            <a:ext cx="2063134" cy="614360"/>
          </a:xfrm>
          <a:prstGeom prst="rect">
            <a:avLst/>
          </a:prstGeom>
        </p:spPr>
      </p:pic>
      <p:pic>
        <p:nvPicPr>
          <p:cNvPr id="11" name="Picture 10">
            <a:extLst>
              <a:ext uri="{FF2B5EF4-FFF2-40B4-BE49-F238E27FC236}">
                <a16:creationId xmlns:a16="http://schemas.microsoft.com/office/drawing/2014/main" id="{1E3F3165-1036-4B16-B6FA-754F6D0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940" y="1790868"/>
            <a:ext cx="1165709" cy="1412028"/>
          </a:xfrm>
          <a:prstGeom prst="rect">
            <a:avLst/>
          </a:prstGeom>
        </p:spPr>
      </p:pic>
    </p:spTree>
    <p:extLst>
      <p:ext uri="{BB962C8B-B14F-4D97-AF65-F5344CB8AC3E}">
        <p14:creationId xmlns:p14="http://schemas.microsoft.com/office/powerpoint/2010/main" val="327557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idx="1"/>
          </p:nvPr>
        </p:nvSpPr>
        <p:spPr>
          <a:xfrm>
            <a:off x="120352" y="2713953"/>
            <a:ext cx="10515600" cy="3556193"/>
          </a:xfrm>
          <a:prstGeom prst="rect">
            <a:avLst/>
          </a:prstGeom>
        </p:spPr>
        <p:txBody>
          <a:bodyPr spcFirstLastPara="1" vert="horz" wrap="square" lIns="121900" tIns="121900" rIns="121900" bIns="121900" rtlCol="0" anchor="ctr" anchorCtr="0">
            <a:noAutofit/>
          </a:bodyPr>
          <a:lstStyle/>
          <a:p>
            <a:pPr lvl="0" algn="just">
              <a:buClr>
                <a:srgbClr val="7E3269"/>
              </a:buClr>
            </a:pPr>
            <a:r>
              <a:rPr lang="en-US" dirty="0">
                <a:solidFill>
                  <a:srgbClr val="88D317"/>
                </a:solidFill>
              </a:rPr>
              <a:t>Implement</a:t>
            </a:r>
            <a:r>
              <a:rPr lang="en-US" dirty="0"/>
              <a:t> the activity/project with your students as planned</a:t>
            </a:r>
            <a:endParaRPr lang="el-GR" dirty="0"/>
          </a:p>
          <a:p>
            <a:pPr lvl="0" algn="just">
              <a:buClr>
                <a:srgbClr val="7E3269"/>
              </a:buClr>
            </a:pPr>
            <a:r>
              <a:rPr lang="en-US" dirty="0">
                <a:solidFill>
                  <a:srgbClr val="88D317"/>
                </a:solidFill>
              </a:rPr>
              <a:t>Evaluate</a:t>
            </a:r>
            <a:r>
              <a:rPr lang="en-US" dirty="0"/>
              <a:t> the process (in terms the degree of achieving your learning goals)</a:t>
            </a:r>
            <a:endParaRPr lang="el-GR" dirty="0"/>
          </a:p>
          <a:p>
            <a:pPr lvl="0" algn="just">
              <a:buClr>
                <a:srgbClr val="7E3269"/>
              </a:buClr>
            </a:pPr>
            <a:r>
              <a:rPr lang="en-US" dirty="0">
                <a:solidFill>
                  <a:srgbClr val="88D317"/>
                </a:solidFill>
              </a:rPr>
              <a:t>Share</a:t>
            </a:r>
            <a:r>
              <a:rPr lang="en-US" dirty="0"/>
              <a:t> with others (e.g. peers, school, community) the problems you identified and results/solutions</a:t>
            </a:r>
            <a:endParaRPr lang="el-GR" dirty="0"/>
          </a:p>
          <a:p>
            <a:pPr algn="just">
              <a:buClr>
                <a:srgbClr val="7E3269"/>
              </a:buClr>
            </a:pPr>
            <a:r>
              <a:rPr lang="en-US" dirty="0">
                <a:solidFill>
                  <a:srgbClr val="88D317"/>
                </a:solidFill>
              </a:rPr>
              <a:t>Refine</a:t>
            </a:r>
            <a:r>
              <a:rPr lang="en-US" dirty="0"/>
              <a:t> the instructional methodology and procedures followed for future use</a:t>
            </a:r>
            <a:endParaRPr sz="4000" dirty="0"/>
          </a:p>
        </p:txBody>
      </p:sp>
      <p:grpSp>
        <p:nvGrpSpPr>
          <p:cNvPr id="4" name="Group 3">
            <a:extLst>
              <a:ext uri="{FF2B5EF4-FFF2-40B4-BE49-F238E27FC236}">
                <a16:creationId xmlns:a16="http://schemas.microsoft.com/office/drawing/2014/main" id="{AB886C8E-A7E5-43C9-8A51-0967B35EBABC}"/>
              </a:ext>
            </a:extLst>
          </p:cNvPr>
          <p:cNvGrpSpPr/>
          <p:nvPr/>
        </p:nvGrpSpPr>
        <p:grpSpPr>
          <a:xfrm>
            <a:off x="137307" y="1876622"/>
            <a:ext cx="11917385" cy="892285"/>
            <a:chOff x="90263" y="1369219"/>
            <a:chExt cx="8938039" cy="669214"/>
          </a:xfrm>
        </p:grpSpPr>
        <p:sp>
          <p:nvSpPr>
            <p:cNvPr id="78" name="Google Shape;78;p16"/>
            <p:cNvSpPr/>
            <p:nvPr/>
          </p:nvSpPr>
          <p:spPr>
            <a:xfrm>
              <a:off x="2353688" y="1369219"/>
              <a:ext cx="2541300" cy="669000"/>
            </a:xfrm>
            <a:prstGeom prst="chevron">
              <a:avLst>
                <a:gd name="adj" fmla="val 50000"/>
              </a:avLst>
            </a:prstGeom>
            <a:solidFill>
              <a:srgbClr val="6FFF0D"/>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IMAGINE</a:t>
              </a:r>
              <a:endParaRPr sz="3200" b="1">
                <a:solidFill>
                  <a:srgbClr val="FFFFFF"/>
                </a:solidFill>
                <a:latin typeface="Roboto"/>
                <a:ea typeface="Roboto"/>
                <a:cs typeface="Roboto"/>
                <a:sym typeface="Roboto"/>
              </a:endParaRPr>
            </a:p>
          </p:txBody>
        </p:sp>
        <p:sp>
          <p:nvSpPr>
            <p:cNvPr id="79" name="Google Shape;79;p16"/>
            <p:cNvSpPr/>
            <p:nvPr/>
          </p:nvSpPr>
          <p:spPr>
            <a:xfrm>
              <a:off x="4420237" y="1369219"/>
              <a:ext cx="2541300" cy="669000"/>
            </a:xfrm>
            <a:prstGeom prst="chevron">
              <a:avLst>
                <a:gd name="adj" fmla="val 50000"/>
              </a:avLst>
            </a:prstGeom>
            <a:solidFill>
              <a:srgbClr val="A6FF69"/>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CREATE</a:t>
              </a:r>
              <a:endParaRPr sz="3200" b="1">
                <a:solidFill>
                  <a:srgbClr val="FFFFFF"/>
                </a:solidFill>
                <a:latin typeface="Roboto"/>
                <a:ea typeface="Roboto"/>
                <a:cs typeface="Roboto"/>
                <a:sym typeface="Roboto"/>
              </a:endParaRPr>
            </a:p>
          </p:txBody>
        </p:sp>
        <p:sp>
          <p:nvSpPr>
            <p:cNvPr id="80" name="Google Shape;80;p16"/>
            <p:cNvSpPr/>
            <p:nvPr/>
          </p:nvSpPr>
          <p:spPr>
            <a:xfrm>
              <a:off x="6487002" y="1369219"/>
              <a:ext cx="2541300" cy="669000"/>
            </a:xfrm>
            <a:prstGeom prst="chevron">
              <a:avLst>
                <a:gd name="adj" fmla="val 50000"/>
              </a:avLst>
            </a:prstGeom>
            <a:solidFill>
              <a:srgbClr val="CFFFAF"/>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SHARE</a:t>
              </a:r>
              <a:endParaRPr sz="3200" b="1">
                <a:solidFill>
                  <a:srgbClr val="FFFFFF"/>
                </a:solidFill>
                <a:latin typeface="Roboto"/>
                <a:ea typeface="Roboto"/>
                <a:cs typeface="Roboto"/>
                <a:sym typeface="Roboto"/>
              </a:endParaRPr>
            </a:p>
          </p:txBody>
        </p:sp>
        <p:sp>
          <p:nvSpPr>
            <p:cNvPr id="81" name="Google Shape;81;p16"/>
            <p:cNvSpPr/>
            <p:nvPr/>
          </p:nvSpPr>
          <p:spPr>
            <a:xfrm>
              <a:off x="90263" y="1369433"/>
              <a:ext cx="2726700" cy="669000"/>
            </a:xfrm>
            <a:prstGeom prst="homePlate">
              <a:avLst>
                <a:gd name="adj" fmla="val 50000"/>
              </a:avLst>
            </a:prstGeom>
            <a:solidFill>
              <a:srgbClr val="55D700"/>
            </a:solidFill>
            <a:ln>
              <a:noFill/>
            </a:ln>
          </p:spPr>
          <p:txBody>
            <a:bodyPr spcFirstLastPara="1" wrap="square" lIns="121900" tIns="121900" rIns="121900" bIns="121900" anchor="ctr" anchorCtr="0">
              <a:noAutofit/>
            </a:bodyPr>
            <a:lstStyle/>
            <a:p>
              <a:pPr algn="ctr"/>
              <a:r>
                <a:rPr lang="en" sz="3200" b="1">
                  <a:solidFill>
                    <a:srgbClr val="FFFFFF"/>
                  </a:solidFill>
                  <a:latin typeface="Roboto"/>
                  <a:ea typeface="Roboto"/>
                  <a:cs typeface="Roboto"/>
                  <a:sym typeface="Roboto"/>
                </a:rPr>
                <a:t>FEEL</a:t>
              </a:r>
              <a:endParaRPr sz="3200" b="1">
                <a:solidFill>
                  <a:srgbClr val="FFFFFF"/>
                </a:solidFill>
                <a:latin typeface="Roboto"/>
                <a:ea typeface="Roboto"/>
                <a:cs typeface="Roboto"/>
                <a:sym typeface="Roboto"/>
              </a:endParaRPr>
            </a:p>
          </p:txBody>
        </p:sp>
      </p:grpSp>
      <p:sp>
        <p:nvSpPr>
          <p:cNvPr id="11" name="Title 1">
            <a:extLst>
              <a:ext uri="{FF2B5EF4-FFF2-40B4-BE49-F238E27FC236}">
                <a16:creationId xmlns:a16="http://schemas.microsoft.com/office/drawing/2014/main" id="{30091414-DF65-4075-BC68-4319E92DFAF1}"/>
              </a:ext>
            </a:extLst>
          </p:cNvPr>
          <p:cNvSpPr txBox="1">
            <a:spLocks/>
          </p:cNvSpPr>
          <p:nvPr/>
        </p:nvSpPr>
        <p:spPr>
          <a:xfrm>
            <a:off x="120352" y="5878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6E3667"/>
                </a:solidFill>
                <a:latin typeface="OpenSans"/>
              </a:rPr>
              <a:t>DT Guide: Create phase</a:t>
            </a:r>
          </a:p>
        </p:txBody>
      </p:sp>
    </p:spTree>
    <p:extLst>
      <p:ext uri="{BB962C8B-B14F-4D97-AF65-F5344CB8AC3E}">
        <p14:creationId xmlns:p14="http://schemas.microsoft.com/office/powerpoint/2010/main" val="2645964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AF20B-F137-4363-9919-A46ACBB5D672}"/>
              </a:ext>
            </a:extLst>
          </p:cNvPr>
          <p:cNvSpPr>
            <a:spLocks noGrp="1"/>
          </p:cNvSpPr>
          <p:nvPr>
            <p:ph type="title"/>
          </p:nvPr>
        </p:nvSpPr>
        <p:spPr/>
        <p:txBody>
          <a:bodyPr anchor="ctr">
            <a:normAutofit/>
          </a:bodyPr>
          <a:lstStyle/>
          <a:p>
            <a:r>
              <a:rPr lang="en-GB" sz="7200" b="1" dirty="0">
                <a:solidFill>
                  <a:srgbClr val="6E3667"/>
                </a:solidFill>
                <a:effectLst>
                  <a:outerShdw blurRad="38100" dist="38100" dir="2700000" algn="tl">
                    <a:srgbClr val="000000">
                      <a:alpha val="43137"/>
                    </a:srgbClr>
                  </a:outerShdw>
                </a:effectLst>
              </a:rPr>
              <a:t>Summing Up</a:t>
            </a:r>
            <a:endParaRPr lang="el-GR" sz="7200" b="1" dirty="0">
              <a:solidFill>
                <a:srgbClr val="6E366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052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5EF89D-842E-49E1-9DCD-B6C0FCE07B27}"/>
              </a:ext>
            </a:extLst>
          </p:cNvPr>
          <p:cNvSpPr>
            <a:spLocks noGrp="1"/>
          </p:cNvSpPr>
          <p:nvPr>
            <p:ph type="title"/>
          </p:nvPr>
        </p:nvSpPr>
        <p:spPr>
          <a:xfrm>
            <a:off x="0" y="506876"/>
            <a:ext cx="10515600" cy="1325563"/>
          </a:xfrm>
        </p:spPr>
        <p:txBody>
          <a:bodyPr/>
          <a:lstStyle/>
          <a:p>
            <a:r>
              <a:rPr lang="en-US" b="1" dirty="0">
                <a:solidFill>
                  <a:srgbClr val="6E3667"/>
                </a:solidFill>
                <a:latin typeface="OpenSans"/>
              </a:rPr>
              <a:t>Bridging the Gap</a:t>
            </a:r>
          </a:p>
        </p:txBody>
      </p:sp>
      <p:pic>
        <p:nvPicPr>
          <p:cNvPr id="34" name="Picture 33">
            <a:extLst>
              <a:ext uri="{FF2B5EF4-FFF2-40B4-BE49-F238E27FC236}">
                <a16:creationId xmlns:a16="http://schemas.microsoft.com/office/drawing/2014/main" id="{D09EA088-AB8D-492E-BCE6-66BB13AFF8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9" t="57833"/>
          <a:stretch/>
        </p:blipFill>
        <p:spPr>
          <a:xfrm>
            <a:off x="891089" y="2120581"/>
            <a:ext cx="10005907" cy="2891790"/>
          </a:xfrm>
          <a:prstGeom prst="rect">
            <a:avLst/>
          </a:prstGeom>
        </p:spPr>
      </p:pic>
      <p:pic>
        <p:nvPicPr>
          <p:cNvPr id="26" name="Picture 25">
            <a:extLst>
              <a:ext uri="{FF2B5EF4-FFF2-40B4-BE49-F238E27FC236}">
                <a16:creationId xmlns:a16="http://schemas.microsoft.com/office/drawing/2014/main" id="{01413FC1-B554-4A84-A027-A9A1B4FE1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28" name="Picture 27">
            <a:extLst>
              <a:ext uri="{FF2B5EF4-FFF2-40B4-BE49-F238E27FC236}">
                <a16:creationId xmlns:a16="http://schemas.microsoft.com/office/drawing/2014/main" id="{5C1CA42F-2A94-4112-A717-C5081F0B7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69" t="57833"/>
          <a:stretch/>
        </p:blipFill>
        <p:spPr>
          <a:xfrm>
            <a:off x="802208" y="2120582"/>
            <a:ext cx="10094788" cy="2891791"/>
          </a:xfrm>
          <a:prstGeom prst="rect">
            <a:avLst/>
          </a:prstGeom>
        </p:spPr>
      </p:pic>
      <p:pic>
        <p:nvPicPr>
          <p:cNvPr id="32" name="Picture 31">
            <a:extLst>
              <a:ext uri="{FF2B5EF4-FFF2-40B4-BE49-F238E27FC236}">
                <a16:creationId xmlns:a16="http://schemas.microsoft.com/office/drawing/2014/main" id="{191F11A6-51EF-4C12-AE1D-1757C7401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99" t="57833"/>
          <a:stretch/>
        </p:blipFill>
        <p:spPr>
          <a:xfrm>
            <a:off x="713328" y="2120583"/>
            <a:ext cx="10183668" cy="2891790"/>
          </a:xfrm>
          <a:prstGeom prst="rect">
            <a:avLst/>
          </a:prstGeom>
        </p:spPr>
      </p:pic>
    </p:spTree>
    <p:extLst>
      <p:ext uri="{BB962C8B-B14F-4D97-AF65-F5344CB8AC3E}">
        <p14:creationId xmlns:p14="http://schemas.microsoft.com/office/powerpoint/2010/main" val="14868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327519" y="1398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grpSp>
        <p:nvGrpSpPr>
          <p:cNvPr id="7" name="Group 6">
            <a:extLst>
              <a:ext uri="{FF2B5EF4-FFF2-40B4-BE49-F238E27FC236}">
                <a16:creationId xmlns:a16="http://schemas.microsoft.com/office/drawing/2014/main" id="{07926E3C-20D9-4A2E-B8C9-C492BA8EB2AF}"/>
              </a:ext>
            </a:extLst>
          </p:cNvPr>
          <p:cNvGrpSpPr/>
          <p:nvPr/>
        </p:nvGrpSpPr>
        <p:grpSpPr>
          <a:xfrm>
            <a:off x="1073081" y="4182797"/>
            <a:ext cx="1393212" cy="2154747"/>
            <a:chOff x="8919010" y="3567740"/>
            <a:chExt cx="1393212" cy="2154747"/>
          </a:xfrm>
          <a:effectLst>
            <a:outerShdw blurRad="50800" dist="38100" dir="2700000" algn="tl" rotWithShape="0">
              <a:prstClr val="black">
                <a:alpha val="40000"/>
              </a:prstClr>
            </a:outerShdw>
          </a:effectLst>
        </p:grpSpPr>
        <p:pic>
          <p:nvPicPr>
            <p:cNvPr id="14" name="Graphic 13">
              <a:extLst>
                <a:ext uri="{FF2B5EF4-FFF2-40B4-BE49-F238E27FC236}">
                  <a16:creationId xmlns:a16="http://schemas.microsoft.com/office/drawing/2014/main" id="{87EE6957-876E-4595-A2B5-34B9F4E6AB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3300" y="3567740"/>
              <a:ext cx="1307581" cy="2154747"/>
            </a:xfrm>
            <a:prstGeom prst="rect">
              <a:avLst/>
            </a:prstGeom>
          </p:spPr>
        </p:pic>
        <p:sp>
          <p:nvSpPr>
            <p:cNvPr id="8" name="TextBox 7">
              <a:extLst>
                <a:ext uri="{FF2B5EF4-FFF2-40B4-BE49-F238E27FC236}">
                  <a16:creationId xmlns:a16="http://schemas.microsoft.com/office/drawing/2014/main" id="{C10A30CF-8827-4A28-ABEA-9F6A2A45D5F4}"/>
                </a:ext>
              </a:extLst>
            </p:cNvPr>
            <p:cNvSpPr txBox="1"/>
            <p:nvPr/>
          </p:nvSpPr>
          <p:spPr>
            <a:xfrm>
              <a:off x="8919010" y="4893276"/>
              <a:ext cx="1393212" cy="646331"/>
            </a:xfrm>
            <a:prstGeom prst="rect">
              <a:avLst/>
            </a:prstGeom>
            <a:noFill/>
          </p:spPr>
          <p:txBody>
            <a:bodyPr wrap="square" rtlCol="0">
              <a:spAutoFit/>
            </a:bodyPr>
            <a:lstStyle/>
            <a:p>
              <a:pPr algn="ctr"/>
              <a:r>
                <a:rPr lang="en-US" dirty="0">
                  <a:solidFill>
                    <a:schemeClr val="bg1"/>
                  </a:solidFill>
                </a:rPr>
                <a:t>Basic Ideas</a:t>
              </a:r>
            </a:p>
            <a:p>
              <a:pPr algn="ctr"/>
              <a:r>
                <a:rPr lang="en-US" dirty="0">
                  <a:solidFill>
                    <a:schemeClr val="bg1"/>
                  </a:solidFill>
                </a:rPr>
                <a:t> of Science</a:t>
              </a:r>
            </a:p>
          </p:txBody>
        </p:sp>
      </p:grpSp>
      <p:grpSp>
        <p:nvGrpSpPr>
          <p:cNvPr id="5" name="Group 4">
            <a:extLst>
              <a:ext uri="{FF2B5EF4-FFF2-40B4-BE49-F238E27FC236}">
                <a16:creationId xmlns:a16="http://schemas.microsoft.com/office/drawing/2014/main" id="{3B72BC3E-36AC-40B6-9DF2-285E118B5F14}"/>
              </a:ext>
            </a:extLst>
          </p:cNvPr>
          <p:cNvGrpSpPr/>
          <p:nvPr/>
        </p:nvGrpSpPr>
        <p:grpSpPr>
          <a:xfrm>
            <a:off x="4393972" y="3191561"/>
            <a:ext cx="1909101" cy="3145983"/>
            <a:chOff x="6034378" y="2849363"/>
            <a:chExt cx="1909101" cy="3145983"/>
          </a:xfrm>
          <a:effectLst>
            <a:outerShdw blurRad="50800" dist="38100" dir="2700000" algn="tl" rotWithShape="0">
              <a:prstClr val="black">
                <a:alpha val="40000"/>
              </a:prstClr>
            </a:outerShdw>
          </a:effectLst>
        </p:grpSpPr>
        <p:pic>
          <p:nvPicPr>
            <p:cNvPr id="11" name="Graphic 10">
              <a:extLst>
                <a:ext uri="{FF2B5EF4-FFF2-40B4-BE49-F238E27FC236}">
                  <a16:creationId xmlns:a16="http://schemas.microsoft.com/office/drawing/2014/main" id="{C7C21ADB-1D91-4CC2-8D94-840C841D30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34378" y="2849363"/>
              <a:ext cx="1909101" cy="3145983"/>
            </a:xfrm>
            <a:prstGeom prst="rect">
              <a:avLst/>
            </a:prstGeom>
          </p:spPr>
        </p:pic>
        <p:sp>
          <p:nvSpPr>
            <p:cNvPr id="10" name="TextBox 9">
              <a:extLst>
                <a:ext uri="{FF2B5EF4-FFF2-40B4-BE49-F238E27FC236}">
                  <a16:creationId xmlns:a16="http://schemas.microsoft.com/office/drawing/2014/main" id="{E7CEAFDD-616C-4DF1-88E3-30B7B5B89280}"/>
                </a:ext>
              </a:extLst>
            </p:cNvPr>
            <p:cNvSpPr txBox="1"/>
            <p:nvPr/>
          </p:nvSpPr>
          <p:spPr>
            <a:xfrm>
              <a:off x="6407494" y="4897049"/>
              <a:ext cx="1223465" cy="646331"/>
            </a:xfrm>
            <a:prstGeom prst="rect">
              <a:avLst/>
            </a:prstGeom>
            <a:noFill/>
          </p:spPr>
          <p:txBody>
            <a:bodyPr wrap="square" rtlCol="0">
              <a:spAutoFit/>
            </a:bodyPr>
            <a:lstStyle/>
            <a:p>
              <a:pPr algn="ctr"/>
              <a:r>
                <a:rPr lang="en-US" dirty="0">
                  <a:solidFill>
                    <a:schemeClr val="bg1"/>
                  </a:solidFill>
                </a:rPr>
                <a:t>Science</a:t>
              </a:r>
            </a:p>
            <a:p>
              <a:pPr algn="ctr"/>
              <a:r>
                <a:rPr lang="en-US" dirty="0">
                  <a:solidFill>
                    <a:schemeClr val="bg1"/>
                  </a:solidFill>
                </a:rPr>
                <a:t> as a whole</a:t>
              </a:r>
            </a:p>
          </p:txBody>
        </p:sp>
      </p:grpSp>
      <p:grpSp>
        <p:nvGrpSpPr>
          <p:cNvPr id="3" name="Group 2">
            <a:extLst>
              <a:ext uri="{FF2B5EF4-FFF2-40B4-BE49-F238E27FC236}">
                <a16:creationId xmlns:a16="http://schemas.microsoft.com/office/drawing/2014/main" id="{513776E0-C362-4403-B142-0F1DC6C4CCB9}"/>
              </a:ext>
            </a:extLst>
          </p:cNvPr>
          <p:cNvGrpSpPr/>
          <p:nvPr/>
        </p:nvGrpSpPr>
        <p:grpSpPr>
          <a:xfrm>
            <a:off x="8580309" y="2042160"/>
            <a:ext cx="2606600" cy="4295384"/>
            <a:chOff x="657212" y="2042160"/>
            <a:chExt cx="2606600" cy="4295384"/>
          </a:xfrm>
          <a:effectLst>
            <a:outerShdw blurRad="50800" dist="38100" dir="2700000" algn="tl" rotWithShape="0">
              <a:prstClr val="black">
                <a:alpha val="40000"/>
              </a:prstClr>
            </a:outerShdw>
          </a:effectLst>
        </p:grpSpPr>
        <p:pic>
          <p:nvPicPr>
            <p:cNvPr id="2" name="Graphic 1">
              <a:extLst>
                <a:ext uri="{FF2B5EF4-FFF2-40B4-BE49-F238E27FC236}">
                  <a16:creationId xmlns:a16="http://schemas.microsoft.com/office/drawing/2014/main" id="{49F2C336-9DD2-467D-BF5F-4BDF8BDCD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212" y="2042160"/>
              <a:ext cx="2606600" cy="4295384"/>
            </a:xfrm>
            <a:prstGeom prst="rect">
              <a:avLst/>
            </a:prstGeom>
          </p:spPr>
        </p:pic>
        <p:sp>
          <p:nvSpPr>
            <p:cNvPr id="13" name="TextBox 12">
              <a:extLst>
                <a:ext uri="{FF2B5EF4-FFF2-40B4-BE49-F238E27FC236}">
                  <a16:creationId xmlns:a16="http://schemas.microsoft.com/office/drawing/2014/main" id="{FB907939-F7F0-4BEA-888B-30C49BDBFB7E}"/>
                </a:ext>
              </a:extLst>
            </p:cNvPr>
            <p:cNvSpPr txBox="1"/>
            <p:nvPr/>
          </p:nvSpPr>
          <p:spPr>
            <a:xfrm>
              <a:off x="1245756" y="4936169"/>
              <a:ext cx="1491386" cy="646331"/>
            </a:xfrm>
            <a:prstGeom prst="rect">
              <a:avLst/>
            </a:prstGeom>
            <a:noFill/>
          </p:spPr>
          <p:txBody>
            <a:bodyPr wrap="square" rtlCol="0">
              <a:spAutoFit/>
            </a:bodyPr>
            <a:lstStyle/>
            <a:p>
              <a:pPr algn="ctr"/>
              <a:r>
                <a:rPr lang="en-US" dirty="0">
                  <a:solidFill>
                    <a:schemeClr val="bg1"/>
                  </a:solidFill>
                </a:rPr>
                <a:t>From Science </a:t>
              </a:r>
            </a:p>
            <a:p>
              <a:pPr algn="ctr"/>
              <a:r>
                <a:rPr lang="en-US" dirty="0">
                  <a:solidFill>
                    <a:schemeClr val="bg1"/>
                  </a:solidFill>
                </a:rPr>
                <a:t>to STEAM</a:t>
              </a:r>
            </a:p>
          </p:txBody>
        </p:sp>
      </p:grpSp>
      <p:sp>
        <p:nvSpPr>
          <p:cNvPr id="16" name="TextBox 15">
            <a:extLst>
              <a:ext uri="{FF2B5EF4-FFF2-40B4-BE49-F238E27FC236}">
                <a16:creationId xmlns:a16="http://schemas.microsoft.com/office/drawing/2014/main" id="{DD7783D5-4E35-42A8-A83E-7F9AD2DD50BC}"/>
              </a:ext>
            </a:extLst>
          </p:cNvPr>
          <p:cNvSpPr txBox="1"/>
          <p:nvPr/>
        </p:nvSpPr>
        <p:spPr>
          <a:xfrm>
            <a:off x="891383" y="2478683"/>
            <a:ext cx="1634134" cy="1200329"/>
          </a:xfrm>
          <a:prstGeom prst="rect">
            <a:avLst/>
          </a:prstGeom>
          <a:noFill/>
        </p:spPr>
        <p:txBody>
          <a:bodyPr wrap="square" rtlCol="0">
            <a:spAutoFit/>
          </a:bodyPr>
          <a:lstStyle/>
          <a:p>
            <a:pPr algn="ctr"/>
            <a:r>
              <a:rPr lang="en-US" dirty="0"/>
              <a:t>The science concepts taught in school</a:t>
            </a:r>
          </a:p>
        </p:txBody>
      </p:sp>
      <p:sp>
        <p:nvSpPr>
          <p:cNvPr id="18" name="TextBox 17">
            <a:extLst>
              <a:ext uri="{FF2B5EF4-FFF2-40B4-BE49-F238E27FC236}">
                <a16:creationId xmlns:a16="http://schemas.microsoft.com/office/drawing/2014/main" id="{455103DD-F1B1-4C7D-93E5-2101457DFF66}"/>
              </a:ext>
            </a:extLst>
          </p:cNvPr>
          <p:cNvSpPr txBox="1"/>
          <p:nvPr/>
        </p:nvSpPr>
        <p:spPr>
          <a:xfrm>
            <a:off x="4037834" y="1589800"/>
            <a:ext cx="3094970" cy="1477328"/>
          </a:xfrm>
          <a:prstGeom prst="rect">
            <a:avLst/>
          </a:prstGeom>
          <a:noFill/>
        </p:spPr>
        <p:txBody>
          <a:bodyPr wrap="square" rtlCol="0">
            <a:spAutoFit/>
          </a:bodyPr>
          <a:lstStyle/>
          <a:p>
            <a:pPr algn="ctr"/>
            <a:r>
              <a:rPr lang="en-US" dirty="0"/>
              <a:t>The bigger picture behind individual science concepts</a:t>
            </a:r>
          </a:p>
          <a:p>
            <a:pPr algn="ctr"/>
            <a:endParaRPr lang="en-US" dirty="0"/>
          </a:p>
          <a:p>
            <a:pPr algn="ctr"/>
            <a:r>
              <a:rPr lang="en-US" dirty="0"/>
              <a:t>Connections between science concepts and phenomena</a:t>
            </a:r>
          </a:p>
        </p:txBody>
      </p:sp>
      <p:sp>
        <p:nvSpPr>
          <p:cNvPr id="19" name="TextBox 18">
            <a:extLst>
              <a:ext uri="{FF2B5EF4-FFF2-40B4-BE49-F238E27FC236}">
                <a16:creationId xmlns:a16="http://schemas.microsoft.com/office/drawing/2014/main" id="{6BAA6A81-0C97-4F0C-8847-2502B3295E5E}"/>
              </a:ext>
            </a:extLst>
          </p:cNvPr>
          <p:cNvSpPr txBox="1"/>
          <p:nvPr/>
        </p:nvSpPr>
        <p:spPr>
          <a:xfrm>
            <a:off x="8594159" y="1142201"/>
            <a:ext cx="2439658" cy="923330"/>
          </a:xfrm>
          <a:prstGeom prst="rect">
            <a:avLst/>
          </a:prstGeom>
          <a:noFill/>
        </p:spPr>
        <p:txBody>
          <a:bodyPr wrap="square" rtlCol="0">
            <a:spAutoFit/>
          </a:bodyPr>
          <a:lstStyle/>
          <a:p>
            <a:pPr algn="ctr"/>
            <a:r>
              <a:rPr lang="en-US" dirty="0"/>
              <a:t>Connection to </a:t>
            </a:r>
          </a:p>
          <a:p>
            <a:pPr algn="ctr"/>
            <a:r>
              <a:rPr lang="en-US" dirty="0"/>
              <a:t>everyday life</a:t>
            </a:r>
          </a:p>
          <a:p>
            <a:pPr algn="ctr"/>
            <a:r>
              <a:rPr lang="en-US" dirty="0"/>
              <a:t> (what and how)</a:t>
            </a:r>
          </a:p>
        </p:txBody>
      </p:sp>
      <p:sp>
        <p:nvSpPr>
          <p:cNvPr id="17" name="Title 1">
            <a:extLst>
              <a:ext uri="{FF2B5EF4-FFF2-40B4-BE49-F238E27FC236}">
                <a16:creationId xmlns:a16="http://schemas.microsoft.com/office/drawing/2014/main" id="{A3FE3E65-348B-4B18-A578-CFA7A69228D8}"/>
              </a:ext>
            </a:extLst>
          </p:cNvPr>
          <p:cNvSpPr>
            <a:spLocks noGrp="1"/>
          </p:cNvSpPr>
          <p:nvPr>
            <p:ph type="title"/>
          </p:nvPr>
        </p:nvSpPr>
        <p:spPr>
          <a:xfrm>
            <a:off x="0" y="490352"/>
            <a:ext cx="10515600" cy="1325563"/>
          </a:xfrm>
        </p:spPr>
        <p:txBody>
          <a:bodyPr/>
          <a:lstStyle/>
          <a:p>
            <a:r>
              <a:rPr lang="en-US" b="1" dirty="0">
                <a:solidFill>
                  <a:srgbClr val="6E3667"/>
                </a:solidFill>
                <a:latin typeface="OpenSans"/>
              </a:rPr>
              <a:t>The POLAR STAR methodology rationale</a:t>
            </a:r>
          </a:p>
        </p:txBody>
      </p:sp>
    </p:spTree>
    <p:extLst>
      <p:ext uri="{BB962C8B-B14F-4D97-AF65-F5344CB8AC3E}">
        <p14:creationId xmlns:p14="http://schemas.microsoft.com/office/powerpoint/2010/main" val="24611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1+#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A3C31FF0-530D-4C63-BBEC-2D793D6C2A3A}"/>
              </a:ext>
            </a:extLst>
          </p:cNvPr>
          <p:cNvSpPr>
            <a:spLocks noGrp="1"/>
          </p:cNvSpPr>
          <p:nvPr>
            <p:ph type="title"/>
          </p:nvPr>
        </p:nvSpPr>
        <p:spPr>
          <a:xfrm>
            <a:off x="58975" y="365856"/>
            <a:ext cx="10515600" cy="1325563"/>
          </a:xfrm>
        </p:spPr>
        <p:txBody>
          <a:bodyPr/>
          <a:lstStyle/>
          <a:p>
            <a:r>
              <a:rPr lang="en-US" b="1" dirty="0">
                <a:solidFill>
                  <a:srgbClr val="6E3667"/>
                </a:solidFill>
                <a:latin typeface="OpenSans"/>
              </a:rPr>
              <a:t>Summing Up</a:t>
            </a:r>
          </a:p>
        </p:txBody>
      </p:sp>
      <p:sp>
        <p:nvSpPr>
          <p:cNvPr id="7" name="Rectangle 6">
            <a:extLst>
              <a:ext uri="{FF2B5EF4-FFF2-40B4-BE49-F238E27FC236}">
                <a16:creationId xmlns:a16="http://schemas.microsoft.com/office/drawing/2014/main" id="{2281187D-07FF-4DDC-8B0C-A6F8596BA0A8}"/>
              </a:ext>
            </a:extLst>
          </p:cNvPr>
          <p:cNvSpPr/>
          <p:nvPr/>
        </p:nvSpPr>
        <p:spPr>
          <a:xfrm>
            <a:off x="327518" y="1354667"/>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What</a:t>
            </a:r>
            <a:r>
              <a:rPr lang="en-US" dirty="0"/>
              <a:t> are we trying to achieve?</a:t>
            </a:r>
          </a:p>
        </p:txBody>
      </p:sp>
      <p:sp>
        <p:nvSpPr>
          <p:cNvPr id="17" name="Rectangle 16">
            <a:extLst>
              <a:ext uri="{FF2B5EF4-FFF2-40B4-BE49-F238E27FC236}">
                <a16:creationId xmlns:a16="http://schemas.microsoft.com/office/drawing/2014/main" id="{63D46449-EEE4-4B29-A1D2-BB30AC3D60E9}"/>
              </a:ext>
            </a:extLst>
          </p:cNvPr>
          <p:cNvSpPr/>
          <p:nvPr/>
        </p:nvSpPr>
        <p:spPr>
          <a:xfrm>
            <a:off x="327518" y="2211325"/>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Why</a:t>
            </a:r>
            <a:r>
              <a:rPr lang="en-US" dirty="0"/>
              <a:t> do we want to do this?</a:t>
            </a:r>
          </a:p>
        </p:txBody>
      </p:sp>
      <p:sp>
        <p:nvSpPr>
          <p:cNvPr id="18" name="Rectangle 17">
            <a:extLst>
              <a:ext uri="{FF2B5EF4-FFF2-40B4-BE49-F238E27FC236}">
                <a16:creationId xmlns:a16="http://schemas.microsoft.com/office/drawing/2014/main" id="{FD5DE4DD-585F-42D4-B515-8E0D177734E2}"/>
              </a:ext>
            </a:extLst>
          </p:cNvPr>
          <p:cNvSpPr/>
          <p:nvPr/>
        </p:nvSpPr>
        <p:spPr>
          <a:xfrm>
            <a:off x="327518" y="3117217"/>
            <a:ext cx="2263282" cy="1096809"/>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How</a:t>
            </a:r>
            <a:r>
              <a:rPr lang="en-US" dirty="0"/>
              <a:t> do we do this?</a:t>
            </a:r>
          </a:p>
        </p:txBody>
      </p:sp>
      <p:sp>
        <p:nvSpPr>
          <p:cNvPr id="20" name="Rectangle 19">
            <a:extLst>
              <a:ext uri="{FF2B5EF4-FFF2-40B4-BE49-F238E27FC236}">
                <a16:creationId xmlns:a16="http://schemas.microsoft.com/office/drawing/2014/main" id="{43409593-A0DE-4DA5-A344-DE8AF286A1C8}"/>
              </a:ext>
            </a:extLst>
          </p:cNvPr>
          <p:cNvSpPr/>
          <p:nvPr/>
        </p:nvSpPr>
        <p:spPr>
          <a:xfrm>
            <a:off x="327518" y="4464881"/>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88D317"/>
                </a:solidFill>
              </a:rPr>
              <a:t>When</a:t>
            </a:r>
            <a:r>
              <a:rPr lang="en-US" dirty="0"/>
              <a:t> and </a:t>
            </a:r>
            <a:r>
              <a:rPr lang="en-US" b="1" dirty="0">
                <a:solidFill>
                  <a:srgbClr val="88D317"/>
                </a:solidFill>
              </a:rPr>
              <a:t>where</a:t>
            </a:r>
            <a:r>
              <a:rPr lang="en-US" b="1" dirty="0"/>
              <a:t> </a:t>
            </a:r>
            <a:r>
              <a:rPr lang="en-US" dirty="0"/>
              <a:t>do we do this?</a:t>
            </a:r>
          </a:p>
        </p:txBody>
      </p:sp>
      <p:sp>
        <p:nvSpPr>
          <p:cNvPr id="21" name="Rectangle 20">
            <a:extLst>
              <a:ext uri="{FF2B5EF4-FFF2-40B4-BE49-F238E27FC236}">
                <a16:creationId xmlns:a16="http://schemas.microsoft.com/office/drawing/2014/main" id="{A58DA24B-4966-487E-A58A-A83EAB5E9728}"/>
              </a:ext>
            </a:extLst>
          </p:cNvPr>
          <p:cNvSpPr/>
          <p:nvPr/>
        </p:nvSpPr>
        <p:spPr>
          <a:xfrm>
            <a:off x="327518" y="5383589"/>
            <a:ext cx="2263282" cy="677333"/>
          </a:xfrm>
          <a:prstGeom prst="rect">
            <a:avLst/>
          </a:prstGeom>
          <a:solidFill>
            <a:srgbClr val="7E3269"/>
          </a:solidFill>
          <a:ln>
            <a:solidFill>
              <a:srgbClr val="7E3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With </a:t>
            </a:r>
            <a:r>
              <a:rPr lang="en-US" b="1" dirty="0">
                <a:solidFill>
                  <a:srgbClr val="88D317"/>
                </a:solidFill>
              </a:rPr>
              <a:t>who</a:t>
            </a:r>
            <a:r>
              <a:rPr lang="en-US" dirty="0"/>
              <a:t> do we do this?</a:t>
            </a:r>
          </a:p>
        </p:txBody>
      </p:sp>
      <p:sp>
        <p:nvSpPr>
          <p:cNvPr id="22" name="Rectangle 21">
            <a:extLst>
              <a:ext uri="{FF2B5EF4-FFF2-40B4-BE49-F238E27FC236}">
                <a16:creationId xmlns:a16="http://schemas.microsoft.com/office/drawing/2014/main" id="{9E9B3681-5D88-457D-B58F-AA601CBE2B4E}"/>
              </a:ext>
            </a:extLst>
          </p:cNvPr>
          <p:cNvSpPr/>
          <p:nvPr/>
        </p:nvSpPr>
        <p:spPr>
          <a:xfrm>
            <a:off x="2771774" y="1354667"/>
            <a:ext cx="7901024"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Promote the teaching of Science disciplines within a uniform, </a:t>
            </a:r>
            <a:r>
              <a:rPr lang="en-US" dirty="0">
                <a:solidFill>
                  <a:srgbClr val="88D317"/>
                </a:solidFill>
              </a:rPr>
              <a:t>seamless framework</a:t>
            </a:r>
          </a:p>
        </p:txBody>
      </p:sp>
      <p:sp>
        <p:nvSpPr>
          <p:cNvPr id="23" name="Rectangle 22">
            <a:extLst>
              <a:ext uri="{FF2B5EF4-FFF2-40B4-BE49-F238E27FC236}">
                <a16:creationId xmlns:a16="http://schemas.microsoft.com/office/drawing/2014/main" id="{FEB40F9E-46B0-4CF8-A8B2-0BD544CD48C2}"/>
              </a:ext>
            </a:extLst>
          </p:cNvPr>
          <p:cNvSpPr/>
          <p:nvPr/>
        </p:nvSpPr>
        <p:spPr>
          <a:xfrm>
            <a:off x="2783407" y="2211325"/>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Make sure </a:t>
            </a:r>
            <a:r>
              <a:rPr lang="en-US" dirty="0">
                <a:solidFill>
                  <a:srgbClr val="88D317"/>
                </a:solidFill>
              </a:rPr>
              <a:t>core concepts stick </a:t>
            </a:r>
            <a:r>
              <a:rPr lang="en-US" dirty="0"/>
              <a:t>with the students</a:t>
            </a:r>
          </a:p>
        </p:txBody>
      </p:sp>
      <p:sp>
        <p:nvSpPr>
          <p:cNvPr id="24" name="Rectangle 23">
            <a:extLst>
              <a:ext uri="{FF2B5EF4-FFF2-40B4-BE49-F238E27FC236}">
                <a16:creationId xmlns:a16="http://schemas.microsoft.com/office/drawing/2014/main" id="{710C082D-83E7-43FA-811D-86B96FA30F7A}"/>
              </a:ext>
            </a:extLst>
          </p:cNvPr>
          <p:cNvSpPr/>
          <p:nvPr/>
        </p:nvSpPr>
        <p:spPr>
          <a:xfrm>
            <a:off x="5509382" y="2235082"/>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Increase knowledge </a:t>
            </a:r>
            <a:r>
              <a:rPr lang="en-US" dirty="0">
                <a:solidFill>
                  <a:srgbClr val="88D317"/>
                </a:solidFill>
              </a:rPr>
              <a:t>retention</a:t>
            </a:r>
          </a:p>
        </p:txBody>
      </p:sp>
      <p:sp>
        <p:nvSpPr>
          <p:cNvPr id="25" name="Rectangle 24">
            <a:extLst>
              <a:ext uri="{FF2B5EF4-FFF2-40B4-BE49-F238E27FC236}">
                <a16:creationId xmlns:a16="http://schemas.microsoft.com/office/drawing/2014/main" id="{E9B9C90D-7CDD-4F31-8931-DAD02A80AEFE}"/>
              </a:ext>
            </a:extLst>
          </p:cNvPr>
          <p:cNvSpPr/>
          <p:nvPr/>
        </p:nvSpPr>
        <p:spPr>
          <a:xfrm>
            <a:off x="8188369" y="2228556"/>
            <a:ext cx="2533368"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Give </a:t>
            </a:r>
            <a:r>
              <a:rPr lang="en-US" dirty="0">
                <a:solidFill>
                  <a:srgbClr val="88D317"/>
                </a:solidFill>
              </a:rPr>
              <a:t>meaning</a:t>
            </a:r>
            <a:r>
              <a:rPr lang="en-US" dirty="0"/>
              <a:t> to what students learn at schools</a:t>
            </a:r>
          </a:p>
        </p:txBody>
      </p:sp>
      <p:sp>
        <p:nvSpPr>
          <p:cNvPr id="26" name="Rectangle 25">
            <a:extLst>
              <a:ext uri="{FF2B5EF4-FFF2-40B4-BE49-F238E27FC236}">
                <a16:creationId xmlns:a16="http://schemas.microsoft.com/office/drawing/2014/main" id="{F0CF61ED-0DF3-4198-BE69-210623881480}"/>
              </a:ext>
            </a:extLst>
          </p:cNvPr>
          <p:cNvSpPr/>
          <p:nvPr/>
        </p:nvSpPr>
        <p:spPr>
          <a:xfrm>
            <a:off x="2777235" y="3150619"/>
            <a:ext cx="2263283"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Providing a standard </a:t>
            </a:r>
            <a:r>
              <a:rPr lang="en-US" dirty="0">
                <a:solidFill>
                  <a:srgbClr val="88D317"/>
                </a:solidFill>
              </a:rPr>
              <a:t>interdisciplinary</a:t>
            </a:r>
            <a:r>
              <a:rPr lang="en-US" dirty="0"/>
              <a:t> backbone structure /reference system</a:t>
            </a:r>
          </a:p>
        </p:txBody>
      </p:sp>
      <p:sp>
        <p:nvSpPr>
          <p:cNvPr id="27" name="Rectangle 26">
            <a:extLst>
              <a:ext uri="{FF2B5EF4-FFF2-40B4-BE49-F238E27FC236}">
                <a16:creationId xmlns:a16="http://schemas.microsoft.com/office/drawing/2014/main" id="{4B573DE6-AC45-40FD-A931-C7D72ACE84D5}"/>
              </a:ext>
            </a:extLst>
          </p:cNvPr>
          <p:cNvSpPr/>
          <p:nvPr/>
        </p:nvSpPr>
        <p:spPr>
          <a:xfrm>
            <a:off x="5191627" y="3157744"/>
            <a:ext cx="3030838"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Personalized</a:t>
            </a:r>
            <a:r>
              <a:rPr lang="en-US" dirty="0"/>
              <a:t> learning,</a:t>
            </a:r>
          </a:p>
          <a:p>
            <a:r>
              <a:rPr lang="en-US" dirty="0"/>
              <a:t>Meaningful </a:t>
            </a:r>
            <a:r>
              <a:rPr lang="en-US" dirty="0">
                <a:solidFill>
                  <a:srgbClr val="88D317"/>
                </a:solidFill>
              </a:rPr>
              <a:t>connections</a:t>
            </a:r>
            <a:r>
              <a:rPr lang="en-US" dirty="0"/>
              <a:t> between concepts and phenomena</a:t>
            </a:r>
          </a:p>
        </p:txBody>
      </p:sp>
      <p:sp>
        <p:nvSpPr>
          <p:cNvPr id="28" name="Rectangle 27">
            <a:extLst>
              <a:ext uri="{FF2B5EF4-FFF2-40B4-BE49-F238E27FC236}">
                <a16:creationId xmlns:a16="http://schemas.microsoft.com/office/drawing/2014/main" id="{73F2C40C-5C35-4B8B-80D9-0D0F5A7AF020}"/>
              </a:ext>
            </a:extLst>
          </p:cNvPr>
          <p:cNvSpPr/>
          <p:nvPr/>
        </p:nvSpPr>
        <p:spPr>
          <a:xfrm>
            <a:off x="8373574" y="3166926"/>
            <a:ext cx="1846353" cy="1096809"/>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TEAM extensions </a:t>
            </a:r>
            <a:r>
              <a:rPr lang="en-US" dirty="0"/>
              <a:t>to science concepts</a:t>
            </a:r>
          </a:p>
          <a:p>
            <a:endParaRPr lang="en-US" dirty="0"/>
          </a:p>
        </p:txBody>
      </p:sp>
      <p:sp>
        <p:nvSpPr>
          <p:cNvPr id="29" name="Rectangle 28">
            <a:extLst>
              <a:ext uri="{FF2B5EF4-FFF2-40B4-BE49-F238E27FC236}">
                <a16:creationId xmlns:a16="http://schemas.microsoft.com/office/drawing/2014/main" id="{01F6A4CF-F391-4B3E-857E-FAAC9C91BD3A}"/>
              </a:ext>
            </a:extLst>
          </p:cNvPr>
          <p:cNvSpPr/>
          <p:nvPr/>
        </p:nvSpPr>
        <p:spPr>
          <a:xfrm>
            <a:off x="2767777" y="4464880"/>
            <a:ext cx="2478519"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Everyday teaching </a:t>
            </a:r>
            <a:r>
              <a:rPr lang="en-US" dirty="0"/>
              <a:t>at any opportune moment</a:t>
            </a:r>
          </a:p>
        </p:txBody>
      </p:sp>
      <p:sp>
        <p:nvSpPr>
          <p:cNvPr id="30" name="Rectangle 29">
            <a:extLst>
              <a:ext uri="{FF2B5EF4-FFF2-40B4-BE49-F238E27FC236}">
                <a16:creationId xmlns:a16="http://schemas.microsoft.com/office/drawing/2014/main" id="{43D3FD81-1599-4558-854D-EE00BEB75F24}"/>
              </a:ext>
            </a:extLst>
          </p:cNvPr>
          <p:cNvSpPr/>
          <p:nvPr/>
        </p:nvSpPr>
        <p:spPr>
          <a:xfrm>
            <a:off x="5386501" y="4479836"/>
            <a:ext cx="2586649"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Interdisciplinary long-term </a:t>
            </a:r>
            <a:r>
              <a:rPr lang="en-US" dirty="0">
                <a:solidFill>
                  <a:srgbClr val="88D317"/>
                </a:solidFill>
              </a:rPr>
              <a:t>projects</a:t>
            </a:r>
          </a:p>
        </p:txBody>
      </p:sp>
      <p:sp>
        <p:nvSpPr>
          <p:cNvPr id="31" name="Rectangle 30">
            <a:extLst>
              <a:ext uri="{FF2B5EF4-FFF2-40B4-BE49-F238E27FC236}">
                <a16:creationId xmlns:a16="http://schemas.microsoft.com/office/drawing/2014/main" id="{ABAC0DF9-582C-47B0-A60C-9364FF6A443C}"/>
              </a:ext>
            </a:extLst>
          </p:cNvPr>
          <p:cNvSpPr/>
          <p:nvPr/>
        </p:nvSpPr>
        <p:spPr>
          <a:xfrm>
            <a:off x="8113355" y="4473911"/>
            <a:ext cx="2708010" cy="677333"/>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As part of the </a:t>
            </a:r>
            <a:r>
              <a:rPr lang="en-US" dirty="0">
                <a:solidFill>
                  <a:srgbClr val="88D317"/>
                </a:solidFill>
              </a:rPr>
              <a:t>reflection</a:t>
            </a:r>
            <a:r>
              <a:rPr lang="en-US" dirty="0"/>
              <a:t> process (A year long plan) </a:t>
            </a:r>
          </a:p>
        </p:txBody>
      </p:sp>
      <p:sp>
        <p:nvSpPr>
          <p:cNvPr id="32" name="Rectangle 31">
            <a:extLst>
              <a:ext uri="{FF2B5EF4-FFF2-40B4-BE49-F238E27FC236}">
                <a16:creationId xmlns:a16="http://schemas.microsoft.com/office/drawing/2014/main" id="{8D6A0095-20EA-43DA-A666-B6BBE7B737AB}"/>
              </a:ext>
            </a:extLst>
          </p:cNvPr>
          <p:cNvSpPr/>
          <p:nvPr/>
        </p:nvSpPr>
        <p:spPr>
          <a:xfrm>
            <a:off x="3885418" y="5392520"/>
            <a:ext cx="2108978"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Other </a:t>
            </a:r>
            <a:r>
              <a:rPr lang="en-US" dirty="0">
                <a:solidFill>
                  <a:srgbClr val="88D317"/>
                </a:solidFill>
              </a:rPr>
              <a:t>STE</a:t>
            </a:r>
            <a:r>
              <a:rPr lang="en-US" dirty="0"/>
              <a:t> teachers</a:t>
            </a:r>
          </a:p>
        </p:txBody>
      </p:sp>
      <p:sp>
        <p:nvSpPr>
          <p:cNvPr id="33" name="Rectangle 32">
            <a:extLst>
              <a:ext uri="{FF2B5EF4-FFF2-40B4-BE49-F238E27FC236}">
                <a16:creationId xmlns:a16="http://schemas.microsoft.com/office/drawing/2014/main" id="{A2A41210-F43D-4040-BAB1-3EA1EAF104A2}"/>
              </a:ext>
            </a:extLst>
          </p:cNvPr>
          <p:cNvSpPr/>
          <p:nvPr/>
        </p:nvSpPr>
        <p:spPr>
          <a:xfrm>
            <a:off x="6095986" y="5394877"/>
            <a:ext cx="161757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88D317"/>
                </a:solidFill>
              </a:rPr>
              <a:t>Math</a:t>
            </a:r>
            <a:r>
              <a:rPr lang="en-US" dirty="0"/>
              <a:t> teachers</a:t>
            </a:r>
          </a:p>
        </p:txBody>
      </p:sp>
      <p:sp>
        <p:nvSpPr>
          <p:cNvPr id="34" name="Rectangle 33">
            <a:extLst>
              <a:ext uri="{FF2B5EF4-FFF2-40B4-BE49-F238E27FC236}">
                <a16:creationId xmlns:a16="http://schemas.microsoft.com/office/drawing/2014/main" id="{D32EEA42-EF8F-490F-B614-07D062C162E0}"/>
              </a:ext>
            </a:extLst>
          </p:cNvPr>
          <p:cNvSpPr/>
          <p:nvPr/>
        </p:nvSpPr>
        <p:spPr>
          <a:xfrm>
            <a:off x="7808709" y="5405622"/>
            <a:ext cx="161757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8D317"/>
                </a:solidFill>
              </a:rPr>
              <a:t>Art</a:t>
            </a:r>
            <a:r>
              <a:rPr lang="en-US" dirty="0"/>
              <a:t> teachers</a:t>
            </a:r>
          </a:p>
        </p:txBody>
      </p:sp>
      <p:sp>
        <p:nvSpPr>
          <p:cNvPr id="36" name="Rectangle 35">
            <a:extLst>
              <a:ext uri="{FF2B5EF4-FFF2-40B4-BE49-F238E27FC236}">
                <a16:creationId xmlns:a16="http://schemas.microsoft.com/office/drawing/2014/main" id="{AE58B862-CA8E-47C8-B16C-C829077EE602}"/>
              </a:ext>
            </a:extLst>
          </p:cNvPr>
          <p:cNvSpPr/>
          <p:nvPr/>
        </p:nvSpPr>
        <p:spPr>
          <a:xfrm>
            <a:off x="2777235" y="5392520"/>
            <a:ext cx="1013031" cy="677334"/>
          </a:xfrm>
          <a:prstGeom prst="rect">
            <a:avLst/>
          </a:prstGeom>
          <a:solidFill>
            <a:srgbClr val="535353"/>
          </a:solidFill>
          <a:ln>
            <a:solidFill>
              <a:srgbClr val="5353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88D317"/>
                </a:solidFill>
              </a:rPr>
              <a:t>Yourself</a:t>
            </a:r>
            <a:endParaRPr lang="en-US" dirty="0"/>
          </a:p>
        </p:txBody>
      </p:sp>
    </p:spTree>
    <p:extLst>
      <p:ext uri="{BB962C8B-B14F-4D97-AF65-F5344CB8AC3E}">
        <p14:creationId xmlns:p14="http://schemas.microsoft.com/office/powerpoint/2010/main" val="3017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01A4E3-D2D9-4317-AECF-E97E97427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327" y="719253"/>
            <a:ext cx="5785009" cy="5419493"/>
          </a:xfrm>
          <a:prstGeom prst="rect">
            <a:avLst/>
          </a:prstGeom>
        </p:spPr>
      </p:pic>
      <p:sp>
        <p:nvSpPr>
          <p:cNvPr id="5" name="Titel 1">
            <a:extLst>
              <a:ext uri="{FF2B5EF4-FFF2-40B4-BE49-F238E27FC236}">
                <a16:creationId xmlns:a16="http://schemas.microsoft.com/office/drawing/2014/main" id="{38FE1207-AC19-4B82-BC0F-2B15834F3C28}"/>
              </a:ext>
            </a:extLst>
          </p:cNvPr>
          <p:cNvSpPr txBox="1">
            <a:spLocks/>
          </p:cNvSpPr>
          <p:nvPr/>
        </p:nvSpPr>
        <p:spPr>
          <a:xfrm>
            <a:off x="328539" y="1264355"/>
            <a:ext cx="7968794" cy="476391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500" b="1" i="0" kern="1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88D317"/>
                </a:solidFill>
                <a:effectLst/>
                <a:uLnTx/>
                <a:uFillTx/>
                <a:latin typeface="Segoe UI" panose="020B0502040204020203" pitchFamily="34" charset="0"/>
                <a:cs typeface="Segoe UI" panose="020B0502040204020203" pitchFamily="34" charset="0"/>
              </a:rPr>
              <a:t>Thank you for your attention!</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88D317"/>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88D317"/>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88D317"/>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88D317"/>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dirty="0">
              <a:solidFill>
                <a:srgbClr val="88D317"/>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rgbClr val="88D317"/>
                </a:solidFill>
                <a:effectLst/>
                <a:uLnTx/>
                <a:uFillTx/>
                <a:latin typeface="Segoe UI" panose="020B0502040204020203" pitchFamily="34" charset="0"/>
                <a:cs typeface="Segoe UI" panose="020B0502040204020203" pitchFamily="34" charset="0"/>
              </a:rPr>
              <a:t>More information:</a:t>
            </a:r>
          </a:p>
          <a:p>
            <a:pPr marL="0" marR="0" lvl="0" indent="0" algn="l" defTabSz="914400" rtl="0" eaLnBrk="1" fontAlgn="auto" latinLnBrk="0" hangingPunct="1">
              <a:lnSpc>
                <a:spcPct val="90000"/>
              </a:lnSpc>
              <a:spcBef>
                <a:spcPct val="0"/>
              </a:spcBef>
              <a:spcAft>
                <a:spcPts val="0"/>
              </a:spcAft>
              <a:buClrTx/>
              <a:buSzTx/>
              <a:buFontTx/>
              <a:buNone/>
              <a:tabLst/>
              <a:defRPr/>
            </a:pPr>
            <a:r>
              <a:rPr lang="en-US" dirty="0">
                <a:solidFill>
                  <a:srgbClr val="7E3269"/>
                </a:solidFill>
                <a:hlinkClick r:id="rId3">
                  <a:extLst>
                    <a:ext uri="{A12FA001-AC4F-418D-AE19-62706E023703}">
                      <ahyp:hlinkClr xmlns:ahyp="http://schemas.microsoft.com/office/drawing/2018/hyperlinkcolor" val="tx"/>
                    </a:ext>
                  </a:extLst>
                </a:hlinkClick>
              </a:rPr>
              <a:t>http://polar-star.ea.gr/</a:t>
            </a:r>
            <a:endParaRPr kumimoji="0" lang="en-US" sz="3500" b="1" i="0" u="none" strike="noStrike" kern="1200" cap="none" spc="0" normalizeH="0" baseline="0" noProof="0" dirty="0">
              <a:ln>
                <a:noFill/>
              </a:ln>
              <a:solidFill>
                <a:srgbClr val="7E3269"/>
              </a:solidFill>
              <a:effectLst/>
              <a:uLnTx/>
              <a:uFillTx/>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500" b="1" i="0" u="none" strike="noStrike" kern="1200" cap="none" spc="0" normalizeH="0" baseline="0" noProof="0" dirty="0">
              <a:ln>
                <a:noFill/>
              </a:ln>
              <a:solidFill>
                <a:sysClr val="window" lastClr="FFFFFF"/>
              </a:soli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4042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730BD4-0516-4DAA-8293-EF753DC9901B}"/>
              </a:ext>
            </a:extLst>
          </p:cNvPr>
          <p:cNvSpPr>
            <a:spLocks noGrp="1"/>
          </p:cNvSpPr>
          <p:nvPr>
            <p:ph type="title"/>
          </p:nvPr>
        </p:nvSpPr>
        <p:spPr>
          <a:xfrm>
            <a:off x="0" y="428887"/>
            <a:ext cx="10515600" cy="1325563"/>
          </a:xfrm>
        </p:spPr>
        <p:txBody>
          <a:bodyPr/>
          <a:lstStyle/>
          <a:p>
            <a:r>
              <a:rPr lang="en-US" b="1" dirty="0">
                <a:solidFill>
                  <a:srgbClr val="6E3667"/>
                </a:solidFill>
                <a:latin typeface="OpenSans"/>
              </a:rPr>
              <a:t>The POLAR STAR methodology rationale</a:t>
            </a:r>
          </a:p>
        </p:txBody>
      </p:sp>
      <p:pic>
        <p:nvPicPr>
          <p:cNvPr id="11" name="Picture 10">
            <a:extLst>
              <a:ext uri="{FF2B5EF4-FFF2-40B4-BE49-F238E27FC236}">
                <a16:creationId xmlns:a16="http://schemas.microsoft.com/office/drawing/2014/main" id="{C2E8EC85-B4FC-42EB-B865-CDC06B387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07" y="1974191"/>
            <a:ext cx="1959868" cy="1234443"/>
          </a:xfrm>
          <a:prstGeom prst="rect">
            <a:avLst/>
          </a:prstGeom>
        </p:spPr>
      </p:pic>
      <p:pic>
        <p:nvPicPr>
          <p:cNvPr id="12" name="Picture 11">
            <a:extLst>
              <a:ext uri="{FF2B5EF4-FFF2-40B4-BE49-F238E27FC236}">
                <a16:creationId xmlns:a16="http://schemas.microsoft.com/office/drawing/2014/main" id="{A92EDF78-C7A7-44AC-B9D4-5C77B5A40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48" y="4403747"/>
            <a:ext cx="1959868" cy="1234443"/>
          </a:xfrm>
          <a:prstGeom prst="rect">
            <a:avLst/>
          </a:prstGeom>
        </p:spPr>
      </p:pic>
      <p:sp>
        <p:nvSpPr>
          <p:cNvPr id="14" name="TextBox 13">
            <a:extLst>
              <a:ext uri="{FF2B5EF4-FFF2-40B4-BE49-F238E27FC236}">
                <a16:creationId xmlns:a16="http://schemas.microsoft.com/office/drawing/2014/main" id="{33B82632-456E-4660-A89E-D43B646CCA48}"/>
              </a:ext>
            </a:extLst>
          </p:cNvPr>
          <p:cNvSpPr txBox="1"/>
          <p:nvPr/>
        </p:nvSpPr>
        <p:spPr>
          <a:xfrm>
            <a:off x="3152207" y="2504661"/>
            <a:ext cx="3956427" cy="382174"/>
          </a:xfrm>
          <a:prstGeom prst="rect">
            <a:avLst/>
          </a:prstGeom>
          <a:noFill/>
        </p:spPr>
        <p:txBody>
          <a:bodyPr wrap="square" rtlCol="0">
            <a:spAutoFit/>
          </a:bodyPr>
          <a:lstStyle/>
          <a:p>
            <a:pPr algn="ctr"/>
            <a:r>
              <a:rPr lang="en-US" dirty="0"/>
              <a:t>Content/curriculum</a:t>
            </a:r>
          </a:p>
        </p:txBody>
      </p:sp>
      <p:sp>
        <p:nvSpPr>
          <p:cNvPr id="16" name="TextBox 15">
            <a:extLst>
              <a:ext uri="{FF2B5EF4-FFF2-40B4-BE49-F238E27FC236}">
                <a16:creationId xmlns:a16="http://schemas.microsoft.com/office/drawing/2014/main" id="{781D213F-DC57-48C7-86AE-5A264C30C774}"/>
              </a:ext>
            </a:extLst>
          </p:cNvPr>
          <p:cNvSpPr txBox="1"/>
          <p:nvPr/>
        </p:nvSpPr>
        <p:spPr>
          <a:xfrm>
            <a:off x="4243213" y="4225821"/>
            <a:ext cx="2367659" cy="1200329"/>
          </a:xfrm>
          <a:prstGeom prst="rect">
            <a:avLst/>
          </a:prstGeom>
          <a:noFill/>
        </p:spPr>
        <p:txBody>
          <a:bodyPr wrap="square" rtlCol="0">
            <a:spAutoFit/>
          </a:bodyPr>
          <a:lstStyle/>
          <a:p>
            <a:r>
              <a:rPr lang="en-US" dirty="0"/>
              <a:t>Science in action</a:t>
            </a:r>
            <a:r>
              <a:rPr lang="el-GR" dirty="0"/>
              <a:t>/</a:t>
            </a:r>
            <a:r>
              <a:rPr lang="en-US" dirty="0"/>
              <a:t>learning and teaching methodologies</a:t>
            </a:r>
          </a:p>
        </p:txBody>
      </p:sp>
      <p:cxnSp>
        <p:nvCxnSpPr>
          <p:cNvPr id="3" name="Straight Arrow Connector 2">
            <a:extLst>
              <a:ext uri="{FF2B5EF4-FFF2-40B4-BE49-F238E27FC236}">
                <a16:creationId xmlns:a16="http://schemas.microsoft.com/office/drawing/2014/main" id="{042F714F-ACBE-46EE-9854-4D72AC90882A}"/>
              </a:ext>
            </a:extLst>
          </p:cNvPr>
          <p:cNvCxnSpPr>
            <a:cxnSpLocks/>
          </p:cNvCxnSpPr>
          <p:nvPr/>
        </p:nvCxnSpPr>
        <p:spPr>
          <a:xfrm>
            <a:off x="2731770" y="2679520"/>
            <a:ext cx="1141095" cy="0"/>
          </a:xfrm>
          <a:prstGeom prst="straightConnector1">
            <a:avLst/>
          </a:prstGeom>
          <a:ln>
            <a:solidFill>
              <a:srgbClr val="7E3269"/>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8DADBA-6151-4A4C-8157-0C3D8ED75E4D}"/>
              </a:ext>
            </a:extLst>
          </p:cNvPr>
          <p:cNvSpPr txBox="1"/>
          <p:nvPr/>
        </p:nvSpPr>
        <p:spPr>
          <a:xfrm>
            <a:off x="6408420" y="2095583"/>
            <a:ext cx="2990850" cy="1200329"/>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Interdisciplinary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Integrating knowledge and methods from different disciplines, using a real synthesis of approaches</a:t>
            </a:r>
          </a:p>
        </p:txBody>
      </p:sp>
      <p:sp>
        <p:nvSpPr>
          <p:cNvPr id="19" name="TextBox 18">
            <a:extLst>
              <a:ext uri="{FF2B5EF4-FFF2-40B4-BE49-F238E27FC236}">
                <a16:creationId xmlns:a16="http://schemas.microsoft.com/office/drawing/2014/main" id="{B7518A77-56DF-4327-8194-4FDD74F75D0B}"/>
              </a:ext>
            </a:extLst>
          </p:cNvPr>
          <p:cNvSpPr txBox="1"/>
          <p:nvPr/>
        </p:nvSpPr>
        <p:spPr>
          <a:xfrm>
            <a:off x="7903845" y="4077185"/>
            <a:ext cx="2480310" cy="1561005"/>
          </a:xfrm>
          <a:prstGeom prst="rect">
            <a:avLst/>
          </a:prstGeom>
          <a:noFill/>
        </p:spPr>
        <p:txBody>
          <a:bodyPr wrap="square">
            <a:spAutoFit/>
          </a:bodyPr>
          <a:lstStyle/>
          <a:p>
            <a:pPr lvl="0">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Transdisciplinary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creating a unity of intellectual frameworks beyond the disciplinary perspectives.</a:t>
            </a:r>
          </a:p>
        </p:txBody>
      </p:sp>
      <p:cxnSp>
        <p:nvCxnSpPr>
          <p:cNvPr id="20" name="Straight Arrow Connector 19">
            <a:extLst>
              <a:ext uri="{FF2B5EF4-FFF2-40B4-BE49-F238E27FC236}">
                <a16:creationId xmlns:a16="http://schemas.microsoft.com/office/drawing/2014/main" id="{5DF3B6CF-1AB2-4F1D-8AEA-583F8E7056E9}"/>
              </a:ext>
            </a:extLst>
          </p:cNvPr>
          <p:cNvCxnSpPr>
            <a:cxnSpLocks/>
          </p:cNvCxnSpPr>
          <p:nvPr/>
        </p:nvCxnSpPr>
        <p:spPr>
          <a:xfrm>
            <a:off x="2711767" y="4825986"/>
            <a:ext cx="1141095" cy="0"/>
          </a:xfrm>
          <a:prstGeom prst="straightConnector1">
            <a:avLst/>
          </a:prstGeom>
          <a:ln>
            <a:solidFill>
              <a:srgbClr val="7E3269"/>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FFF2BE-239A-4620-97D5-A83E9B62C0CD}"/>
              </a:ext>
            </a:extLst>
          </p:cNvPr>
          <p:cNvSpPr txBox="1"/>
          <p:nvPr/>
        </p:nvSpPr>
        <p:spPr>
          <a:xfrm>
            <a:off x="9464040" y="1997209"/>
            <a:ext cx="2676525" cy="1477328"/>
          </a:xfrm>
          <a:prstGeom prst="rect">
            <a:avLst/>
          </a:prstGeom>
          <a:noFill/>
        </p:spPr>
        <p:txBody>
          <a:bodyPr wrap="square">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Multidisciplinary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people from different disciplines working together, each drawing on their disciplinary knowledge.</a:t>
            </a:r>
          </a:p>
        </p:txBody>
      </p:sp>
      <p:pic>
        <p:nvPicPr>
          <p:cNvPr id="4" name="Picture 3">
            <a:extLst>
              <a:ext uri="{FF2B5EF4-FFF2-40B4-BE49-F238E27FC236}">
                <a16:creationId xmlns:a16="http://schemas.microsoft.com/office/drawing/2014/main" id="{B524DB86-9F47-47A3-B71B-46011EBBEE5B}"/>
              </a:ext>
            </a:extLst>
          </p:cNvPr>
          <p:cNvPicPr>
            <a:picLocks noChangeAspect="1"/>
          </p:cNvPicPr>
          <p:nvPr/>
        </p:nvPicPr>
        <p:blipFill>
          <a:blip r:embed="rId4"/>
          <a:stretch>
            <a:fillRect/>
          </a:stretch>
        </p:blipFill>
        <p:spPr>
          <a:xfrm>
            <a:off x="2867746" y="2045663"/>
            <a:ext cx="897887" cy="546428"/>
          </a:xfrm>
          <a:prstGeom prst="rect">
            <a:avLst/>
          </a:prstGeom>
        </p:spPr>
      </p:pic>
      <p:pic>
        <p:nvPicPr>
          <p:cNvPr id="6" name="Picture 5">
            <a:extLst>
              <a:ext uri="{FF2B5EF4-FFF2-40B4-BE49-F238E27FC236}">
                <a16:creationId xmlns:a16="http://schemas.microsoft.com/office/drawing/2014/main" id="{D69BDBB6-FF6C-4FA8-88EA-22645D5F9AF9}"/>
              </a:ext>
            </a:extLst>
          </p:cNvPr>
          <p:cNvPicPr>
            <a:picLocks noChangeAspect="1"/>
          </p:cNvPicPr>
          <p:nvPr/>
        </p:nvPicPr>
        <p:blipFill>
          <a:blip r:embed="rId5"/>
          <a:stretch>
            <a:fillRect/>
          </a:stretch>
        </p:blipFill>
        <p:spPr>
          <a:xfrm>
            <a:off x="2945335" y="4281103"/>
            <a:ext cx="645217" cy="500277"/>
          </a:xfrm>
          <a:prstGeom prst="rect">
            <a:avLst/>
          </a:prstGeom>
        </p:spPr>
      </p:pic>
      <p:sp>
        <p:nvSpPr>
          <p:cNvPr id="23" name="Rectangle: Rounded Corners 22">
            <a:extLst>
              <a:ext uri="{FF2B5EF4-FFF2-40B4-BE49-F238E27FC236}">
                <a16:creationId xmlns:a16="http://schemas.microsoft.com/office/drawing/2014/main" id="{34B88097-85AA-414F-B151-FD29D4C67EB7}"/>
              </a:ext>
            </a:extLst>
          </p:cNvPr>
          <p:cNvSpPr/>
          <p:nvPr/>
        </p:nvSpPr>
        <p:spPr>
          <a:xfrm>
            <a:off x="4652194" y="1567718"/>
            <a:ext cx="2496127" cy="429491"/>
          </a:xfrm>
          <a:prstGeom prst="roundRect">
            <a:avLst/>
          </a:prstGeom>
          <a:solidFill>
            <a:srgbClr val="6E366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Overloaded curricula</a:t>
            </a:r>
            <a:endParaRPr lang="el-GR" sz="2000" dirty="0"/>
          </a:p>
        </p:txBody>
      </p:sp>
      <p:sp>
        <p:nvSpPr>
          <p:cNvPr id="24" name="Rectangle: Rounded Corners 23">
            <a:extLst>
              <a:ext uri="{FF2B5EF4-FFF2-40B4-BE49-F238E27FC236}">
                <a16:creationId xmlns:a16="http://schemas.microsoft.com/office/drawing/2014/main" id="{272A5DFB-90F1-4C1F-A65E-EA85931518AA}"/>
              </a:ext>
            </a:extLst>
          </p:cNvPr>
          <p:cNvSpPr/>
          <p:nvPr/>
        </p:nvSpPr>
        <p:spPr>
          <a:xfrm>
            <a:off x="4761231" y="5542278"/>
            <a:ext cx="2496127" cy="607033"/>
          </a:xfrm>
          <a:prstGeom prst="roundRect">
            <a:avLst/>
          </a:prstGeom>
          <a:solidFill>
            <a:srgbClr val="6E3667"/>
          </a:solidFill>
          <a:ln>
            <a:solidFill>
              <a:srgbClr val="6E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Activities that don’t provoke their interest</a:t>
            </a:r>
            <a:endParaRPr lang="el-GR" sz="2000" dirty="0"/>
          </a:p>
        </p:txBody>
      </p:sp>
    </p:spTree>
    <p:extLst>
      <p:ext uri="{BB962C8B-B14F-4D97-AF65-F5344CB8AC3E}">
        <p14:creationId xmlns:p14="http://schemas.microsoft.com/office/powerpoint/2010/main" val="3942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0-#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1000" fill="hold"/>
                                        <p:tgtEl>
                                          <p:spTgt spid="20"/>
                                        </p:tgtEl>
                                        <p:attrNameLst>
                                          <p:attrName>ppt_x</p:attrName>
                                        </p:attrNameLst>
                                      </p:cBhvr>
                                      <p:tavLst>
                                        <p:tav tm="0">
                                          <p:val>
                                            <p:strVal val="0-#ppt_w/2"/>
                                          </p:val>
                                        </p:tav>
                                        <p:tav tm="100000">
                                          <p:val>
                                            <p:strVal val="#ppt_x"/>
                                          </p:val>
                                        </p:tav>
                                      </p:tavLst>
                                    </p:anim>
                                    <p:anim calcmode="lin" valueType="num">
                                      <p:cBhvr additive="base">
                                        <p:cTn id="35" dur="10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fill="hold"/>
                                        <p:tgtEl>
                                          <p:spTgt spid="16"/>
                                        </p:tgtEl>
                                        <p:attrNameLst>
                                          <p:attrName>ppt_x</p:attrName>
                                        </p:attrNameLst>
                                      </p:cBhvr>
                                      <p:tavLst>
                                        <p:tav tm="0">
                                          <p:val>
                                            <p:strVal val="0-#ppt_w/2"/>
                                          </p:val>
                                        </p:tav>
                                        <p:tav tm="100000">
                                          <p:val>
                                            <p:strVal val="#ppt_x"/>
                                          </p:val>
                                        </p:tav>
                                      </p:tavLst>
                                    </p:anim>
                                    <p:anim calcmode="lin" valueType="num">
                                      <p:cBhvr additive="base">
                                        <p:cTn id="3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19" grpId="0"/>
      <p:bldP spid="22"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pic>
        <p:nvPicPr>
          <p:cNvPr id="5" name="Picture 4">
            <a:extLst>
              <a:ext uri="{FF2B5EF4-FFF2-40B4-BE49-F238E27FC236}">
                <a16:creationId xmlns:a16="http://schemas.microsoft.com/office/drawing/2014/main" id="{57C03DC1-B4AA-450C-B38F-30A8F1F9F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848" y="1982661"/>
            <a:ext cx="4191791" cy="2640243"/>
          </a:xfrm>
          <a:prstGeom prst="rect">
            <a:avLst/>
          </a:prstGeom>
        </p:spPr>
      </p:pic>
    </p:spTree>
    <p:extLst>
      <p:ext uri="{BB962C8B-B14F-4D97-AF65-F5344CB8AC3E}">
        <p14:creationId xmlns:p14="http://schemas.microsoft.com/office/powerpoint/2010/main" val="3125730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BE656C50-F79F-4A4B-930C-0CF648632616}"/>
              </a:ext>
            </a:extLst>
          </p:cNvPr>
          <p:cNvSpPr>
            <a:spLocks noGrp="1"/>
          </p:cNvSpPr>
          <p:nvPr>
            <p:ph type="title"/>
          </p:nvPr>
        </p:nvSpPr>
        <p:spPr>
          <a:xfrm>
            <a:off x="211410" y="397042"/>
            <a:ext cx="10515600" cy="1325563"/>
          </a:xfrm>
        </p:spPr>
        <p:txBody>
          <a:bodyPr/>
          <a:lstStyle/>
          <a:p>
            <a:r>
              <a:rPr lang="en-US" b="1" dirty="0">
                <a:solidFill>
                  <a:srgbClr val="6E3667"/>
                </a:solidFill>
                <a:latin typeface="OpenSans"/>
              </a:rPr>
              <a:t>Let’s make a pizza!</a:t>
            </a:r>
          </a:p>
        </p:txBody>
      </p:sp>
      <p:sp>
        <p:nvSpPr>
          <p:cNvPr id="8" name="Rectangle 7">
            <a:extLst>
              <a:ext uri="{FF2B5EF4-FFF2-40B4-BE49-F238E27FC236}">
                <a16:creationId xmlns:a16="http://schemas.microsoft.com/office/drawing/2014/main" id="{50C3D137-6FBA-437B-9AAB-648D6DF341A0}"/>
              </a:ext>
            </a:extLst>
          </p:cNvPr>
          <p:cNvSpPr/>
          <p:nvPr/>
        </p:nvSpPr>
        <p:spPr>
          <a:xfrm>
            <a:off x="6141769"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000" b="1" dirty="0">
                <a:solidFill>
                  <a:srgbClr val="7030A0"/>
                </a:solidFill>
                <a:effectLst/>
                <a:ea typeface="Calibri" panose="020F0502020204030204" pitchFamily="34" charset="0"/>
                <a:cs typeface="Times New Roman" panose="02020603050405020304" pitchFamily="18" charset="0"/>
              </a:rPr>
              <a:t>The “I love veggies” type</a:t>
            </a:r>
            <a:endParaRPr lang="el-GR" sz="1100" dirty="0">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E1067D4-29DB-489D-AD26-ED2F0CDB389B}"/>
              </a:ext>
            </a:extLst>
          </p:cNvPr>
          <p:cNvSpPr/>
          <p:nvPr/>
        </p:nvSpPr>
        <p:spPr>
          <a:xfrm>
            <a:off x="223231" y="5349938"/>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a:solidFill>
                  <a:srgbClr val="7030A0"/>
                </a:solidFill>
                <a:effectLst/>
                <a:ea typeface="Calibri" panose="020F0502020204030204" pitchFamily="34" charset="0"/>
                <a:cs typeface="Times New Roman" panose="02020603050405020304" pitchFamily="18" charset="0"/>
              </a:rPr>
              <a:t>Strictly Vegan</a:t>
            </a:r>
            <a:endParaRPr lang="el-GR" sz="110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9F2A377-78B5-487D-886C-2E67D9C393EC}"/>
              </a:ext>
            </a:extLst>
          </p:cNvPr>
          <p:cNvSpPr/>
          <p:nvPr/>
        </p:nvSpPr>
        <p:spPr>
          <a:xfrm>
            <a:off x="3182500"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a:solidFill>
                  <a:srgbClr val="7030A0"/>
                </a:solidFill>
                <a:effectLst/>
                <a:ea typeface="Calibri" panose="020F0502020204030204" pitchFamily="34" charset="0"/>
                <a:cs typeface="Times New Roman" panose="02020603050405020304" pitchFamily="18" charset="0"/>
              </a:rPr>
              <a:t>Passionate meat eater </a:t>
            </a:r>
            <a:endParaRPr lang="el-GR" sz="110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D59A711-6768-4056-91DF-D9F9DAD69A41}"/>
              </a:ext>
            </a:extLst>
          </p:cNvPr>
          <p:cNvSpPr/>
          <p:nvPr/>
        </p:nvSpPr>
        <p:spPr>
          <a:xfrm>
            <a:off x="9101038" y="5347846"/>
            <a:ext cx="2879552"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800" b="1">
                <a:solidFill>
                  <a:srgbClr val="7030A0"/>
                </a:solidFill>
                <a:effectLst/>
                <a:ea typeface="Calibri" panose="020F0502020204030204" pitchFamily="34" charset="0"/>
                <a:cs typeface="Times New Roman" panose="02020603050405020304" pitchFamily="18" charset="0"/>
              </a:rPr>
              <a:t>The “I eat everything” type</a:t>
            </a:r>
            <a:endParaRPr lang="el-GR" sz="1100">
              <a:effectLst/>
              <a:ea typeface="Calibri" panose="020F0502020204030204" pitchFamily="34"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B2BB9DA4-24F2-4B46-9D8D-4C10CAFDF44D}"/>
              </a:ext>
            </a:extLst>
          </p:cNvPr>
          <p:cNvSpPr>
            <a:spLocks noGrp="1"/>
          </p:cNvSpPr>
          <p:nvPr>
            <p:ph idx="1"/>
          </p:nvPr>
        </p:nvSpPr>
        <p:spPr>
          <a:xfrm>
            <a:off x="211410" y="1761887"/>
            <a:ext cx="6942363" cy="3334225"/>
          </a:xfrm>
        </p:spPr>
        <p:txBody>
          <a:bodyPr/>
          <a:lstStyle/>
          <a:p>
            <a:pPr marL="0" indent="0">
              <a:buNone/>
            </a:pPr>
            <a:r>
              <a:rPr lang="en-US" dirty="0"/>
              <a:t>Today is pizza day for you and your friends!</a:t>
            </a:r>
          </a:p>
          <a:p>
            <a:pPr marL="0" indent="0">
              <a:buNone/>
            </a:pPr>
            <a:endParaRPr lang="en-US" dirty="0"/>
          </a:p>
          <a:p>
            <a:pPr marL="0" indent="0">
              <a:buNone/>
            </a:pPr>
            <a:r>
              <a:rPr lang="en-US" dirty="0"/>
              <a:t>But not all your friends share the same eating preferences…</a:t>
            </a:r>
          </a:p>
          <a:p>
            <a:pPr marL="0" indent="0">
              <a:buNone/>
            </a:pPr>
            <a:endParaRPr lang="en-US" dirty="0"/>
          </a:p>
          <a:p>
            <a:pPr marL="0" indent="0">
              <a:buNone/>
            </a:pPr>
            <a:r>
              <a:rPr lang="en-US" dirty="0"/>
              <a:t>Make a pizza that suits your friends’ preferences best!</a:t>
            </a:r>
            <a:endParaRPr lang="el-GR" dirty="0"/>
          </a:p>
        </p:txBody>
      </p:sp>
      <p:pic>
        <p:nvPicPr>
          <p:cNvPr id="1026" name="Picture 2" descr="Eating Pizza | Pikrepo">
            <a:extLst>
              <a:ext uri="{FF2B5EF4-FFF2-40B4-BE49-F238E27FC236}">
                <a16:creationId xmlns:a16="http://schemas.microsoft.com/office/drawing/2014/main" id="{C91B3BDA-1216-4EB9-92B8-58214009A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590" y="1473799"/>
            <a:ext cx="4572000" cy="3046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3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99A3-60F7-E43F-E1A1-BB23748BF25A}"/>
              </a:ext>
            </a:extLst>
          </p:cNvPr>
          <p:cNvSpPr>
            <a:spLocks noGrp="1"/>
          </p:cNvSpPr>
          <p:nvPr>
            <p:ph type="title"/>
          </p:nvPr>
        </p:nvSpPr>
        <p:spPr/>
        <p:txBody>
          <a:bodyPr/>
          <a:lstStyle/>
          <a:p>
            <a:r>
              <a:rPr lang="en-US" b="1" dirty="0">
                <a:solidFill>
                  <a:srgbClr val="6E3667"/>
                </a:solidFill>
                <a:latin typeface="OpenSans"/>
              </a:rPr>
              <a:t>Let’s make a pizza!</a:t>
            </a:r>
            <a:endParaRPr lang="en-US" dirty="0"/>
          </a:p>
        </p:txBody>
      </p:sp>
      <p:pic>
        <p:nvPicPr>
          <p:cNvPr id="5" name="Content Placeholder 4" descr="Graphical user interface, application, Teams&#10;&#10;Description automatically generated">
            <a:extLst>
              <a:ext uri="{FF2B5EF4-FFF2-40B4-BE49-F238E27FC236}">
                <a16:creationId xmlns:a16="http://schemas.microsoft.com/office/drawing/2014/main" id="{ED47CAF9-BBBD-A3BA-459B-217788E130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702" y="2383942"/>
            <a:ext cx="11655425" cy="2268573"/>
          </a:xfrm>
        </p:spPr>
      </p:pic>
    </p:spTree>
    <p:extLst>
      <p:ext uri="{BB962C8B-B14F-4D97-AF65-F5344CB8AC3E}">
        <p14:creationId xmlns:p14="http://schemas.microsoft.com/office/powerpoint/2010/main" val="158747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BE656C50-F79F-4A4B-930C-0CF648632616}"/>
              </a:ext>
            </a:extLst>
          </p:cNvPr>
          <p:cNvSpPr>
            <a:spLocks noGrp="1"/>
          </p:cNvSpPr>
          <p:nvPr>
            <p:ph type="title"/>
          </p:nvPr>
        </p:nvSpPr>
        <p:spPr>
          <a:xfrm>
            <a:off x="143252" y="349627"/>
            <a:ext cx="10515600" cy="1325563"/>
          </a:xfrm>
        </p:spPr>
        <p:txBody>
          <a:bodyPr/>
          <a:lstStyle/>
          <a:p>
            <a:r>
              <a:rPr lang="en-US" b="1" dirty="0">
                <a:solidFill>
                  <a:srgbClr val="6E3667"/>
                </a:solidFill>
                <a:latin typeface="OpenSans"/>
              </a:rPr>
              <a:t>Let’s make a pizza!</a:t>
            </a:r>
          </a:p>
        </p:txBody>
      </p:sp>
      <p:sp>
        <p:nvSpPr>
          <p:cNvPr id="8" name="Rectangle 7">
            <a:extLst>
              <a:ext uri="{FF2B5EF4-FFF2-40B4-BE49-F238E27FC236}">
                <a16:creationId xmlns:a16="http://schemas.microsoft.com/office/drawing/2014/main" id="{50C3D137-6FBA-437B-9AAB-648D6DF341A0}"/>
              </a:ext>
            </a:extLst>
          </p:cNvPr>
          <p:cNvSpPr/>
          <p:nvPr/>
        </p:nvSpPr>
        <p:spPr>
          <a:xfrm>
            <a:off x="6141769"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000" b="1" dirty="0">
                <a:solidFill>
                  <a:srgbClr val="7030A0"/>
                </a:solidFill>
                <a:effectLst/>
                <a:ea typeface="Calibri" panose="020F0502020204030204" pitchFamily="34" charset="0"/>
                <a:cs typeface="Times New Roman" panose="02020603050405020304" pitchFamily="18" charset="0"/>
              </a:rPr>
              <a:t>The “I love veggies” type</a:t>
            </a:r>
            <a:endParaRPr lang="el-GR" sz="1100" dirty="0">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E1067D4-29DB-489D-AD26-ED2F0CDB389B}"/>
              </a:ext>
            </a:extLst>
          </p:cNvPr>
          <p:cNvSpPr/>
          <p:nvPr/>
        </p:nvSpPr>
        <p:spPr>
          <a:xfrm>
            <a:off x="223231" y="5349938"/>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ffectLst/>
                <a:ea typeface="Calibri" panose="020F0502020204030204" pitchFamily="34" charset="0"/>
                <a:cs typeface="Times New Roman" panose="02020603050405020304" pitchFamily="18" charset="0"/>
              </a:rPr>
              <a:t>Strictly Vegan</a:t>
            </a:r>
            <a:endParaRPr lang="el-GR" sz="1100"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9F2A377-78B5-487D-886C-2E67D9C393EC}"/>
              </a:ext>
            </a:extLst>
          </p:cNvPr>
          <p:cNvSpPr/>
          <p:nvPr/>
        </p:nvSpPr>
        <p:spPr>
          <a:xfrm>
            <a:off x="3182500"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ffectLst/>
                <a:ea typeface="Calibri" panose="020F0502020204030204" pitchFamily="34" charset="0"/>
                <a:cs typeface="Times New Roman" panose="02020603050405020304" pitchFamily="18" charset="0"/>
              </a:rPr>
              <a:t>Passionate meat eater </a:t>
            </a:r>
            <a:endParaRPr lang="el-GR" sz="1100" dirty="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D59A711-6768-4056-91DF-D9F9DAD69A41}"/>
              </a:ext>
            </a:extLst>
          </p:cNvPr>
          <p:cNvSpPr/>
          <p:nvPr/>
        </p:nvSpPr>
        <p:spPr>
          <a:xfrm>
            <a:off x="9101038" y="5347846"/>
            <a:ext cx="2879552"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800" b="1" dirty="0">
                <a:solidFill>
                  <a:srgbClr val="7030A0"/>
                </a:solidFill>
                <a:effectLst/>
                <a:ea typeface="Calibri" panose="020F0502020204030204" pitchFamily="34" charset="0"/>
                <a:cs typeface="Times New Roman" panose="02020603050405020304" pitchFamily="18" charset="0"/>
              </a:rPr>
              <a:t>The “I eat everything” type</a:t>
            </a:r>
            <a:endParaRPr lang="el-GR" sz="1100" dirty="0">
              <a:effectLst/>
              <a:ea typeface="Calibri" panose="020F0502020204030204" pitchFamily="34"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B2BB9DA4-24F2-4B46-9D8D-4C10CAFDF44D}"/>
              </a:ext>
            </a:extLst>
          </p:cNvPr>
          <p:cNvSpPr>
            <a:spLocks noGrp="1"/>
          </p:cNvSpPr>
          <p:nvPr>
            <p:ph idx="1"/>
          </p:nvPr>
        </p:nvSpPr>
        <p:spPr>
          <a:xfrm>
            <a:off x="143252" y="1599292"/>
            <a:ext cx="6942363" cy="3822361"/>
          </a:xfrm>
        </p:spPr>
        <p:txBody>
          <a:bodyPr>
            <a:normAutofit fontScale="92500" lnSpcReduction="20000"/>
          </a:bodyPr>
          <a:lstStyle/>
          <a:p>
            <a:pPr marL="0" indent="0">
              <a:buNone/>
            </a:pPr>
            <a:r>
              <a:rPr lang="en-US" dirty="0"/>
              <a:t>Now present to the group the pizza you made for your friends!</a:t>
            </a:r>
            <a:endParaRPr lang="el-GR" dirty="0"/>
          </a:p>
          <a:p>
            <a:pPr marL="0" indent="0">
              <a:buNone/>
            </a:pPr>
            <a:endParaRPr lang="en-US" dirty="0"/>
          </a:p>
          <a:p>
            <a:pPr marL="0" indent="0">
              <a:buNone/>
            </a:pPr>
            <a:r>
              <a:rPr lang="en-US" dirty="0"/>
              <a:t>Did you make the exact same pizzas?</a:t>
            </a:r>
          </a:p>
          <a:p>
            <a:pPr marL="0" indent="0">
              <a:buNone/>
            </a:pPr>
            <a:endParaRPr lang="en-US" dirty="0"/>
          </a:p>
          <a:p>
            <a:pPr marL="0" indent="0">
              <a:buNone/>
            </a:pPr>
            <a:r>
              <a:rPr lang="en-US" dirty="0"/>
              <a:t>Did you make the exact same pizza to meet the same eating preferences?</a:t>
            </a:r>
          </a:p>
          <a:p>
            <a:pPr marL="0" indent="0">
              <a:buNone/>
            </a:pPr>
            <a:endParaRPr lang="en-US" dirty="0"/>
          </a:p>
          <a:p>
            <a:pPr marL="0" indent="0">
              <a:buNone/>
            </a:pPr>
            <a:r>
              <a:rPr lang="en-US" dirty="0"/>
              <a:t>What would happen if you distributed the pizza randomly and not according to preferences?</a:t>
            </a:r>
          </a:p>
        </p:txBody>
      </p:sp>
      <p:pic>
        <p:nvPicPr>
          <p:cNvPr id="1026" name="Picture 2" descr="Eating Pizza | Pikrepo">
            <a:extLst>
              <a:ext uri="{FF2B5EF4-FFF2-40B4-BE49-F238E27FC236}">
                <a16:creationId xmlns:a16="http://schemas.microsoft.com/office/drawing/2014/main" id="{C91B3BDA-1216-4EB9-92B8-58214009A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590" y="1473799"/>
            <a:ext cx="4572000" cy="3046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07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EBD238-DA28-47B9-9961-D46302D2F895}"/>
              </a:ext>
            </a:extLst>
          </p:cNvPr>
          <p:cNvSpPr txBox="1">
            <a:spLocks/>
          </p:cNvSpPr>
          <p:nvPr/>
        </p:nvSpPr>
        <p:spPr>
          <a:xfrm>
            <a:off x="14288" y="119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3269"/>
              </a:solidFill>
            </a:endParaRPr>
          </a:p>
        </p:txBody>
      </p:sp>
      <p:sp>
        <p:nvSpPr>
          <p:cNvPr id="5" name="Title 1">
            <a:extLst>
              <a:ext uri="{FF2B5EF4-FFF2-40B4-BE49-F238E27FC236}">
                <a16:creationId xmlns:a16="http://schemas.microsoft.com/office/drawing/2014/main" id="{52F7F449-512F-4FE3-BE0F-837B766E8A2F}"/>
              </a:ext>
            </a:extLst>
          </p:cNvPr>
          <p:cNvSpPr>
            <a:spLocks noGrp="1"/>
          </p:cNvSpPr>
          <p:nvPr>
            <p:ph type="title"/>
          </p:nvPr>
        </p:nvSpPr>
        <p:spPr>
          <a:xfrm>
            <a:off x="45007" y="572637"/>
            <a:ext cx="10515600" cy="1325563"/>
          </a:xfrm>
        </p:spPr>
        <p:txBody>
          <a:bodyPr/>
          <a:lstStyle/>
          <a:p>
            <a:r>
              <a:rPr lang="en-US" b="1" dirty="0">
                <a:solidFill>
                  <a:srgbClr val="6E3667"/>
                </a:solidFill>
                <a:latin typeface="OpenSans"/>
              </a:rPr>
              <a:t>From eating preferences… </a:t>
            </a:r>
            <a:br>
              <a:rPr lang="en-US" b="1" dirty="0">
                <a:solidFill>
                  <a:srgbClr val="6E3667"/>
                </a:solidFill>
                <a:latin typeface="OpenSans"/>
              </a:rPr>
            </a:br>
            <a:r>
              <a:rPr lang="en-US" b="1" dirty="0">
                <a:solidFill>
                  <a:srgbClr val="6E3667"/>
                </a:solidFill>
                <a:latin typeface="OpenSans"/>
              </a:rPr>
              <a:t>…to learning preferences</a:t>
            </a:r>
          </a:p>
        </p:txBody>
      </p:sp>
      <p:sp>
        <p:nvSpPr>
          <p:cNvPr id="6" name="Rectangle 5">
            <a:extLst>
              <a:ext uri="{FF2B5EF4-FFF2-40B4-BE49-F238E27FC236}">
                <a16:creationId xmlns:a16="http://schemas.microsoft.com/office/drawing/2014/main" id="{E1195B51-5B94-434F-BF03-A9A16DE52627}"/>
              </a:ext>
            </a:extLst>
          </p:cNvPr>
          <p:cNvSpPr/>
          <p:nvPr/>
        </p:nvSpPr>
        <p:spPr>
          <a:xfrm>
            <a:off x="6141769"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000" b="1" dirty="0">
                <a:solidFill>
                  <a:srgbClr val="7030A0"/>
                </a:solidFill>
                <a:effectLst/>
                <a:ea typeface="Calibri" panose="020F0502020204030204" pitchFamily="34" charset="0"/>
                <a:cs typeface="Times New Roman" panose="02020603050405020304" pitchFamily="18" charset="0"/>
              </a:rPr>
              <a:t>The artistic type</a:t>
            </a:r>
            <a:endParaRPr lang="el-GR" sz="1100" dirty="0">
              <a:effectLs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F758C3D-6E4A-47F9-A3D8-FCD5512C8268}"/>
              </a:ext>
            </a:extLst>
          </p:cNvPr>
          <p:cNvSpPr/>
          <p:nvPr/>
        </p:nvSpPr>
        <p:spPr>
          <a:xfrm>
            <a:off x="223231" y="5349938"/>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600" b="1" dirty="0">
                <a:solidFill>
                  <a:srgbClr val="7030A0"/>
                </a:solidFill>
                <a:effectLst/>
                <a:ea typeface="Calibri" panose="020F0502020204030204" pitchFamily="34" charset="0"/>
                <a:cs typeface="Times New Roman" panose="02020603050405020304" pitchFamily="18" charset="0"/>
              </a:rPr>
              <a:t>The ‘question everything’ type</a:t>
            </a:r>
            <a:endParaRPr lang="el-GR" sz="900" dirty="0">
              <a:effectLst/>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6B15582-A469-4574-8FBD-B11EA003C89A}"/>
              </a:ext>
            </a:extLst>
          </p:cNvPr>
          <p:cNvSpPr/>
          <p:nvPr/>
        </p:nvSpPr>
        <p:spPr>
          <a:xfrm>
            <a:off x="3182500" y="534784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‘researcher’</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9D796A4-FC89-43B6-94AD-79DF1954102D}"/>
              </a:ext>
            </a:extLst>
          </p:cNvPr>
          <p:cNvSpPr/>
          <p:nvPr/>
        </p:nvSpPr>
        <p:spPr>
          <a:xfrm>
            <a:off x="9101038" y="5347846"/>
            <a:ext cx="2879552" cy="672347"/>
          </a:xfrm>
          <a:prstGeom prst="rect">
            <a:avLst/>
          </a:prstGeom>
          <a:noFill/>
          <a:ln w="28575">
            <a:solidFill>
              <a:srgbClr val="88D317"/>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800" b="1" dirty="0">
                <a:solidFill>
                  <a:srgbClr val="88D317"/>
                </a:solidFill>
                <a:effectLst/>
                <a:ea typeface="Calibri" panose="020F0502020204030204" pitchFamily="34" charset="0"/>
                <a:cs typeface="Times New Roman" panose="02020603050405020304" pitchFamily="18" charset="0"/>
              </a:rPr>
              <a:t>… and many more</a:t>
            </a:r>
            <a:endParaRPr lang="el-GR" sz="1100" dirty="0">
              <a:solidFill>
                <a:srgbClr val="88D317"/>
              </a:solidFill>
              <a:effectLst/>
              <a:ea typeface="Calibri" panose="020F0502020204030204" pitchFamily="34"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95169072-FD51-48DF-8AB0-796E4FE94D41}"/>
              </a:ext>
            </a:extLst>
          </p:cNvPr>
          <p:cNvSpPr>
            <a:spLocks noGrp="1"/>
          </p:cNvSpPr>
          <p:nvPr>
            <p:ph idx="1"/>
          </p:nvPr>
        </p:nvSpPr>
        <p:spPr>
          <a:xfrm>
            <a:off x="143252" y="2074127"/>
            <a:ext cx="6942363" cy="3085702"/>
          </a:xfrm>
        </p:spPr>
        <p:txBody>
          <a:bodyPr>
            <a:normAutofit/>
          </a:bodyPr>
          <a:lstStyle/>
          <a:p>
            <a:pPr marL="0" indent="0">
              <a:buNone/>
            </a:pPr>
            <a:r>
              <a:rPr lang="en-US" dirty="0"/>
              <a:t>What are the different learning styles of your students?</a:t>
            </a:r>
          </a:p>
        </p:txBody>
      </p:sp>
      <p:pic>
        <p:nvPicPr>
          <p:cNvPr id="3" name="Picture 2" descr="A picture containing person, grass, outdoor, table&#10;&#10;Description automatically generated">
            <a:extLst>
              <a:ext uri="{FF2B5EF4-FFF2-40B4-BE49-F238E27FC236}">
                <a16:creationId xmlns:a16="http://schemas.microsoft.com/office/drawing/2014/main" id="{74FDBE64-58FD-48C9-9173-88EE32CD6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143" y="1194010"/>
            <a:ext cx="3293790" cy="219564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AAA07EA9-31DA-40C9-9259-4B27D3CA5498}"/>
              </a:ext>
            </a:extLst>
          </p:cNvPr>
          <p:cNvSpPr/>
          <p:nvPr/>
        </p:nvSpPr>
        <p:spPr>
          <a:xfrm>
            <a:off x="223231" y="4581490"/>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‘I don’t care’ one</a:t>
            </a:r>
            <a:endParaRPr lang="el-GR" sz="1100" dirty="0">
              <a:effectLs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859BA3FF-2A36-4455-99FD-565BF39E3E64}"/>
              </a:ext>
            </a:extLst>
          </p:cNvPr>
          <p:cNvSpPr/>
          <p:nvPr/>
        </p:nvSpPr>
        <p:spPr>
          <a:xfrm>
            <a:off x="3182500" y="4581489"/>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‘leader’</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940CDC2-3A60-4993-A0F9-6A78426C6B98}"/>
              </a:ext>
            </a:extLst>
          </p:cNvPr>
          <p:cNvSpPr/>
          <p:nvPr/>
        </p:nvSpPr>
        <p:spPr>
          <a:xfrm>
            <a:off x="6160888" y="4581489"/>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‘follower’</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C0D0B511-48EA-4569-B11D-E1CA9D6A8088}"/>
              </a:ext>
            </a:extLst>
          </p:cNvPr>
          <p:cNvSpPr/>
          <p:nvPr/>
        </p:nvSpPr>
        <p:spPr>
          <a:xfrm>
            <a:off x="9101038" y="4581489"/>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shy one</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AFB3BC3-4737-4142-A081-C9AF53441EC5}"/>
              </a:ext>
            </a:extLst>
          </p:cNvPr>
          <p:cNvSpPr/>
          <p:nvPr/>
        </p:nvSpPr>
        <p:spPr>
          <a:xfrm>
            <a:off x="223231" y="3834766"/>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‘smarty-pants’</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5998F61-1ECB-472E-99B0-9C0ECE2516FC}"/>
              </a:ext>
            </a:extLst>
          </p:cNvPr>
          <p:cNvSpPr/>
          <p:nvPr/>
        </p:nvSpPr>
        <p:spPr>
          <a:xfrm>
            <a:off x="3182499" y="3815132"/>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quite but brilliant</a:t>
            </a:r>
            <a:r>
              <a:rPr lang="en-US" sz="2200" b="1" dirty="0">
                <a:solidFill>
                  <a:srgbClr val="7030A0"/>
                </a:solidFill>
                <a:effectLst/>
                <a:ea typeface="Calibri" panose="020F0502020204030204" pitchFamily="34" charset="0"/>
                <a:cs typeface="Times New Roman" panose="02020603050405020304" pitchFamily="18" charset="0"/>
              </a:rPr>
              <a:t> </a:t>
            </a:r>
            <a:endParaRPr lang="el-GR" sz="1100" dirty="0">
              <a:effectLst/>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68A85B1-C0F6-4A23-95F4-B29673E4670B}"/>
              </a:ext>
            </a:extLst>
          </p:cNvPr>
          <p:cNvSpPr/>
          <p:nvPr/>
        </p:nvSpPr>
        <p:spPr>
          <a:xfrm>
            <a:off x="6160888" y="3815131"/>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2200" b="1" dirty="0">
                <a:solidFill>
                  <a:srgbClr val="7030A0"/>
                </a:solidFill>
                <a:ea typeface="Calibri" panose="020F0502020204030204" pitchFamily="34" charset="0"/>
                <a:cs typeface="Times New Roman" panose="02020603050405020304" pitchFamily="18" charset="0"/>
              </a:rPr>
              <a:t>The tech expert</a:t>
            </a:r>
            <a:endParaRPr lang="el-GR" sz="1100" dirty="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EE862749-493D-4310-B772-7C520F3CA2AF}"/>
              </a:ext>
            </a:extLst>
          </p:cNvPr>
          <p:cNvSpPr/>
          <p:nvPr/>
        </p:nvSpPr>
        <p:spPr>
          <a:xfrm>
            <a:off x="9120694" y="3815131"/>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b="1" dirty="0">
                <a:solidFill>
                  <a:srgbClr val="7030A0"/>
                </a:solidFill>
                <a:ea typeface="Calibri" panose="020F0502020204030204" pitchFamily="34" charset="0"/>
                <a:cs typeface="Times New Roman" panose="02020603050405020304" pitchFamily="18" charset="0"/>
              </a:rPr>
              <a:t>The one all over the place</a:t>
            </a:r>
            <a:endParaRPr lang="el-GR" sz="1000" dirty="0">
              <a:effectLst/>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3F63035C-E5D6-4597-8BF3-0AD29A94CC01}"/>
              </a:ext>
            </a:extLst>
          </p:cNvPr>
          <p:cNvSpPr/>
          <p:nvPr/>
        </p:nvSpPr>
        <p:spPr>
          <a:xfrm>
            <a:off x="3182498" y="3068408"/>
            <a:ext cx="2879827"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b="1" dirty="0">
                <a:solidFill>
                  <a:srgbClr val="7030A0"/>
                </a:solidFill>
                <a:ea typeface="Calibri" panose="020F0502020204030204" pitchFamily="34" charset="0"/>
                <a:cs typeface="Times New Roman" panose="02020603050405020304" pitchFamily="18" charset="0"/>
              </a:rPr>
              <a:t>The one all over the place</a:t>
            </a:r>
            <a:endParaRPr lang="el-GR" sz="1000" dirty="0">
              <a:effectLst/>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B768032F-FF0E-4AE0-AD1E-EB15B61D46CD}"/>
              </a:ext>
            </a:extLst>
          </p:cNvPr>
          <p:cNvSpPr/>
          <p:nvPr/>
        </p:nvSpPr>
        <p:spPr>
          <a:xfrm>
            <a:off x="223099" y="3070350"/>
            <a:ext cx="2879552" cy="672347"/>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US" sz="1800" b="1" dirty="0">
                <a:solidFill>
                  <a:srgbClr val="7030A0"/>
                </a:solidFill>
                <a:effectLst/>
                <a:ea typeface="Calibri" panose="020F0502020204030204" pitchFamily="34" charset="0"/>
                <a:cs typeface="Times New Roman" panose="02020603050405020304" pitchFamily="18" charset="0"/>
              </a:rPr>
              <a:t>The hands-on type</a:t>
            </a:r>
            <a:endParaRPr lang="el-GR"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6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1519</Words>
  <Application>Microsoft Office PowerPoint</Application>
  <PresentationFormat>Widescreen</PresentationFormat>
  <Paragraphs>226</Paragraphs>
  <Slides>37</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OpenSans</vt:lpstr>
      <vt:lpstr>Poppins</vt:lpstr>
      <vt:lpstr>Roboto</vt:lpstr>
      <vt:lpstr>Segoe UI</vt:lpstr>
      <vt:lpstr>Vollkorn</vt:lpstr>
      <vt:lpstr>Office Theme</vt:lpstr>
      <vt:lpstr>STEAM Education: From Science to STEAM using a seamless approach</vt:lpstr>
      <vt:lpstr>PowerPoint Presentation</vt:lpstr>
      <vt:lpstr>Bridging the Gap</vt:lpstr>
      <vt:lpstr>The POLAR STAR methodology rationale</vt:lpstr>
      <vt:lpstr>PowerPoint Presentation</vt:lpstr>
      <vt:lpstr>Let’s make a pizza!</vt:lpstr>
      <vt:lpstr>Let’s make a pizza!</vt:lpstr>
      <vt:lpstr>Let’s make a pizza!</vt:lpstr>
      <vt:lpstr>From eating preferences…  …to learning preferences</vt:lpstr>
      <vt:lpstr>PowerPoint Presentation</vt:lpstr>
      <vt:lpstr>The challenges</vt:lpstr>
      <vt:lpstr>The challenges</vt:lpstr>
      <vt:lpstr>The many flavors of STEAM</vt:lpstr>
      <vt:lpstr>PowerPoint Presentation</vt:lpstr>
      <vt:lpstr>Time to snoop around!</vt:lpstr>
      <vt:lpstr>PowerPoint Presentation</vt:lpstr>
      <vt:lpstr>STEAM Education STEAM approach</vt:lpstr>
      <vt:lpstr>PowerPoint Presentation</vt:lpstr>
      <vt:lpstr>STEAM Education STEAM approach</vt:lpstr>
      <vt:lpstr>PowerPoint Presentation</vt:lpstr>
      <vt:lpstr>STEAM Education STEAM approach</vt:lpstr>
      <vt:lpstr>Art-based STEAM activities</vt:lpstr>
      <vt:lpstr>PowerPoint Presentation</vt:lpstr>
      <vt:lpstr>What can I do in my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Summing Up</vt:lpstr>
      <vt:lpstr>Bridging the Gap</vt:lpstr>
      <vt:lpstr>The POLAR STAR methodology rationale</vt:lpstr>
      <vt:lpstr>Summing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Pedagogies Summer School 2022</dc:title>
  <dc:creator>Eleftheria Tsourlidaki</dc:creator>
  <cp:lastModifiedBy>Eleftheria Tsourlidaki</cp:lastModifiedBy>
  <cp:revision>24</cp:revision>
  <cp:lastPrinted>2022-07-07T10:03:54Z</cp:lastPrinted>
  <dcterms:created xsi:type="dcterms:W3CDTF">2022-06-10T07:03:50Z</dcterms:created>
  <dcterms:modified xsi:type="dcterms:W3CDTF">2022-07-07T11:24:16Z</dcterms:modified>
</cp:coreProperties>
</file>