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92" r:id="rId3"/>
    <p:sldId id="396" r:id="rId4"/>
    <p:sldId id="408" r:id="rId5"/>
    <p:sldId id="293" r:id="rId6"/>
    <p:sldId id="258" r:id="rId7"/>
    <p:sldId id="352" r:id="rId8"/>
    <p:sldId id="409" r:id="rId9"/>
    <p:sldId id="340" r:id="rId10"/>
    <p:sldId id="341" r:id="rId11"/>
    <p:sldId id="342" r:id="rId12"/>
    <p:sldId id="343" r:id="rId13"/>
    <p:sldId id="344" r:id="rId14"/>
    <p:sldId id="262" r:id="rId15"/>
    <p:sldId id="263" r:id="rId16"/>
    <p:sldId id="264" r:id="rId17"/>
    <p:sldId id="368" r:id="rId18"/>
    <p:sldId id="413" r:id="rId19"/>
    <p:sldId id="270" r:id="rId20"/>
    <p:sldId id="410" r:id="rId21"/>
    <p:sldId id="265" r:id="rId22"/>
    <p:sldId id="358" r:id="rId23"/>
    <p:sldId id="268" r:id="rId24"/>
    <p:sldId id="346" r:id="rId25"/>
    <p:sldId id="345" r:id="rId26"/>
    <p:sldId id="369" r:id="rId27"/>
    <p:sldId id="370" r:id="rId28"/>
    <p:sldId id="298" r:id="rId29"/>
    <p:sldId id="372" r:id="rId30"/>
    <p:sldId id="374" r:id="rId31"/>
    <p:sldId id="327" r:id="rId32"/>
    <p:sldId id="328" r:id="rId33"/>
    <p:sldId id="296" r:id="rId34"/>
    <p:sldId id="375" r:id="rId35"/>
    <p:sldId id="367" r:id="rId36"/>
    <p:sldId id="386" r:id="rId37"/>
    <p:sldId id="373" r:id="rId38"/>
    <p:sldId id="295" r:id="rId39"/>
    <p:sldId id="395" r:id="rId40"/>
    <p:sldId id="385" r:id="rId41"/>
    <p:sldId id="267" r:id="rId42"/>
    <p:sldId id="305" r:id="rId43"/>
    <p:sldId id="360" r:id="rId44"/>
    <p:sldId id="382" r:id="rId45"/>
    <p:sldId id="403" r:id="rId46"/>
    <p:sldId id="384" r:id="rId47"/>
    <p:sldId id="362" r:id="rId48"/>
    <p:sldId id="363" r:id="rId49"/>
    <p:sldId id="402" r:id="rId50"/>
    <p:sldId id="401" r:id="rId51"/>
    <p:sldId id="411" r:id="rId52"/>
    <p:sldId id="357" r:id="rId53"/>
    <p:sldId id="348" r:id="rId54"/>
    <p:sldId id="350" r:id="rId55"/>
    <p:sldId id="41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00F"/>
    <a:srgbClr val="007ABD"/>
    <a:srgbClr val="003C58"/>
    <a:srgbClr val="FF61AE"/>
    <a:srgbClr val="5C8C50"/>
    <a:srgbClr val="56021E"/>
    <a:srgbClr val="D9C177"/>
    <a:srgbClr val="698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6" d="100"/>
          <a:sy n="86" d="100"/>
        </p:scale>
        <p:origin x="20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FDE44-2DE8-4D62-B244-0400B2F5FC96}" type="datetimeFigureOut">
              <a:rPr lang="en-US" smtClean="0"/>
              <a:t>07-Jul-22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C0014-9F2D-4B9A-B6C3-09EA6C2C7168}" type="slidenum">
              <a:rPr lang="en-US" smtClean="0"/>
              <a:t>‹#›</a:t>
            </a:fld>
            <a:endParaRPr lang="en-US"/>
          </a:p>
        </p:txBody>
      </p:sp>
    </p:spTree>
    <p:extLst>
      <p:ext uri="{BB962C8B-B14F-4D97-AF65-F5344CB8AC3E}">
        <p14:creationId xmlns:p14="http://schemas.microsoft.com/office/powerpoint/2010/main" val="209897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900" dirty="0"/>
          </a:p>
        </p:txBody>
      </p:sp>
      <p:sp>
        <p:nvSpPr>
          <p:cNvPr id="4" name="Slide Number Placeholder 3"/>
          <p:cNvSpPr>
            <a:spLocks noGrp="1"/>
          </p:cNvSpPr>
          <p:nvPr>
            <p:ph type="sldNum" sz="quarter" idx="5"/>
          </p:nvPr>
        </p:nvSpPr>
        <p:spPr/>
        <p:txBody>
          <a:bodyPr/>
          <a:lstStyle/>
          <a:p>
            <a:fld id="{78EFB63D-AB9C-4DF7-8931-1489933A93C6}" type="slidenum">
              <a:rPr lang="en-US" smtClean="0"/>
              <a:t>14</a:t>
            </a:fld>
            <a:endParaRPr lang="en-US"/>
          </a:p>
        </p:txBody>
      </p:sp>
    </p:spTree>
    <p:extLst>
      <p:ext uri="{BB962C8B-B14F-4D97-AF65-F5344CB8AC3E}">
        <p14:creationId xmlns:p14="http://schemas.microsoft.com/office/powerpoint/2010/main" val="293393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FB63D-AB9C-4DF7-8931-1489933A93C6}" type="slidenum">
              <a:rPr lang="en-US" smtClean="0"/>
              <a:t>42</a:t>
            </a:fld>
            <a:endParaRPr lang="en-US"/>
          </a:p>
        </p:txBody>
      </p:sp>
    </p:spTree>
    <p:extLst>
      <p:ext uri="{BB962C8B-B14F-4D97-AF65-F5344CB8AC3E}">
        <p14:creationId xmlns:p14="http://schemas.microsoft.com/office/powerpoint/2010/main" val="283682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l-GR" dirty="0"/>
          </a:p>
        </p:txBody>
      </p:sp>
      <p:sp>
        <p:nvSpPr>
          <p:cNvPr id="4" name="Slide Number Placeholder 3"/>
          <p:cNvSpPr>
            <a:spLocks noGrp="1"/>
          </p:cNvSpPr>
          <p:nvPr>
            <p:ph type="sldNum" sz="quarter" idx="5"/>
          </p:nvPr>
        </p:nvSpPr>
        <p:spPr/>
        <p:txBody>
          <a:bodyPr/>
          <a:lstStyle/>
          <a:p>
            <a:fld id="{78EFB63D-AB9C-4DF7-8931-1489933A93C6}" type="slidenum">
              <a:rPr lang="en-US" smtClean="0"/>
              <a:t>43</a:t>
            </a:fld>
            <a:endParaRPr lang="en-US"/>
          </a:p>
        </p:txBody>
      </p:sp>
    </p:spTree>
    <p:extLst>
      <p:ext uri="{BB962C8B-B14F-4D97-AF65-F5344CB8AC3E}">
        <p14:creationId xmlns:p14="http://schemas.microsoft.com/office/powerpoint/2010/main" val="626312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l-GR" dirty="0"/>
          </a:p>
        </p:txBody>
      </p:sp>
      <p:sp>
        <p:nvSpPr>
          <p:cNvPr id="4" name="Slide Number Placeholder 3"/>
          <p:cNvSpPr>
            <a:spLocks noGrp="1"/>
          </p:cNvSpPr>
          <p:nvPr>
            <p:ph type="sldNum" sz="quarter" idx="5"/>
          </p:nvPr>
        </p:nvSpPr>
        <p:spPr/>
        <p:txBody>
          <a:bodyPr/>
          <a:lstStyle/>
          <a:p>
            <a:fld id="{78EFB63D-AB9C-4DF7-8931-1489933A93C6}" type="slidenum">
              <a:rPr lang="en-US" smtClean="0"/>
              <a:t>44</a:t>
            </a:fld>
            <a:endParaRPr lang="en-US"/>
          </a:p>
        </p:txBody>
      </p:sp>
    </p:spTree>
    <p:extLst>
      <p:ext uri="{BB962C8B-B14F-4D97-AF65-F5344CB8AC3E}">
        <p14:creationId xmlns:p14="http://schemas.microsoft.com/office/powerpoint/2010/main" val="226448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l-GR" dirty="0"/>
          </a:p>
        </p:txBody>
      </p:sp>
      <p:sp>
        <p:nvSpPr>
          <p:cNvPr id="4" name="Slide Number Placeholder 3"/>
          <p:cNvSpPr>
            <a:spLocks noGrp="1"/>
          </p:cNvSpPr>
          <p:nvPr>
            <p:ph type="sldNum" sz="quarter" idx="5"/>
          </p:nvPr>
        </p:nvSpPr>
        <p:spPr/>
        <p:txBody>
          <a:bodyPr/>
          <a:lstStyle/>
          <a:p>
            <a:fld id="{78EFB63D-AB9C-4DF7-8931-1489933A93C6}" type="slidenum">
              <a:rPr lang="en-US" smtClean="0"/>
              <a:t>46</a:t>
            </a:fld>
            <a:endParaRPr lang="en-US"/>
          </a:p>
        </p:txBody>
      </p:sp>
    </p:spTree>
    <p:extLst>
      <p:ext uri="{BB962C8B-B14F-4D97-AF65-F5344CB8AC3E}">
        <p14:creationId xmlns:p14="http://schemas.microsoft.com/office/powerpoint/2010/main" val="179907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Marcador de Posição do Número do Diapositivo 3"/>
          <p:cNvSpPr>
            <a:spLocks noGrp="1"/>
          </p:cNvSpPr>
          <p:nvPr>
            <p:ph type="sldNum" sz="quarter" idx="5"/>
          </p:nvPr>
        </p:nvSpPr>
        <p:spPr/>
        <p:txBody>
          <a:bodyPr/>
          <a:lstStyle/>
          <a:p>
            <a:fld id="{57BCFD0C-8355-472E-B813-84A0FECDEFDB}" type="slidenum">
              <a:rPr lang="pt-PT" smtClean="0"/>
              <a:t>47</a:t>
            </a:fld>
            <a:endParaRPr lang="pt-PT"/>
          </a:p>
        </p:txBody>
      </p:sp>
    </p:spTree>
    <p:extLst>
      <p:ext uri="{BB962C8B-B14F-4D97-AF65-F5344CB8AC3E}">
        <p14:creationId xmlns:p14="http://schemas.microsoft.com/office/powerpoint/2010/main" val="322193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Marcador de Posição do Número do Diapositivo 3"/>
          <p:cNvSpPr>
            <a:spLocks noGrp="1"/>
          </p:cNvSpPr>
          <p:nvPr>
            <p:ph type="sldNum" sz="quarter" idx="5"/>
          </p:nvPr>
        </p:nvSpPr>
        <p:spPr/>
        <p:txBody>
          <a:bodyPr/>
          <a:lstStyle/>
          <a:p>
            <a:fld id="{57BCFD0C-8355-472E-B813-84A0FECDEFDB}" type="slidenum">
              <a:rPr lang="pt-PT" smtClean="0"/>
              <a:t>48</a:t>
            </a:fld>
            <a:endParaRPr lang="pt-PT"/>
          </a:p>
        </p:txBody>
      </p:sp>
    </p:spTree>
    <p:extLst>
      <p:ext uri="{BB962C8B-B14F-4D97-AF65-F5344CB8AC3E}">
        <p14:creationId xmlns:p14="http://schemas.microsoft.com/office/powerpoint/2010/main" val="122285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3343-C4C0-465B-978E-90C33FA49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BB2AD-7CB6-4AC5-9A6B-6FDB2F1BA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832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070A-E36E-43A3-947C-E5C7B3532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01089-26DB-4CA6-923F-FE9BAC2035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89F4ED54-6BBF-494C-94FC-D2405512BBBE}"/>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51E98765-0FF1-48C7-844D-B86CF1CF8174}"/>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45737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E6C96-0AE4-47DA-ADBC-9228AAA2A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8F5E7E-AF24-4F4F-9816-703582921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FF83CCF8-2AD1-4106-BEC7-1228D6E7EECE}"/>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85055B93-7191-476A-A3BF-1C425B335A4E}"/>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419871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58ED-ACDF-4AB1-8BAC-5B0FF7628206}"/>
              </a:ext>
            </a:extLst>
          </p:cNvPr>
          <p:cNvSpPr>
            <a:spLocks noGrp="1"/>
          </p:cNvSpPr>
          <p:nvPr>
            <p:ph type="title"/>
          </p:nvPr>
        </p:nvSpPr>
        <p:spPr>
          <a:xfrm>
            <a:off x="268406" y="681037"/>
            <a:ext cx="11655188" cy="119663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1F7A1D-7A48-4825-A455-1A3421A62D01}"/>
              </a:ext>
            </a:extLst>
          </p:cNvPr>
          <p:cNvSpPr>
            <a:spLocks noGrp="1"/>
          </p:cNvSpPr>
          <p:nvPr>
            <p:ph idx="1"/>
          </p:nvPr>
        </p:nvSpPr>
        <p:spPr>
          <a:xfrm>
            <a:off x="245659" y="2040835"/>
            <a:ext cx="11655187" cy="413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76D023-11CE-4473-969E-50900F84275B}"/>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4FEF1B2D-3497-4596-8846-913292F58ADD}"/>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76977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E44F-321B-4A71-81AE-01BFE2B35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9C442-4906-45A6-9ABB-0662190AB4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45B96F98-FB5F-4700-9CE2-ABB6474995F1}"/>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42523FAE-9882-4725-AA09-4FD6911E42E9}"/>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96970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BA2B-6E64-48F4-A29E-A251CD884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8F4D7-58DC-4915-AEEB-B045DAC6A5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7ABAC-A43E-4F9D-A789-FA686208F1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2EF342C0-22C0-477F-AE9C-B8B441911CB3}"/>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0CE72749-FC4F-4DB6-9625-E84F4376D7DD}"/>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86335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68D0-EB3E-48DA-A818-D81DE2FB0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C5AAA4-17FB-4118-915F-3CA5E6566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17DD8-DFD1-4EF0-910E-E46B81ED2DA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C0C0ACA-254A-4E3D-A2C9-3D590EEBE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6C36F-0701-4B1E-976F-D3D1D6330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D0A124-E83C-493C-8BCE-78F934CF2DCF}"/>
              </a:ext>
            </a:extLst>
          </p:cNvPr>
          <p:cNvSpPr>
            <a:spLocks noGrp="1"/>
          </p:cNvSpPr>
          <p:nvPr>
            <p:ph type="ftr" sz="quarter" idx="10"/>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11" name="Slide Number Placeholder 5">
            <a:extLst>
              <a:ext uri="{FF2B5EF4-FFF2-40B4-BE49-F238E27FC236}">
                <a16:creationId xmlns:a16="http://schemas.microsoft.com/office/drawing/2014/main" id="{22571F43-F6D3-4037-ADF4-EE7C8A1901F0}"/>
              </a:ext>
            </a:extLst>
          </p:cNvPr>
          <p:cNvSpPr>
            <a:spLocks noGrp="1"/>
          </p:cNvSpPr>
          <p:nvPr>
            <p:ph type="sldNum" sz="quarter" idx="11"/>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06390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4A7E-5455-4619-AF65-9DF0FAF1B4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21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35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7115-2815-4C4A-AB41-F0FC82031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B13F65-4751-4ADE-B4BE-84F19B7B0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F5190-A114-4D66-B153-82230BBE1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5CF1C9B6-BA86-44B5-8622-09B03ABF9F2C}"/>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55BC8069-C178-442C-B258-05C6991294E6}"/>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246339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B899-EA11-4E1E-B52E-E1B2544B5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805DE-F0F9-440F-9870-57720AA22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DFB54A-FE82-45D4-94F8-DA9563C1B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59C4020F-82E3-4713-B632-66E4CE9A9A28}"/>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9565ED8A-8F24-42D5-B759-01B1C54236A1}"/>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301345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70FF6-A287-42E6-A92D-1AC161F5F748}"/>
              </a:ext>
            </a:extLst>
          </p:cNvPr>
          <p:cNvSpPr/>
          <p:nvPr userDrawn="1"/>
        </p:nvSpPr>
        <p:spPr>
          <a:xfrm>
            <a:off x="0" y="684976"/>
            <a:ext cx="12192000" cy="564707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0D34519-E489-4761-890E-25DE3EE6C13B}"/>
              </a:ext>
            </a:extLst>
          </p:cNvPr>
          <p:cNvSpPr>
            <a:spLocks noGrp="1"/>
          </p:cNvSpPr>
          <p:nvPr>
            <p:ph type="title"/>
          </p:nvPr>
        </p:nvSpPr>
        <p:spPr>
          <a:xfrm>
            <a:off x="245658" y="687584"/>
            <a:ext cx="11655188" cy="1196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284045-97A0-4837-B317-C10C192C62CF}"/>
              </a:ext>
            </a:extLst>
          </p:cNvPr>
          <p:cNvSpPr>
            <a:spLocks noGrp="1"/>
          </p:cNvSpPr>
          <p:nvPr>
            <p:ph type="body" idx="1"/>
          </p:nvPr>
        </p:nvSpPr>
        <p:spPr>
          <a:xfrm>
            <a:off x="245659" y="2021034"/>
            <a:ext cx="11655187" cy="415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A1BA7B5F-AB27-6C77-99CA-6EB100EADD10}"/>
              </a:ext>
            </a:extLst>
          </p:cNvPr>
          <p:cNvSpPr txBox="1"/>
          <p:nvPr userDrawn="1"/>
        </p:nvSpPr>
        <p:spPr>
          <a:xfrm>
            <a:off x="6810438" y="6331537"/>
            <a:ext cx="5381562" cy="523220"/>
          </a:xfrm>
          <a:prstGeom prst="rect">
            <a:avLst/>
          </a:prstGeom>
          <a:noFill/>
        </p:spPr>
        <p:txBody>
          <a:bodyPr wrap="square" rtlCol="0">
            <a:spAutoFit/>
          </a:bodyPr>
          <a:lstStyle/>
          <a:p>
            <a:pPr algn="r"/>
            <a:r>
              <a:rPr lang="en-US" sz="1400" dirty="0">
                <a:solidFill>
                  <a:schemeClr val="bg1"/>
                </a:solidFill>
              </a:rPr>
              <a:t>Innovative learning approaches and contemporary science </a:t>
            </a:r>
            <a:br>
              <a:rPr lang="en-US" sz="1400" dirty="0">
                <a:solidFill>
                  <a:schemeClr val="bg1"/>
                </a:solidFill>
              </a:rPr>
            </a:br>
            <a:r>
              <a:rPr lang="en-US" sz="1400" dirty="0">
                <a:solidFill>
                  <a:schemeClr val="bg1"/>
                </a:solidFill>
              </a:rPr>
              <a:t>POLAR STAR/PLATON Summer School 2022</a:t>
            </a:r>
          </a:p>
        </p:txBody>
      </p:sp>
      <p:sp>
        <p:nvSpPr>
          <p:cNvPr id="11" name="TextBox 10">
            <a:extLst>
              <a:ext uri="{FF2B5EF4-FFF2-40B4-BE49-F238E27FC236}">
                <a16:creationId xmlns:a16="http://schemas.microsoft.com/office/drawing/2014/main" id="{1A6C703A-82F8-58D1-533F-01587975A9D4}"/>
              </a:ext>
            </a:extLst>
          </p:cNvPr>
          <p:cNvSpPr txBox="1"/>
          <p:nvPr userDrawn="1"/>
        </p:nvSpPr>
        <p:spPr>
          <a:xfrm>
            <a:off x="4958591" y="6468864"/>
            <a:ext cx="2283725" cy="307777"/>
          </a:xfrm>
          <a:prstGeom prst="rect">
            <a:avLst/>
          </a:prstGeom>
          <a:noFill/>
        </p:spPr>
        <p:txBody>
          <a:bodyPr wrap="square" rtlCol="0">
            <a:spAutoFit/>
          </a:bodyPr>
          <a:lstStyle/>
          <a:p>
            <a:pPr algn="ctr"/>
            <a:r>
              <a:rPr lang="en-US" sz="1400" dirty="0">
                <a:solidFill>
                  <a:schemeClr val="bg1"/>
                </a:solidFill>
              </a:rPr>
              <a:t>Monday, July 11, 2022</a:t>
            </a:r>
          </a:p>
        </p:txBody>
      </p:sp>
      <p:grpSp>
        <p:nvGrpSpPr>
          <p:cNvPr id="12" name="Group 11">
            <a:extLst>
              <a:ext uri="{FF2B5EF4-FFF2-40B4-BE49-F238E27FC236}">
                <a16:creationId xmlns:a16="http://schemas.microsoft.com/office/drawing/2014/main" id="{6B18DA9B-4B6C-961D-7CFC-BC5BBAA33D7C}"/>
              </a:ext>
            </a:extLst>
          </p:cNvPr>
          <p:cNvGrpSpPr/>
          <p:nvPr userDrawn="1"/>
        </p:nvGrpSpPr>
        <p:grpSpPr>
          <a:xfrm>
            <a:off x="10247085" y="44565"/>
            <a:ext cx="1872127" cy="569907"/>
            <a:chOff x="10137902" y="-27813"/>
            <a:chExt cx="1872127" cy="669581"/>
          </a:xfrm>
        </p:grpSpPr>
        <p:sp>
          <p:nvSpPr>
            <p:cNvPr id="14" name="Rectangle 13">
              <a:extLst>
                <a:ext uri="{FF2B5EF4-FFF2-40B4-BE49-F238E27FC236}">
                  <a16:creationId xmlns:a16="http://schemas.microsoft.com/office/drawing/2014/main" id="{08BD5529-113E-30DA-C03C-4E2F805EA01D}"/>
                </a:ext>
              </a:extLst>
            </p:cNvPr>
            <p:cNvSpPr/>
            <p:nvPr userDrawn="1"/>
          </p:nvSpPr>
          <p:spPr>
            <a:xfrm>
              <a:off x="10137902" y="0"/>
              <a:ext cx="1872127" cy="64176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descr="A picture containing text, sign&#10;&#10;Description automatically generated">
              <a:extLst>
                <a:ext uri="{FF2B5EF4-FFF2-40B4-BE49-F238E27FC236}">
                  <a16:creationId xmlns:a16="http://schemas.microsoft.com/office/drawing/2014/main" id="{D4EE5192-88A0-25F9-7BA4-861B21E142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78846" y="-27813"/>
              <a:ext cx="1744748" cy="641768"/>
            </a:xfrm>
            <a:prstGeom prst="rect">
              <a:avLst/>
            </a:prstGeom>
          </p:spPr>
        </p:pic>
      </p:grpSp>
      <p:pic>
        <p:nvPicPr>
          <p:cNvPr id="16" name="Picture 15" descr="A picture containing text, clipart&#10;&#10;Description automatically generated">
            <a:extLst>
              <a:ext uri="{FF2B5EF4-FFF2-40B4-BE49-F238E27FC236}">
                <a16:creationId xmlns:a16="http://schemas.microsoft.com/office/drawing/2014/main" id="{E146D4D8-6512-7621-CDCE-69F1A731448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6123" y="6379706"/>
            <a:ext cx="1568862" cy="447126"/>
          </a:xfrm>
          <a:prstGeom prst="rect">
            <a:avLst/>
          </a:prstGeom>
        </p:spPr>
      </p:pic>
    </p:spTree>
    <p:extLst>
      <p:ext uri="{BB962C8B-B14F-4D97-AF65-F5344CB8AC3E}">
        <p14:creationId xmlns:p14="http://schemas.microsoft.com/office/powerpoint/2010/main" val="2327086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3C5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hyperlink" Target="https://pixabay.com/en/sticky-note-memo-yellow-tape-note-15338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sticky-note-memo-yellow-tape-note-153384/"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sticky-note-memo-yellow-tape-note-153384/"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pixabay.com/en/sticky-note-memo-yellow-tape-note-153384/" TargetMode="External"/><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coffeeandesign.wordpress.com/2014/04/07/chindogu-chocolate-chip-cookies-and-elearning/" TargetMode="External"/><Relationship Id="rId5" Type="http://schemas.openxmlformats.org/officeDocument/2006/relationships/image" Target="../media/image32.jp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hyperlink" Target="https://pngimg.com/download/6111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hyperlink" Target="http://coffeeandesign.wordpress.com/2014/04/07/chindogu-chocolate-chip-cookies-and-elearning/"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5.png"/><Relationship Id="rId4" Type="http://schemas.openxmlformats.org/officeDocument/2006/relationships/hyperlink" Target="https://pngimg.com/download/6111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indomo.com/mindmap/big-ideas-of-science-f9d87e65372444b1a97b4b64db03519d"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teachingenglish.org.uk/article/storytelling-benefits-tips" TargetMode="Externa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5C9A-1773-4318-BDE2-77EB572D8FF4}"/>
              </a:ext>
            </a:extLst>
          </p:cNvPr>
          <p:cNvSpPr>
            <a:spLocks noGrp="1"/>
          </p:cNvSpPr>
          <p:nvPr>
            <p:ph type="ctrTitle"/>
          </p:nvPr>
        </p:nvSpPr>
        <p:spPr>
          <a:xfrm>
            <a:off x="814317" y="2245845"/>
            <a:ext cx="10563366" cy="1909763"/>
          </a:xfrm>
          <a:noFill/>
        </p:spPr>
        <p:txBody>
          <a:bodyPr>
            <a:normAutofit fontScale="90000"/>
          </a:bodyPr>
          <a:lstStyle/>
          <a:p>
            <a:r>
              <a:rPr lang="en-US" sz="5400" dirty="0"/>
              <a:t>Science as a whole: An interdisciplinary approach for Science Education</a:t>
            </a:r>
          </a:p>
        </p:txBody>
      </p:sp>
      <p:grpSp>
        <p:nvGrpSpPr>
          <p:cNvPr id="10" name="Group 9">
            <a:extLst>
              <a:ext uri="{FF2B5EF4-FFF2-40B4-BE49-F238E27FC236}">
                <a16:creationId xmlns:a16="http://schemas.microsoft.com/office/drawing/2014/main" id="{F26C19C5-8210-ED80-398C-EC6FE4DBA17D}"/>
              </a:ext>
            </a:extLst>
          </p:cNvPr>
          <p:cNvGrpSpPr/>
          <p:nvPr/>
        </p:nvGrpSpPr>
        <p:grpSpPr>
          <a:xfrm>
            <a:off x="4298605" y="4596819"/>
            <a:ext cx="4080734" cy="816709"/>
            <a:chOff x="4615921" y="5211552"/>
            <a:chExt cx="4080734" cy="816709"/>
          </a:xfrm>
        </p:grpSpPr>
        <p:sp>
          <p:nvSpPr>
            <p:cNvPr id="4" name="Subtitle 2">
              <a:extLst>
                <a:ext uri="{FF2B5EF4-FFF2-40B4-BE49-F238E27FC236}">
                  <a16:creationId xmlns:a16="http://schemas.microsoft.com/office/drawing/2014/main" id="{A00C1EA6-811F-46A4-9E2E-21E3B3A5EC5F}"/>
                </a:ext>
              </a:extLst>
            </p:cNvPr>
            <p:cNvSpPr txBox="1">
              <a:spLocks/>
            </p:cNvSpPr>
            <p:nvPr/>
          </p:nvSpPr>
          <p:spPr>
            <a:xfrm>
              <a:off x="5529385" y="5249130"/>
              <a:ext cx="3167270" cy="77913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535353"/>
                  </a:solidFill>
                </a:rPr>
                <a:t>Eleftheria Tsourlidaki</a:t>
              </a:r>
            </a:p>
            <a:p>
              <a:pPr algn="l"/>
              <a:r>
                <a:rPr lang="en-US" dirty="0">
                  <a:solidFill>
                    <a:srgbClr val="535353"/>
                  </a:solidFill>
                </a:rPr>
                <a:t>Ellinogermaniki Agogi</a:t>
              </a:r>
              <a:endParaRPr lang="el-GR" dirty="0">
                <a:solidFill>
                  <a:srgbClr val="535353"/>
                </a:solidFill>
              </a:endParaRPr>
            </a:p>
          </p:txBody>
        </p:sp>
        <p:pic>
          <p:nvPicPr>
            <p:cNvPr id="5" name="Picture 4" descr="A picture containing drawing&#10;&#10;Description automatically generated">
              <a:extLst>
                <a:ext uri="{FF2B5EF4-FFF2-40B4-BE49-F238E27FC236}">
                  <a16:creationId xmlns:a16="http://schemas.microsoft.com/office/drawing/2014/main" id="{81B4F563-5182-4909-BB6B-20D0167CC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921" y="5211552"/>
              <a:ext cx="913464" cy="779131"/>
            </a:xfrm>
            <a:prstGeom prst="rect">
              <a:avLst/>
            </a:prstGeom>
          </p:spPr>
        </p:pic>
      </p:grpSp>
      <p:pic>
        <p:nvPicPr>
          <p:cNvPr id="7" name="Picture 6" descr="A picture containing text, sign&#10;&#10;Description automatically generated">
            <a:extLst>
              <a:ext uri="{FF2B5EF4-FFF2-40B4-BE49-F238E27FC236}">
                <a16:creationId xmlns:a16="http://schemas.microsoft.com/office/drawing/2014/main" id="{7B465E89-953D-4FF5-FC15-C285A0E27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462" y="829740"/>
            <a:ext cx="5833287" cy="1727800"/>
          </a:xfrm>
          <a:prstGeom prst="rect">
            <a:avLst/>
          </a:prstGeom>
        </p:spPr>
      </p:pic>
      <p:pic>
        <p:nvPicPr>
          <p:cNvPr id="8" name="Picture 7">
            <a:extLst>
              <a:ext uri="{FF2B5EF4-FFF2-40B4-BE49-F238E27FC236}">
                <a16:creationId xmlns:a16="http://schemas.microsoft.com/office/drawing/2014/main" id="{63EBCD5E-326B-2C70-9F96-6E8B4CD044B4}"/>
              </a:ext>
            </a:extLst>
          </p:cNvPr>
          <p:cNvPicPr>
            <a:picLocks noChangeAspect="1"/>
          </p:cNvPicPr>
          <p:nvPr/>
        </p:nvPicPr>
        <p:blipFill rotWithShape="1">
          <a:blip r:embed="rId4">
            <a:extLst>
              <a:ext uri="{28A0092B-C50C-407E-A947-70E740481C1C}">
                <a14:useLocalDpi xmlns:a14="http://schemas.microsoft.com/office/drawing/2010/main" val="0"/>
              </a:ext>
            </a:extLst>
          </a:blip>
          <a:srcRect r="18395"/>
          <a:stretch/>
        </p:blipFill>
        <p:spPr>
          <a:xfrm>
            <a:off x="1121391" y="5854739"/>
            <a:ext cx="9949218" cy="482117"/>
          </a:xfrm>
          <a:prstGeom prst="rect">
            <a:avLst/>
          </a:prstGeom>
        </p:spPr>
      </p:pic>
    </p:spTree>
    <p:extLst>
      <p:ext uri="{BB962C8B-B14F-4D97-AF65-F5344CB8AC3E}">
        <p14:creationId xmlns:p14="http://schemas.microsoft.com/office/powerpoint/2010/main" val="361433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549" y="1673109"/>
            <a:ext cx="1959868" cy="1234443"/>
          </a:xfrm>
          <a:prstGeom prst="rect">
            <a:avLst/>
          </a:prstGeom>
        </p:spPr>
      </p:pic>
      <p:pic>
        <p:nvPicPr>
          <p:cNvPr id="12" name="Picture 11">
            <a:extLst>
              <a:ext uri="{FF2B5EF4-FFF2-40B4-BE49-F238E27FC236}">
                <a16:creationId xmlns:a16="http://schemas.microsoft.com/office/drawing/2014/main" id="{A92EDF78-C7A7-44AC-B9D4-5C77B5A40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90" y="4102665"/>
            <a:ext cx="1959868" cy="1234443"/>
          </a:xfrm>
          <a:prstGeom prst="rect">
            <a:avLst/>
          </a:prstGeom>
        </p:spPr>
      </p:pic>
      <p:sp>
        <p:nvSpPr>
          <p:cNvPr id="14" name="TextBox 13">
            <a:extLst>
              <a:ext uri="{FF2B5EF4-FFF2-40B4-BE49-F238E27FC236}">
                <a16:creationId xmlns:a16="http://schemas.microsoft.com/office/drawing/2014/main" id="{33B82632-456E-4660-A89E-D43B646CCA48}"/>
              </a:ext>
            </a:extLst>
          </p:cNvPr>
          <p:cNvSpPr txBox="1"/>
          <p:nvPr/>
        </p:nvSpPr>
        <p:spPr>
          <a:xfrm>
            <a:off x="3074149" y="2203579"/>
            <a:ext cx="3956427" cy="382174"/>
          </a:xfrm>
          <a:prstGeom prst="rect">
            <a:avLst/>
          </a:prstGeom>
          <a:noFill/>
        </p:spPr>
        <p:txBody>
          <a:bodyPr wrap="square" rtlCol="0">
            <a:spAutoFit/>
          </a:bodyPr>
          <a:lstStyle/>
          <a:p>
            <a:pPr algn="ctr"/>
            <a:r>
              <a:rPr lang="en-US" dirty="0"/>
              <a:t>Content/curriculum</a:t>
            </a:r>
          </a:p>
        </p:txBody>
      </p:sp>
      <p:sp>
        <p:nvSpPr>
          <p:cNvPr id="16" name="TextBox 15">
            <a:extLst>
              <a:ext uri="{FF2B5EF4-FFF2-40B4-BE49-F238E27FC236}">
                <a16:creationId xmlns:a16="http://schemas.microsoft.com/office/drawing/2014/main" id="{781D213F-DC57-48C7-86AE-5A264C30C774}"/>
              </a:ext>
            </a:extLst>
          </p:cNvPr>
          <p:cNvSpPr txBox="1"/>
          <p:nvPr/>
        </p:nvSpPr>
        <p:spPr>
          <a:xfrm>
            <a:off x="4165155" y="3924739"/>
            <a:ext cx="2367659" cy="1200329"/>
          </a:xfrm>
          <a:prstGeom prst="rect">
            <a:avLst/>
          </a:prstGeom>
          <a:noFill/>
        </p:spPr>
        <p:txBody>
          <a:bodyPr wrap="square" rtlCol="0">
            <a:spAutoFit/>
          </a:bodyPr>
          <a:lstStyle/>
          <a:p>
            <a:r>
              <a:rPr lang="en-US" dirty="0"/>
              <a:t>Science in action</a:t>
            </a:r>
            <a:r>
              <a:rPr lang="el-GR" dirty="0"/>
              <a:t>/</a:t>
            </a:r>
            <a:r>
              <a:rPr lang="en-US" dirty="0"/>
              <a:t>learning and teaching methodologies</a:t>
            </a:r>
          </a:p>
        </p:txBody>
      </p:sp>
      <p:cxnSp>
        <p:nvCxnSpPr>
          <p:cNvPr id="3" name="Straight Arrow Connector 2">
            <a:extLst>
              <a:ext uri="{FF2B5EF4-FFF2-40B4-BE49-F238E27FC236}">
                <a16:creationId xmlns:a16="http://schemas.microsoft.com/office/drawing/2014/main" id="{042F714F-ACBE-46EE-9854-4D72AC90882A}"/>
              </a:ext>
            </a:extLst>
          </p:cNvPr>
          <p:cNvCxnSpPr>
            <a:cxnSpLocks/>
          </p:cNvCxnSpPr>
          <p:nvPr/>
        </p:nvCxnSpPr>
        <p:spPr>
          <a:xfrm>
            <a:off x="2653712" y="2378438"/>
            <a:ext cx="1141095" cy="0"/>
          </a:xfrm>
          <a:prstGeom prst="straightConnector1">
            <a:avLst/>
          </a:prstGeom>
          <a:ln>
            <a:solidFill>
              <a:srgbClr val="7E326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08DADBA-6151-4A4C-8157-0C3D8ED75E4D}"/>
              </a:ext>
            </a:extLst>
          </p:cNvPr>
          <p:cNvSpPr txBox="1"/>
          <p:nvPr/>
        </p:nvSpPr>
        <p:spPr>
          <a:xfrm>
            <a:off x="6330362" y="1794501"/>
            <a:ext cx="2990850" cy="1200329"/>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Interdisciplinary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Integrating knowledge and methods from different disciplines, using a real synthesis of approaches</a:t>
            </a:r>
          </a:p>
        </p:txBody>
      </p:sp>
      <p:sp>
        <p:nvSpPr>
          <p:cNvPr id="19" name="TextBox 18">
            <a:extLst>
              <a:ext uri="{FF2B5EF4-FFF2-40B4-BE49-F238E27FC236}">
                <a16:creationId xmlns:a16="http://schemas.microsoft.com/office/drawing/2014/main" id="{B7518A77-56DF-4327-8194-4FDD74F75D0B}"/>
              </a:ext>
            </a:extLst>
          </p:cNvPr>
          <p:cNvSpPr txBox="1"/>
          <p:nvPr/>
        </p:nvSpPr>
        <p:spPr>
          <a:xfrm>
            <a:off x="7825787" y="3776103"/>
            <a:ext cx="2480310" cy="1561005"/>
          </a:xfrm>
          <a:prstGeom prst="rect">
            <a:avLst/>
          </a:prstGeom>
          <a:noFill/>
        </p:spPr>
        <p:txBody>
          <a:bodyPr wrap="square">
            <a:spAutoFit/>
          </a:bodyPr>
          <a:lstStyle/>
          <a:p>
            <a:pPr lvl="0">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Transdisciplinary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creating a unity of intellectual frameworks beyond the disciplinary perspectives.</a:t>
            </a:r>
          </a:p>
        </p:txBody>
      </p:sp>
      <p:cxnSp>
        <p:nvCxnSpPr>
          <p:cNvPr id="20" name="Straight Arrow Connector 19">
            <a:extLst>
              <a:ext uri="{FF2B5EF4-FFF2-40B4-BE49-F238E27FC236}">
                <a16:creationId xmlns:a16="http://schemas.microsoft.com/office/drawing/2014/main" id="{5DF3B6CF-1AB2-4F1D-8AEA-583F8E7056E9}"/>
              </a:ext>
            </a:extLst>
          </p:cNvPr>
          <p:cNvCxnSpPr>
            <a:cxnSpLocks/>
          </p:cNvCxnSpPr>
          <p:nvPr/>
        </p:nvCxnSpPr>
        <p:spPr>
          <a:xfrm>
            <a:off x="2633709" y="4524904"/>
            <a:ext cx="1141095" cy="0"/>
          </a:xfrm>
          <a:prstGeom prst="straightConnector1">
            <a:avLst/>
          </a:prstGeom>
          <a:ln>
            <a:solidFill>
              <a:srgbClr val="7E3269"/>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FFF2BE-239A-4620-97D5-A83E9B62C0CD}"/>
              </a:ext>
            </a:extLst>
          </p:cNvPr>
          <p:cNvSpPr txBox="1"/>
          <p:nvPr/>
        </p:nvSpPr>
        <p:spPr>
          <a:xfrm>
            <a:off x="9385982" y="1696127"/>
            <a:ext cx="2676525" cy="1477328"/>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Multidisciplinary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people from different disciplines working together, each drawing on their disciplinary knowledge.</a:t>
            </a:r>
          </a:p>
        </p:txBody>
      </p:sp>
      <p:pic>
        <p:nvPicPr>
          <p:cNvPr id="4" name="Picture 3">
            <a:extLst>
              <a:ext uri="{FF2B5EF4-FFF2-40B4-BE49-F238E27FC236}">
                <a16:creationId xmlns:a16="http://schemas.microsoft.com/office/drawing/2014/main" id="{B524DB86-9F47-47A3-B71B-46011EBBEE5B}"/>
              </a:ext>
            </a:extLst>
          </p:cNvPr>
          <p:cNvPicPr>
            <a:picLocks noChangeAspect="1"/>
          </p:cNvPicPr>
          <p:nvPr/>
        </p:nvPicPr>
        <p:blipFill>
          <a:blip r:embed="rId4"/>
          <a:stretch>
            <a:fillRect/>
          </a:stretch>
        </p:blipFill>
        <p:spPr>
          <a:xfrm>
            <a:off x="2789688" y="1744581"/>
            <a:ext cx="897887" cy="546428"/>
          </a:xfrm>
          <a:prstGeom prst="rect">
            <a:avLst/>
          </a:prstGeom>
        </p:spPr>
      </p:pic>
      <p:pic>
        <p:nvPicPr>
          <p:cNvPr id="6" name="Picture 5">
            <a:extLst>
              <a:ext uri="{FF2B5EF4-FFF2-40B4-BE49-F238E27FC236}">
                <a16:creationId xmlns:a16="http://schemas.microsoft.com/office/drawing/2014/main" id="{D69BDBB6-FF6C-4FA8-88EA-22645D5F9AF9}"/>
              </a:ext>
            </a:extLst>
          </p:cNvPr>
          <p:cNvPicPr>
            <a:picLocks noChangeAspect="1"/>
          </p:cNvPicPr>
          <p:nvPr/>
        </p:nvPicPr>
        <p:blipFill>
          <a:blip r:embed="rId5"/>
          <a:stretch>
            <a:fillRect/>
          </a:stretch>
        </p:blipFill>
        <p:spPr>
          <a:xfrm>
            <a:off x="2867277" y="3980021"/>
            <a:ext cx="645217" cy="500277"/>
          </a:xfrm>
          <a:prstGeom prst="rect">
            <a:avLst/>
          </a:prstGeom>
        </p:spPr>
      </p:pic>
    </p:spTree>
    <p:extLst>
      <p:ext uri="{BB962C8B-B14F-4D97-AF65-F5344CB8AC3E}">
        <p14:creationId xmlns:p14="http://schemas.microsoft.com/office/powerpoint/2010/main" val="3942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0-#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0-#ppt_w/2"/>
                                          </p:val>
                                        </p:tav>
                                        <p:tav tm="100000">
                                          <p:val>
                                            <p:strVal val="#ppt_x"/>
                                          </p:val>
                                        </p:tav>
                                      </p:tavLst>
                                    </p:anim>
                                    <p:anim calcmode="lin" valueType="num">
                                      <p:cBhvr additive="base">
                                        <p:cTn id="28" dur="10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0-#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1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6002" y="2379596"/>
            <a:ext cx="3849857" cy="2424872"/>
          </a:xfrm>
          <a:prstGeom prst="rect">
            <a:avLst/>
          </a:prstGeom>
        </p:spPr>
      </p:pic>
    </p:spTree>
    <p:extLst>
      <p:ext uri="{BB962C8B-B14F-4D97-AF65-F5344CB8AC3E}">
        <p14:creationId xmlns:p14="http://schemas.microsoft.com/office/powerpoint/2010/main" val="312573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08" y="942665"/>
            <a:ext cx="1969943" cy="1240789"/>
          </a:xfrm>
          <a:prstGeom prst="rect">
            <a:avLst/>
          </a:prstGeom>
        </p:spPr>
      </p:pic>
      <p:sp>
        <p:nvSpPr>
          <p:cNvPr id="3" name="Content Placeholder 2">
            <a:extLst>
              <a:ext uri="{FF2B5EF4-FFF2-40B4-BE49-F238E27FC236}">
                <a16:creationId xmlns:a16="http://schemas.microsoft.com/office/drawing/2014/main" id="{8CDC5528-EB7D-4A9C-B562-78EE6C508B8D}"/>
              </a:ext>
            </a:extLst>
          </p:cNvPr>
          <p:cNvSpPr>
            <a:spLocks noGrp="1"/>
          </p:cNvSpPr>
          <p:nvPr>
            <p:ph idx="1"/>
          </p:nvPr>
        </p:nvSpPr>
        <p:spPr>
          <a:xfrm>
            <a:off x="583223" y="2867048"/>
            <a:ext cx="4546600" cy="2100263"/>
          </a:xfrm>
        </p:spPr>
        <p:txBody>
          <a:bodyPr/>
          <a:lstStyle/>
          <a:p>
            <a:r>
              <a:rPr lang="en-US" dirty="0"/>
              <a:t>What is really important?</a:t>
            </a:r>
            <a:endParaRPr lang="el-GR" dirty="0"/>
          </a:p>
          <a:p>
            <a:pPr marL="0" indent="0">
              <a:buNone/>
            </a:pPr>
            <a:endParaRPr lang="en-US" dirty="0"/>
          </a:p>
          <a:p>
            <a:r>
              <a:rPr lang="en-US" dirty="0"/>
              <a:t>How do we increase knowledge retention?</a:t>
            </a:r>
          </a:p>
          <a:p>
            <a:pPr marL="0" indent="0">
              <a:buNone/>
            </a:pPr>
            <a:endParaRPr lang="en-US" dirty="0"/>
          </a:p>
        </p:txBody>
      </p:sp>
      <p:pic>
        <p:nvPicPr>
          <p:cNvPr id="8" name="Picture 7" descr="Diagram&#10;&#10;Description automatically generated">
            <a:extLst>
              <a:ext uri="{FF2B5EF4-FFF2-40B4-BE49-F238E27FC236}">
                <a16:creationId xmlns:a16="http://schemas.microsoft.com/office/drawing/2014/main" id="{49F04DD5-8B78-42B7-94D9-125430F9F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269" y="1337468"/>
            <a:ext cx="6201508" cy="4134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8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99" y="849725"/>
            <a:ext cx="1969943" cy="1240789"/>
          </a:xfrm>
          <a:prstGeom prst="rect">
            <a:avLst/>
          </a:prstGeom>
        </p:spPr>
      </p:pic>
      <p:sp>
        <p:nvSpPr>
          <p:cNvPr id="3" name="Content Placeholder 2">
            <a:extLst>
              <a:ext uri="{FF2B5EF4-FFF2-40B4-BE49-F238E27FC236}">
                <a16:creationId xmlns:a16="http://schemas.microsoft.com/office/drawing/2014/main" id="{8CDC5528-EB7D-4A9C-B562-78EE6C508B8D}"/>
              </a:ext>
            </a:extLst>
          </p:cNvPr>
          <p:cNvSpPr>
            <a:spLocks noGrp="1"/>
          </p:cNvSpPr>
          <p:nvPr>
            <p:ph idx="1"/>
          </p:nvPr>
        </p:nvSpPr>
        <p:spPr>
          <a:xfrm>
            <a:off x="511176" y="2730005"/>
            <a:ext cx="4760912" cy="2100263"/>
          </a:xfrm>
        </p:spPr>
        <p:txBody>
          <a:bodyPr>
            <a:normAutofit/>
          </a:bodyPr>
          <a:lstStyle/>
          <a:p>
            <a:pPr marL="0" indent="0">
              <a:buNone/>
            </a:pPr>
            <a:r>
              <a:rPr lang="en-US" sz="4000" i="1" dirty="0"/>
              <a:t>How do we increase knowledge retention?</a:t>
            </a:r>
          </a:p>
        </p:txBody>
      </p:sp>
      <p:pic>
        <p:nvPicPr>
          <p:cNvPr id="2" name="Picture 1">
            <a:extLst>
              <a:ext uri="{FF2B5EF4-FFF2-40B4-BE49-F238E27FC236}">
                <a16:creationId xmlns:a16="http://schemas.microsoft.com/office/drawing/2014/main" id="{E35109CA-32A2-4EE0-88C5-BFF4B00CF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321" y="154218"/>
            <a:ext cx="1314933" cy="389479"/>
          </a:xfrm>
          <a:prstGeom prst="rect">
            <a:avLst/>
          </a:prstGeom>
        </p:spPr>
      </p:pic>
      <p:sp>
        <p:nvSpPr>
          <p:cNvPr id="9" name="Rectangle: Rounded Corners 8">
            <a:extLst>
              <a:ext uri="{FF2B5EF4-FFF2-40B4-BE49-F238E27FC236}">
                <a16:creationId xmlns:a16="http://schemas.microsoft.com/office/drawing/2014/main" id="{E7821335-8108-437C-97A0-A8838F6118A0}"/>
              </a:ext>
            </a:extLst>
          </p:cNvPr>
          <p:cNvSpPr/>
          <p:nvPr/>
        </p:nvSpPr>
        <p:spPr>
          <a:xfrm>
            <a:off x="824045" y="4320499"/>
            <a:ext cx="4265748" cy="775071"/>
          </a:xfrm>
          <a:prstGeom prst="roundRect">
            <a:avLst/>
          </a:prstGeom>
          <a:solidFill>
            <a:srgbClr val="88D31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 guide and </a:t>
            </a:r>
            <a:r>
              <a:rPr lang="en-US" sz="2000" u="sng" dirty="0">
                <a:solidFill>
                  <a:srgbClr val="FF0000"/>
                </a:solidFill>
              </a:rPr>
              <a:t>tools</a:t>
            </a:r>
            <a:r>
              <a:rPr lang="en-US" sz="2000" dirty="0">
                <a:solidFill>
                  <a:schemeClr val="tx1"/>
                </a:solidFill>
              </a:rPr>
              <a:t> to place every piece of knowledge in the right place</a:t>
            </a:r>
            <a:endParaRPr lang="el-GR" sz="2000" dirty="0">
              <a:solidFill>
                <a:schemeClr val="tx1"/>
              </a:solidFill>
            </a:endParaRPr>
          </a:p>
        </p:txBody>
      </p:sp>
      <p:pic>
        <p:nvPicPr>
          <p:cNvPr id="8" name="Picture 7" descr="Diagram&#10;&#10;Description automatically generated">
            <a:extLst>
              <a:ext uri="{FF2B5EF4-FFF2-40B4-BE49-F238E27FC236}">
                <a16:creationId xmlns:a16="http://schemas.microsoft.com/office/drawing/2014/main" id="{C9E442B1-2F67-B929-E7AB-5CD47C826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269" y="1337468"/>
            <a:ext cx="6201508" cy="4134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11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1CA4-9082-4B4E-82DA-65079654D758}"/>
              </a:ext>
            </a:extLst>
          </p:cNvPr>
          <p:cNvSpPr>
            <a:spLocks noGrp="1"/>
          </p:cNvSpPr>
          <p:nvPr>
            <p:ph type="title"/>
          </p:nvPr>
        </p:nvSpPr>
        <p:spPr>
          <a:xfrm>
            <a:off x="68105" y="432638"/>
            <a:ext cx="10515600" cy="1325563"/>
          </a:xfrm>
        </p:spPr>
        <p:txBody>
          <a:bodyPr/>
          <a:lstStyle/>
          <a:p>
            <a:r>
              <a:rPr lang="en-US" b="1" dirty="0">
                <a:solidFill>
                  <a:srgbClr val="6E3667"/>
                </a:solidFill>
                <a:latin typeface="OpenSans"/>
              </a:rPr>
              <a:t>The shopping list challenge</a:t>
            </a:r>
            <a:endParaRPr lang="en-US" dirty="0"/>
          </a:p>
        </p:txBody>
      </p:sp>
      <p:sp>
        <p:nvSpPr>
          <p:cNvPr id="3" name="Content Placeholder 2">
            <a:extLst>
              <a:ext uri="{FF2B5EF4-FFF2-40B4-BE49-F238E27FC236}">
                <a16:creationId xmlns:a16="http://schemas.microsoft.com/office/drawing/2014/main" id="{FDA3757D-EE74-4501-845B-F2B1273234DB}"/>
              </a:ext>
            </a:extLst>
          </p:cNvPr>
          <p:cNvSpPr>
            <a:spLocks noGrp="1"/>
          </p:cNvSpPr>
          <p:nvPr>
            <p:ph idx="1"/>
          </p:nvPr>
        </p:nvSpPr>
        <p:spPr>
          <a:xfrm>
            <a:off x="838201" y="2493912"/>
            <a:ext cx="4445000" cy="2407034"/>
          </a:xfrm>
        </p:spPr>
        <p:txBody>
          <a:bodyPr/>
          <a:lstStyle/>
          <a:p>
            <a:pPr marL="0" indent="0">
              <a:buNone/>
            </a:pPr>
            <a:r>
              <a:rPr lang="en-US" dirty="0"/>
              <a:t>How good are you at memorizing a grocery shopping list?</a:t>
            </a:r>
          </a:p>
          <a:p>
            <a:pPr marL="0" indent="0">
              <a:buNone/>
            </a:pPr>
            <a:endParaRPr lang="en-US" dirty="0"/>
          </a:p>
          <a:p>
            <a:pPr marL="0" indent="0">
              <a:buNone/>
            </a:pPr>
            <a:r>
              <a:rPr lang="en-US" dirty="0">
                <a:solidFill>
                  <a:srgbClr val="88D317"/>
                </a:solidFill>
              </a:rPr>
              <a:t>Let’s find out!</a:t>
            </a:r>
            <a:endParaRPr lang="el-GR" dirty="0">
              <a:solidFill>
                <a:srgbClr val="88D317"/>
              </a:solidFill>
            </a:endParaRPr>
          </a:p>
        </p:txBody>
      </p:sp>
      <p:pic>
        <p:nvPicPr>
          <p:cNvPr id="9" name="Picture 8">
            <a:extLst>
              <a:ext uri="{FF2B5EF4-FFF2-40B4-BE49-F238E27FC236}">
                <a16:creationId xmlns:a16="http://schemas.microsoft.com/office/drawing/2014/main" id="{05214065-8762-441B-96FD-991E3F0B5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469" y="1888392"/>
            <a:ext cx="5805856" cy="3870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573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3757D-EE74-4501-845B-F2B1273234DB}"/>
              </a:ext>
            </a:extLst>
          </p:cNvPr>
          <p:cNvSpPr>
            <a:spLocks noGrp="1"/>
          </p:cNvSpPr>
          <p:nvPr>
            <p:ph idx="1"/>
          </p:nvPr>
        </p:nvSpPr>
        <p:spPr>
          <a:xfrm>
            <a:off x="838200" y="1825625"/>
            <a:ext cx="4823129" cy="4351338"/>
          </a:xfrm>
        </p:spPr>
        <p:txBody>
          <a:bodyPr/>
          <a:lstStyle/>
          <a:p>
            <a:r>
              <a:rPr lang="en-US" dirty="0"/>
              <a:t>You’ll be given a shopping list of 10 items</a:t>
            </a:r>
          </a:p>
          <a:p>
            <a:r>
              <a:rPr lang="en-US" dirty="0"/>
              <a:t>You’ll have 90 seconds to memorize them</a:t>
            </a:r>
          </a:p>
          <a:p>
            <a:r>
              <a:rPr lang="en-US" dirty="0"/>
              <a:t>Then… you’ll have to go shopping!</a:t>
            </a:r>
          </a:p>
          <a:p>
            <a:r>
              <a:rPr lang="en-US" dirty="0"/>
              <a:t>Those who complete the shopping list win! </a:t>
            </a:r>
            <a:endParaRPr lang="el-GR" dirty="0"/>
          </a:p>
        </p:txBody>
      </p:sp>
      <p:pic>
        <p:nvPicPr>
          <p:cNvPr id="8" name="Picture 7">
            <a:extLst>
              <a:ext uri="{FF2B5EF4-FFF2-40B4-BE49-F238E27FC236}">
                <a16:creationId xmlns:a16="http://schemas.microsoft.com/office/drawing/2014/main" id="{BE6FB05C-BE64-4A4F-BFC9-6DF67126F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469" y="1888392"/>
            <a:ext cx="5805856" cy="387057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467286E8-960F-49CD-A3C9-867363499CAB}"/>
              </a:ext>
            </a:extLst>
          </p:cNvPr>
          <p:cNvSpPr txBox="1">
            <a:spLocks/>
          </p:cNvSpPr>
          <p:nvPr/>
        </p:nvSpPr>
        <p:spPr>
          <a:xfrm>
            <a:off x="68105" y="4023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shopping list challenge</a:t>
            </a:r>
          </a:p>
        </p:txBody>
      </p:sp>
    </p:spTree>
    <p:extLst>
      <p:ext uri="{BB962C8B-B14F-4D97-AF65-F5344CB8AC3E}">
        <p14:creationId xmlns:p14="http://schemas.microsoft.com/office/powerpoint/2010/main" val="394146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6F79E64-EBB3-4D8A-A92C-052CCC14C36C}"/>
              </a:ext>
            </a:extLst>
          </p:cNvPr>
          <p:cNvSpPr/>
          <p:nvPr/>
        </p:nvSpPr>
        <p:spPr>
          <a:xfrm>
            <a:off x="7797291" y="3082102"/>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0000"/>
                </a:solidFill>
              </a:rPr>
              <a:t>0:00</a:t>
            </a:r>
            <a:endParaRPr lang="el-GR" sz="6000" dirty="0">
              <a:solidFill>
                <a:srgbClr val="FF0000"/>
              </a:solidFill>
            </a:endParaRPr>
          </a:p>
        </p:txBody>
      </p:sp>
      <p:sp>
        <p:nvSpPr>
          <p:cNvPr id="24" name="Rectangle 23">
            <a:extLst>
              <a:ext uri="{FF2B5EF4-FFF2-40B4-BE49-F238E27FC236}">
                <a16:creationId xmlns:a16="http://schemas.microsoft.com/office/drawing/2014/main" id="{31CE555B-CACF-467A-B383-E21CCDF33938}"/>
              </a:ext>
            </a:extLst>
          </p:cNvPr>
          <p:cNvSpPr/>
          <p:nvPr/>
        </p:nvSpPr>
        <p:spPr>
          <a:xfrm>
            <a:off x="7797290" y="3084487"/>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0:10</a:t>
            </a:r>
            <a:endParaRPr lang="el-GR" sz="6000" dirty="0">
              <a:solidFill>
                <a:srgbClr val="6E3667"/>
              </a:solidFill>
            </a:endParaRPr>
          </a:p>
        </p:txBody>
      </p:sp>
      <p:sp>
        <p:nvSpPr>
          <p:cNvPr id="23" name="Rectangle 22">
            <a:extLst>
              <a:ext uri="{FF2B5EF4-FFF2-40B4-BE49-F238E27FC236}">
                <a16:creationId xmlns:a16="http://schemas.microsoft.com/office/drawing/2014/main" id="{661857A3-24E3-4234-BFB4-85B4637EBAA1}"/>
              </a:ext>
            </a:extLst>
          </p:cNvPr>
          <p:cNvSpPr/>
          <p:nvPr/>
        </p:nvSpPr>
        <p:spPr>
          <a:xfrm>
            <a:off x="7800282" y="3077819"/>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0:20</a:t>
            </a:r>
            <a:endParaRPr lang="el-GR" sz="6000" dirty="0">
              <a:solidFill>
                <a:srgbClr val="6E3667"/>
              </a:solidFill>
            </a:endParaRPr>
          </a:p>
        </p:txBody>
      </p:sp>
      <p:sp>
        <p:nvSpPr>
          <p:cNvPr id="22" name="Rectangle 21">
            <a:extLst>
              <a:ext uri="{FF2B5EF4-FFF2-40B4-BE49-F238E27FC236}">
                <a16:creationId xmlns:a16="http://schemas.microsoft.com/office/drawing/2014/main" id="{446D0FB9-1F6D-4767-869D-E48B60F3D39F}"/>
              </a:ext>
            </a:extLst>
          </p:cNvPr>
          <p:cNvSpPr/>
          <p:nvPr/>
        </p:nvSpPr>
        <p:spPr>
          <a:xfrm>
            <a:off x="7797290" y="3077818"/>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0:30</a:t>
            </a:r>
            <a:endParaRPr lang="el-GR" sz="6000" dirty="0">
              <a:solidFill>
                <a:srgbClr val="6E3667"/>
              </a:solidFill>
            </a:endParaRPr>
          </a:p>
        </p:txBody>
      </p:sp>
      <p:sp>
        <p:nvSpPr>
          <p:cNvPr id="20" name="Rectangle 19">
            <a:extLst>
              <a:ext uri="{FF2B5EF4-FFF2-40B4-BE49-F238E27FC236}">
                <a16:creationId xmlns:a16="http://schemas.microsoft.com/office/drawing/2014/main" id="{12D5D4B7-8B69-4229-AD9E-0D723AC1C334}"/>
              </a:ext>
            </a:extLst>
          </p:cNvPr>
          <p:cNvSpPr/>
          <p:nvPr/>
        </p:nvSpPr>
        <p:spPr>
          <a:xfrm>
            <a:off x="7797290" y="3080138"/>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0:40</a:t>
            </a:r>
            <a:endParaRPr lang="el-GR" sz="6000" dirty="0">
              <a:solidFill>
                <a:srgbClr val="6E3667"/>
              </a:solidFill>
            </a:endParaRPr>
          </a:p>
        </p:txBody>
      </p:sp>
      <p:pic>
        <p:nvPicPr>
          <p:cNvPr id="5" name="Content Placeholder 4" descr="A picture containing shape&#10;&#10;Description automatically generated">
            <a:extLst>
              <a:ext uri="{FF2B5EF4-FFF2-40B4-BE49-F238E27FC236}">
                <a16:creationId xmlns:a16="http://schemas.microsoft.com/office/drawing/2014/main" id="{739011DD-14E6-475D-871C-1BB03100FC2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891" t="14123" r="11477" b="15159"/>
          <a:stretch/>
        </p:blipFill>
        <p:spPr>
          <a:xfrm rot="5400000">
            <a:off x="338586" y="1717537"/>
            <a:ext cx="4928495" cy="4381170"/>
          </a:xfrm>
        </p:spPr>
      </p:pic>
      <p:sp>
        <p:nvSpPr>
          <p:cNvPr id="9" name="Content Placeholder 2">
            <a:extLst>
              <a:ext uri="{FF2B5EF4-FFF2-40B4-BE49-F238E27FC236}">
                <a16:creationId xmlns:a16="http://schemas.microsoft.com/office/drawing/2014/main" id="{494EE101-C3A1-4754-8B36-21383EAC54E3}"/>
              </a:ext>
            </a:extLst>
          </p:cNvPr>
          <p:cNvSpPr txBox="1">
            <a:spLocks/>
          </p:cNvSpPr>
          <p:nvPr/>
        </p:nvSpPr>
        <p:spPr>
          <a:xfrm>
            <a:off x="1202302" y="2002188"/>
            <a:ext cx="3201062"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Milk</a:t>
            </a:r>
          </a:p>
          <a:p>
            <a:pPr marL="514350" indent="-514350">
              <a:buFont typeface="+mj-lt"/>
              <a:buAutoNum type="arabicPeriod"/>
            </a:pPr>
            <a:r>
              <a:rPr lang="en-US" dirty="0"/>
              <a:t>Cookies</a:t>
            </a:r>
          </a:p>
          <a:p>
            <a:pPr marL="514350" indent="-514350">
              <a:buFont typeface="+mj-lt"/>
              <a:buAutoNum type="arabicPeriod"/>
            </a:pPr>
            <a:r>
              <a:rPr lang="en-US" dirty="0"/>
              <a:t>Pasta</a:t>
            </a:r>
          </a:p>
          <a:p>
            <a:pPr marL="514350" indent="-514350">
              <a:buFont typeface="+mj-lt"/>
              <a:buAutoNum type="arabicPeriod"/>
            </a:pPr>
            <a:r>
              <a:rPr lang="en-US" dirty="0"/>
              <a:t>Garbage bags</a:t>
            </a:r>
          </a:p>
          <a:p>
            <a:pPr marL="514350" indent="-514350">
              <a:buFont typeface="+mj-lt"/>
              <a:buAutoNum type="arabicPeriod"/>
            </a:pPr>
            <a:r>
              <a:rPr lang="en-US" dirty="0"/>
              <a:t>Eggs</a:t>
            </a:r>
          </a:p>
          <a:p>
            <a:pPr marL="514350" indent="-514350">
              <a:buFont typeface="+mj-lt"/>
              <a:buAutoNum type="arabicPeriod"/>
            </a:pPr>
            <a:r>
              <a:rPr lang="en-US" dirty="0"/>
              <a:t>Sponges</a:t>
            </a:r>
          </a:p>
          <a:p>
            <a:pPr marL="514350" indent="-514350">
              <a:buFont typeface="+mj-lt"/>
              <a:buAutoNum type="arabicPeriod"/>
            </a:pPr>
            <a:r>
              <a:rPr lang="en-US" dirty="0"/>
              <a:t>Toilet paper</a:t>
            </a:r>
          </a:p>
          <a:p>
            <a:pPr marL="514350" indent="-514350">
              <a:buFont typeface="+mj-lt"/>
              <a:buAutoNum type="arabicPeriod"/>
            </a:pPr>
            <a:r>
              <a:rPr lang="en-US" dirty="0"/>
              <a:t>Ketchup</a:t>
            </a:r>
          </a:p>
          <a:p>
            <a:pPr marL="514350" indent="-514350">
              <a:buFont typeface="+mj-lt"/>
              <a:buAutoNum type="arabicPeriod"/>
            </a:pPr>
            <a:r>
              <a:rPr lang="en-US" dirty="0"/>
              <a:t>Bleach</a:t>
            </a:r>
          </a:p>
          <a:p>
            <a:pPr marL="514350" indent="-514350">
              <a:buFont typeface="+mj-lt"/>
              <a:buAutoNum type="arabicPeriod"/>
            </a:pPr>
            <a:r>
              <a:rPr lang="en-US" dirty="0"/>
              <a:t>Shampoo</a:t>
            </a:r>
          </a:p>
          <a:p>
            <a:pPr marL="0" indent="0">
              <a:buNone/>
            </a:pPr>
            <a:endParaRPr lang="en-US" dirty="0"/>
          </a:p>
        </p:txBody>
      </p:sp>
      <p:sp>
        <p:nvSpPr>
          <p:cNvPr id="19" name="Rectangle 18">
            <a:extLst>
              <a:ext uri="{FF2B5EF4-FFF2-40B4-BE49-F238E27FC236}">
                <a16:creationId xmlns:a16="http://schemas.microsoft.com/office/drawing/2014/main" id="{BB30054C-F1D9-4301-95CE-D401E313B77B}"/>
              </a:ext>
            </a:extLst>
          </p:cNvPr>
          <p:cNvSpPr/>
          <p:nvPr/>
        </p:nvSpPr>
        <p:spPr>
          <a:xfrm>
            <a:off x="7797290" y="3079368"/>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0:50</a:t>
            </a:r>
            <a:endParaRPr lang="el-GR" sz="6000" dirty="0">
              <a:solidFill>
                <a:srgbClr val="6E3667"/>
              </a:solidFill>
            </a:endParaRPr>
          </a:p>
        </p:txBody>
      </p:sp>
      <p:sp>
        <p:nvSpPr>
          <p:cNvPr id="18" name="Rectangle 17">
            <a:extLst>
              <a:ext uri="{FF2B5EF4-FFF2-40B4-BE49-F238E27FC236}">
                <a16:creationId xmlns:a16="http://schemas.microsoft.com/office/drawing/2014/main" id="{79677DED-CE27-4B3E-9FFE-C77F5702071F}"/>
              </a:ext>
            </a:extLst>
          </p:cNvPr>
          <p:cNvSpPr/>
          <p:nvPr/>
        </p:nvSpPr>
        <p:spPr>
          <a:xfrm>
            <a:off x="7797290" y="3084487"/>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1:00</a:t>
            </a:r>
            <a:endParaRPr lang="el-GR" sz="6000" dirty="0">
              <a:solidFill>
                <a:srgbClr val="6E3667"/>
              </a:solidFill>
            </a:endParaRPr>
          </a:p>
        </p:txBody>
      </p:sp>
      <p:sp>
        <p:nvSpPr>
          <p:cNvPr id="16" name="Rectangle 15">
            <a:extLst>
              <a:ext uri="{FF2B5EF4-FFF2-40B4-BE49-F238E27FC236}">
                <a16:creationId xmlns:a16="http://schemas.microsoft.com/office/drawing/2014/main" id="{4F0A6C5D-B090-43B8-BA72-41382F13F2C2}"/>
              </a:ext>
            </a:extLst>
          </p:cNvPr>
          <p:cNvSpPr/>
          <p:nvPr/>
        </p:nvSpPr>
        <p:spPr>
          <a:xfrm>
            <a:off x="7797290" y="3080138"/>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1:10</a:t>
            </a:r>
            <a:endParaRPr lang="el-GR" sz="6000" dirty="0">
              <a:solidFill>
                <a:srgbClr val="6E3667"/>
              </a:solidFill>
            </a:endParaRPr>
          </a:p>
        </p:txBody>
      </p:sp>
      <p:sp>
        <p:nvSpPr>
          <p:cNvPr id="15" name="Rectangle 14">
            <a:extLst>
              <a:ext uri="{FF2B5EF4-FFF2-40B4-BE49-F238E27FC236}">
                <a16:creationId xmlns:a16="http://schemas.microsoft.com/office/drawing/2014/main" id="{9979D599-B399-4363-B5A4-C7AB55EE13E5}"/>
              </a:ext>
            </a:extLst>
          </p:cNvPr>
          <p:cNvSpPr/>
          <p:nvPr/>
        </p:nvSpPr>
        <p:spPr>
          <a:xfrm>
            <a:off x="7802053" y="3080138"/>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1:20</a:t>
            </a:r>
            <a:endParaRPr lang="el-GR" sz="6000" dirty="0">
              <a:solidFill>
                <a:srgbClr val="6E3667"/>
              </a:solidFill>
            </a:endParaRPr>
          </a:p>
        </p:txBody>
      </p:sp>
      <p:sp>
        <p:nvSpPr>
          <p:cNvPr id="14" name="Rectangle 13">
            <a:extLst>
              <a:ext uri="{FF2B5EF4-FFF2-40B4-BE49-F238E27FC236}">
                <a16:creationId xmlns:a16="http://schemas.microsoft.com/office/drawing/2014/main" id="{589E0D37-D93C-47C5-BC34-A4A9C9C33B22}"/>
              </a:ext>
            </a:extLst>
          </p:cNvPr>
          <p:cNvSpPr/>
          <p:nvPr/>
        </p:nvSpPr>
        <p:spPr>
          <a:xfrm>
            <a:off x="7803824" y="3075338"/>
            <a:ext cx="1899139" cy="1149227"/>
          </a:xfrm>
          <a:prstGeom prst="rect">
            <a:avLst/>
          </a:prstGeom>
          <a:solidFill>
            <a:srgbClr val="88D31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6E3667"/>
                </a:solidFill>
              </a:rPr>
              <a:t>1:30</a:t>
            </a:r>
            <a:endParaRPr lang="el-GR" sz="6000" dirty="0">
              <a:solidFill>
                <a:srgbClr val="6E3667"/>
              </a:solidFill>
            </a:endParaRPr>
          </a:p>
        </p:txBody>
      </p:sp>
      <p:sp>
        <p:nvSpPr>
          <p:cNvPr id="27" name="Title 1">
            <a:extLst>
              <a:ext uri="{FF2B5EF4-FFF2-40B4-BE49-F238E27FC236}">
                <a16:creationId xmlns:a16="http://schemas.microsoft.com/office/drawing/2014/main" id="{EC6F2197-0E85-4B14-86EA-F43EC954F6B8}"/>
              </a:ext>
            </a:extLst>
          </p:cNvPr>
          <p:cNvSpPr txBox="1">
            <a:spLocks/>
          </p:cNvSpPr>
          <p:nvPr/>
        </p:nvSpPr>
        <p:spPr>
          <a:xfrm>
            <a:off x="68105" y="624468"/>
            <a:ext cx="10515600" cy="728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shopping list challenge</a:t>
            </a:r>
          </a:p>
        </p:txBody>
      </p:sp>
    </p:spTree>
    <p:extLst>
      <p:ext uri="{BB962C8B-B14F-4D97-AF65-F5344CB8AC3E}">
        <p14:creationId xmlns:p14="http://schemas.microsoft.com/office/powerpoint/2010/main" val="38369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10000"/>
                                  </p:stCondLst>
                                  <p:childTnLst>
                                    <p:animEffect transition="out" filter="fade">
                                      <p:cBhvr>
                                        <p:cTn id="6" dur="5000"/>
                                        <p:tgtEl>
                                          <p:spTgt spid="14"/>
                                        </p:tgtEl>
                                      </p:cBhvr>
                                    </p:animEffect>
                                    <p:set>
                                      <p:cBhvr>
                                        <p:cTn id="7" dur="1" fill="hold">
                                          <p:stCondLst>
                                            <p:cond delay="4999"/>
                                          </p:stCondLst>
                                        </p:cTn>
                                        <p:tgtEl>
                                          <p:spTgt spid="14"/>
                                        </p:tgtEl>
                                        <p:attrNameLst>
                                          <p:attrName>style.visibility</p:attrName>
                                        </p:attrNameLst>
                                      </p:cBhvr>
                                      <p:to>
                                        <p:strVal val="hidden"/>
                                      </p:to>
                                    </p:set>
                                  </p:childTnLst>
                                </p:cTn>
                              </p:par>
                            </p:childTnLst>
                          </p:cTn>
                        </p:par>
                        <p:par>
                          <p:cTn id="8" fill="hold">
                            <p:stCondLst>
                              <p:cond delay="15000"/>
                            </p:stCondLst>
                            <p:childTnLst>
                              <p:par>
                                <p:cTn id="9" presetID="10" presetClass="exit" presetSubtype="0" fill="hold" grpId="0" nodeType="afterEffect">
                                  <p:stCondLst>
                                    <p:cond delay="1000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25500"/>
                            </p:stCondLst>
                            <p:childTnLst>
                              <p:par>
                                <p:cTn id="13" presetID="10" presetClass="exit" presetSubtype="0" fill="hold" grpId="0" nodeType="afterEffect">
                                  <p:stCondLst>
                                    <p:cond delay="1000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36000"/>
                            </p:stCondLst>
                            <p:childTnLst>
                              <p:par>
                                <p:cTn id="17" presetID="10" presetClass="exit" presetSubtype="0" fill="hold" grpId="0" nodeType="afterEffect">
                                  <p:stCondLst>
                                    <p:cond delay="1000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par>
                          <p:cTn id="20" fill="hold">
                            <p:stCondLst>
                              <p:cond delay="46500"/>
                            </p:stCondLst>
                            <p:childTnLst>
                              <p:par>
                                <p:cTn id="21" presetID="10" presetClass="exit" presetSubtype="0" fill="hold" grpId="0" nodeType="afterEffect">
                                  <p:stCondLst>
                                    <p:cond delay="1000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par>
                          <p:cTn id="24" fill="hold">
                            <p:stCondLst>
                              <p:cond delay="57000"/>
                            </p:stCondLst>
                            <p:childTnLst>
                              <p:par>
                                <p:cTn id="25" presetID="10" presetClass="exit" presetSubtype="0" fill="hold" grpId="0" nodeType="afterEffect">
                                  <p:stCondLst>
                                    <p:cond delay="1000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par>
                          <p:cTn id="28" fill="hold">
                            <p:stCondLst>
                              <p:cond delay="67500"/>
                            </p:stCondLst>
                            <p:childTnLst>
                              <p:par>
                                <p:cTn id="29" presetID="10" presetClass="exit" presetSubtype="0" fill="hold" grpId="0" nodeType="afterEffect">
                                  <p:stCondLst>
                                    <p:cond delay="1000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par>
                          <p:cTn id="32" fill="hold">
                            <p:stCondLst>
                              <p:cond delay="78000"/>
                            </p:stCondLst>
                            <p:childTnLst>
                              <p:par>
                                <p:cTn id="33" presetID="10" presetClass="exit" presetSubtype="0" fill="hold" grpId="0" nodeType="afterEffect">
                                  <p:stCondLst>
                                    <p:cond delay="1000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par>
                          <p:cTn id="36" fill="hold">
                            <p:stCondLst>
                              <p:cond delay="88500"/>
                            </p:stCondLst>
                            <p:childTnLst>
                              <p:par>
                                <p:cTn id="37" presetID="10" presetClass="exit" presetSubtype="0" fill="hold" grpId="0" nodeType="afterEffect">
                                  <p:stCondLst>
                                    <p:cond delay="1000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990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subTnLst>
                                    <p:audio>
                                      <p:cMediaNode>
                                        <p:cTn display="0" masterRel="sameClick">
                                          <p:stCondLst>
                                            <p:cond evt="begin" delay="0">
                                              <p:tn val="41"/>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3" grpId="0" animBg="1"/>
      <p:bldP spid="22" grpId="0" animBg="1"/>
      <p:bldP spid="20" grpId="0" animBg="1"/>
      <p:bldP spid="19" grpId="0" animBg="1"/>
      <p:bldP spid="18" grpId="0" animBg="1"/>
      <p:bldP spid="16" grpId="0" animBg="1"/>
      <p:bldP spid="15"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739011DD-14E6-475D-871C-1BB03100FC2F}"/>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91" t="14123" r="11477" b="15159"/>
          <a:stretch/>
        </p:blipFill>
        <p:spPr>
          <a:xfrm rot="5400000">
            <a:off x="378953" y="1863626"/>
            <a:ext cx="4442848" cy="3949456"/>
          </a:xfrm>
        </p:spPr>
      </p:pic>
      <p:sp>
        <p:nvSpPr>
          <p:cNvPr id="27" name="Title 1">
            <a:extLst>
              <a:ext uri="{FF2B5EF4-FFF2-40B4-BE49-F238E27FC236}">
                <a16:creationId xmlns:a16="http://schemas.microsoft.com/office/drawing/2014/main" id="{EC6F2197-0E85-4B14-86EA-F43EC954F6B8}"/>
              </a:ext>
            </a:extLst>
          </p:cNvPr>
          <p:cNvSpPr txBox="1">
            <a:spLocks/>
          </p:cNvSpPr>
          <p:nvPr/>
        </p:nvSpPr>
        <p:spPr>
          <a:xfrm>
            <a:off x="79256" y="3622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shopping list challenge</a:t>
            </a:r>
          </a:p>
        </p:txBody>
      </p:sp>
      <p:pic>
        <p:nvPicPr>
          <p:cNvPr id="29" name="Picture 28" descr="A picture containing icon&#10;&#10;Description automatically generated">
            <a:extLst>
              <a:ext uri="{FF2B5EF4-FFF2-40B4-BE49-F238E27FC236}">
                <a16:creationId xmlns:a16="http://schemas.microsoft.com/office/drawing/2014/main" id="{603FE256-CBD9-48F4-8814-09B380875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669" y="995953"/>
            <a:ext cx="4212682" cy="4866093"/>
          </a:xfrm>
          <a:prstGeom prst="rect">
            <a:avLst/>
          </a:prstGeom>
          <a:ln>
            <a:noFill/>
          </a:ln>
          <a:effectLst>
            <a:outerShdw blurRad="292100" dist="139700" dir="2700000" algn="tl" rotWithShape="0">
              <a:srgbClr val="333333">
                <a:alpha val="65000"/>
              </a:srgbClr>
            </a:outerShdw>
          </a:effectLst>
        </p:spPr>
      </p:pic>
      <p:sp>
        <p:nvSpPr>
          <p:cNvPr id="9" name="Content Placeholder 2">
            <a:extLst>
              <a:ext uri="{FF2B5EF4-FFF2-40B4-BE49-F238E27FC236}">
                <a16:creationId xmlns:a16="http://schemas.microsoft.com/office/drawing/2014/main" id="{8CD5A00B-12E4-435A-8736-22E60D3FE9E0}"/>
              </a:ext>
            </a:extLst>
          </p:cNvPr>
          <p:cNvSpPr txBox="1">
            <a:spLocks/>
          </p:cNvSpPr>
          <p:nvPr/>
        </p:nvSpPr>
        <p:spPr>
          <a:xfrm>
            <a:off x="1370295" y="2334857"/>
            <a:ext cx="2460164" cy="28801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Time to go shopping!</a:t>
            </a:r>
          </a:p>
          <a:p>
            <a:pPr marL="0" indent="0" algn="ctr">
              <a:buNone/>
            </a:pPr>
            <a:endParaRPr lang="en-US" dirty="0"/>
          </a:p>
          <a:p>
            <a:pPr marL="0" indent="0" algn="ctr">
              <a:buNone/>
            </a:pPr>
            <a:r>
              <a:rPr lang="en-US" dirty="0"/>
              <a:t>Buy as many items from your list as you can remember!</a:t>
            </a:r>
            <a:endParaRPr lang="el-GR" dirty="0"/>
          </a:p>
        </p:txBody>
      </p:sp>
    </p:spTree>
    <p:extLst>
      <p:ext uri="{BB962C8B-B14F-4D97-AF65-F5344CB8AC3E}">
        <p14:creationId xmlns:p14="http://schemas.microsoft.com/office/powerpoint/2010/main" val="119639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739011DD-14E6-475D-871C-1BB03100FC2F}"/>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91" t="14123" r="11477" b="15159"/>
          <a:stretch/>
        </p:blipFill>
        <p:spPr>
          <a:xfrm rot="5400000">
            <a:off x="338586" y="1717537"/>
            <a:ext cx="4928495" cy="4381170"/>
          </a:xfrm>
        </p:spPr>
      </p:pic>
      <p:sp>
        <p:nvSpPr>
          <p:cNvPr id="9" name="Content Placeholder 2">
            <a:extLst>
              <a:ext uri="{FF2B5EF4-FFF2-40B4-BE49-F238E27FC236}">
                <a16:creationId xmlns:a16="http://schemas.microsoft.com/office/drawing/2014/main" id="{494EE101-C3A1-4754-8B36-21383EAC54E3}"/>
              </a:ext>
            </a:extLst>
          </p:cNvPr>
          <p:cNvSpPr txBox="1">
            <a:spLocks/>
          </p:cNvSpPr>
          <p:nvPr/>
        </p:nvSpPr>
        <p:spPr>
          <a:xfrm>
            <a:off x="1202302" y="2002188"/>
            <a:ext cx="3201062"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Milk</a:t>
            </a:r>
          </a:p>
          <a:p>
            <a:pPr marL="514350" indent="-514350">
              <a:buFont typeface="+mj-lt"/>
              <a:buAutoNum type="arabicPeriod"/>
            </a:pPr>
            <a:r>
              <a:rPr lang="en-US" dirty="0"/>
              <a:t>Cookies</a:t>
            </a:r>
          </a:p>
          <a:p>
            <a:pPr marL="514350" indent="-514350">
              <a:buFont typeface="+mj-lt"/>
              <a:buAutoNum type="arabicPeriod"/>
            </a:pPr>
            <a:r>
              <a:rPr lang="en-US" dirty="0"/>
              <a:t>Pasta</a:t>
            </a:r>
          </a:p>
          <a:p>
            <a:pPr marL="514350" indent="-514350">
              <a:buFont typeface="+mj-lt"/>
              <a:buAutoNum type="arabicPeriod"/>
            </a:pPr>
            <a:r>
              <a:rPr lang="en-US" dirty="0"/>
              <a:t>Garbage bags</a:t>
            </a:r>
          </a:p>
          <a:p>
            <a:pPr marL="514350" indent="-514350">
              <a:buFont typeface="+mj-lt"/>
              <a:buAutoNum type="arabicPeriod"/>
            </a:pPr>
            <a:r>
              <a:rPr lang="en-US" dirty="0"/>
              <a:t>Eggs</a:t>
            </a:r>
          </a:p>
          <a:p>
            <a:pPr marL="514350" indent="-514350">
              <a:buFont typeface="+mj-lt"/>
              <a:buAutoNum type="arabicPeriod"/>
            </a:pPr>
            <a:r>
              <a:rPr lang="en-US" dirty="0"/>
              <a:t>Sponges</a:t>
            </a:r>
          </a:p>
          <a:p>
            <a:pPr marL="514350" indent="-514350">
              <a:buFont typeface="+mj-lt"/>
              <a:buAutoNum type="arabicPeriod"/>
            </a:pPr>
            <a:r>
              <a:rPr lang="en-US" dirty="0"/>
              <a:t>Toilet paper</a:t>
            </a:r>
          </a:p>
          <a:p>
            <a:pPr marL="514350" indent="-514350">
              <a:buFont typeface="+mj-lt"/>
              <a:buAutoNum type="arabicPeriod"/>
            </a:pPr>
            <a:r>
              <a:rPr lang="en-US" dirty="0"/>
              <a:t>Ketchup</a:t>
            </a:r>
          </a:p>
          <a:p>
            <a:pPr marL="514350" indent="-514350">
              <a:buFont typeface="+mj-lt"/>
              <a:buAutoNum type="arabicPeriod"/>
            </a:pPr>
            <a:r>
              <a:rPr lang="en-US" dirty="0"/>
              <a:t>Bleach</a:t>
            </a:r>
          </a:p>
          <a:p>
            <a:pPr marL="514350" indent="-514350">
              <a:buFont typeface="+mj-lt"/>
              <a:buAutoNum type="arabicPeriod"/>
            </a:pPr>
            <a:r>
              <a:rPr lang="en-US" dirty="0"/>
              <a:t>Shampoo</a:t>
            </a:r>
          </a:p>
          <a:p>
            <a:pPr marL="0" indent="0">
              <a:buNone/>
            </a:pPr>
            <a:endParaRPr lang="en-US" dirty="0"/>
          </a:p>
        </p:txBody>
      </p:sp>
      <p:sp>
        <p:nvSpPr>
          <p:cNvPr id="27" name="Title 1">
            <a:extLst>
              <a:ext uri="{FF2B5EF4-FFF2-40B4-BE49-F238E27FC236}">
                <a16:creationId xmlns:a16="http://schemas.microsoft.com/office/drawing/2014/main" id="{EC6F2197-0E85-4B14-86EA-F43EC954F6B8}"/>
              </a:ext>
            </a:extLst>
          </p:cNvPr>
          <p:cNvSpPr txBox="1">
            <a:spLocks/>
          </p:cNvSpPr>
          <p:nvPr/>
        </p:nvSpPr>
        <p:spPr>
          <a:xfrm>
            <a:off x="68105" y="680223"/>
            <a:ext cx="10515600" cy="728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shopping list challenge</a:t>
            </a:r>
          </a:p>
        </p:txBody>
      </p:sp>
      <p:pic>
        <p:nvPicPr>
          <p:cNvPr id="17" name="Picture 16" descr="A picture containing icon&#10;&#10;Description automatically generated">
            <a:extLst>
              <a:ext uri="{FF2B5EF4-FFF2-40B4-BE49-F238E27FC236}">
                <a16:creationId xmlns:a16="http://schemas.microsoft.com/office/drawing/2014/main" id="{C618C469-325E-8A51-5407-B1DD466E2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1213" y="1352936"/>
            <a:ext cx="4212682" cy="4866093"/>
          </a:xfrm>
          <a:prstGeom prst="rect">
            <a:avLst/>
          </a:prstGeom>
          <a:ln>
            <a:noFill/>
          </a:ln>
          <a:effectLst>
            <a:outerShdw blurRad="292100" dist="139700" dir="2700000" algn="tl" rotWithShape="0">
              <a:srgbClr val="333333">
                <a:alpha val="65000"/>
              </a:srgbClr>
            </a:outerShdw>
          </a:effectLst>
        </p:spPr>
      </p:pic>
      <p:sp>
        <p:nvSpPr>
          <p:cNvPr id="2" name="Speech Bubble: Rectangle with Corners Rounded 1">
            <a:extLst>
              <a:ext uri="{FF2B5EF4-FFF2-40B4-BE49-F238E27FC236}">
                <a16:creationId xmlns:a16="http://schemas.microsoft.com/office/drawing/2014/main" id="{26E708BA-7E53-ABE5-9F88-C8B209D92E61}"/>
              </a:ext>
            </a:extLst>
          </p:cNvPr>
          <p:cNvSpPr/>
          <p:nvPr/>
        </p:nvSpPr>
        <p:spPr>
          <a:xfrm>
            <a:off x="4993418" y="1784196"/>
            <a:ext cx="2723226" cy="1996068"/>
          </a:xfrm>
          <a:prstGeom prst="wedgeRoundRectCallout">
            <a:avLst>
              <a:gd name="adj1" fmla="val 65159"/>
              <a:gd name="adj2" fmla="val 67528"/>
              <a:gd name="adj3" fmla="val 16667"/>
            </a:avLst>
          </a:prstGeom>
          <a:solidFill>
            <a:srgbClr val="71C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How many did you get?</a:t>
            </a:r>
          </a:p>
          <a:p>
            <a:pPr algn="ctr"/>
            <a:endParaRPr lang="en-US" sz="2400" b="1" dirty="0"/>
          </a:p>
          <a:p>
            <a:pPr algn="ctr"/>
            <a:r>
              <a:rPr lang="en-US" sz="2400" b="1" dirty="0"/>
              <a:t>What was your trick?</a:t>
            </a:r>
          </a:p>
        </p:txBody>
      </p:sp>
    </p:spTree>
    <p:extLst>
      <p:ext uri="{BB962C8B-B14F-4D97-AF65-F5344CB8AC3E}">
        <p14:creationId xmlns:p14="http://schemas.microsoft.com/office/powerpoint/2010/main" val="68754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739011DD-14E6-475D-871C-1BB03100FC2F}"/>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91" t="14123" r="11477" b="15159"/>
          <a:stretch/>
        </p:blipFill>
        <p:spPr>
          <a:xfrm rot="5400000">
            <a:off x="338586" y="1717537"/>
            <a:ext cx="4928495" cy="4381170"/>
          </a:xfrm>
        </p:spPr>
      </p:pic>
      <p:sp>
        <p:nvSpPr>
          <p:cNvPr id="9" name="Content Placeholder 2">
            <a:extLst>
              <a:ext uri="{FF2B5EF4-FFF2-40B4-BE49-F238E27FC236}">
                <a16:creationId xmlns:a16="http://schemas.microsoft.com/office/drawing/2014/main" id="{494EE101-C3A1-4754-8B36-21383EAC54E3}"/>
              </a:ext>
            </a:extLst>
          </p:cNvPr>
          <p:cNvSpPr txBox="1">
            <a:spLocks/>
          </p:cNvSpPr>
          <p:nvPr/>
        </p:nvSpPr>
        <p:spPr>
          <a:xfrm>
            <a:off x="1202302" y="2002188"/>
            <a:ext cx="3201062"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Milk</a:t>
            </a:r>
          </a:p>
          <a:p>
            <a:pPr marL="514350" indent="-514350">
              <a:buFont typeface="+mj-lt"/>
              <a:buAutoNum type="arabicPeriod"/>
            </a:pPr>
            <a:r>
              <a:rPr lang="en-US" dirty="0"/>
              <a:t>Cookies</a:t>
            </a:r>
          </a:p>
          <a:p>
            <a:pPr marL="514350" indent="-514350">
              <a:buFont typeface="+mj-lt"/>
              <a:buAutoNum type="arabicPeriod"/>
            </a:pPr>
            <a:r>
              <a:rPr lang="en-US" dirty="0"/>
              <a:t>Pasta</a:t>
            </a:r>
          </a:p>
          <a:p>
            <a:pPr marL="514350" indent="-514350">
              <a:buFont typeface="+mj-lt"/>
              <a:buAutoNum type="arabicPeriod"/>
            </a:pPr>
            <a:r>
              <a:rPr lang="en-US" dirty="0"/>
              <a:t>Garbage bags</a:t>
            </a:r>
          </a:p>
          <a:p>
            <a:pPr marL="514350" indent="-514350">
              <a:buFont typeface="+mj-lt"/>
              <a:buAutoNum type="arabicPeriod"/>
            </a:pPr>
            <a:r>
              <a:rPr lang="en-US" dirty="0"/>
              <a:t>Eggs</a:t>
            </a:r>
          </a:p>
          <a:p>
            <a:pPr marL="514350" indent="-514350">
              <a:buFont typeface="+mj-lt"/>
              <a:buAutoNum type="arabicPeriod"/>
            </a:pPr>
            <a:r>
              <a:rPr lang="en-US" dirty="0"/>
              <a:t>Sponges</a:t>
            </a:r>
          </a:p>
          <a:p>
            <a:pPr marL="514350" indent="-514350">
              <a:buFont typeface="+mj-lt"/>
              <a:buAutoNum type="arabicPeriod"/>
            </a:pPr>
            <a:r>
              <a:rPr lang="en-US" dirty="0"/>
              <a:t>Toilet paper</a:t>
            </a:r>
          </a:p>
          <a:p>
            <a:pPr marL="514350" indent="-514350">
              <a:buFont typeface="+mj-lt"/>
              <a:buAutoNum type="arabicPeriod"/>
            </a:pPr>
            <a:r>
              <a:rPr lang="en-US" dirty="0"/>
              <a:t>Ketchup</a:t>
            </a:r>
          </a:p>
          <a:p>
            <a:pPr marL="514350" indent="-514350">
              <a:buFont typeface="+mj-lt"/>
              <a:buAutoNum type="arabicPeriod"/>
            </a:pPr>
            <a:r>
              <a:rPr lang="en-US" dirty="0"/>
              <a:t>Bleach</a:t>
            </a:r>
          </a:p>
          <a:p>
            <a:pPr marL="514350" indent="-514350">
              <a:buFont typeface="+mj-lt"/>
              <a:buAutoNum type="arabicPeriod"/>
            </a:pPr>
            <a:r>
              <a:rPr lang="en-US" dirty="0"/>
              <a:t>Shampoo</a:t>
            </a:r>
          </a:p>
          <a:p>
            <a:pPr marL="0" indent="0">
              <a:buNone/>
            </a:pPr>
            <a:endParaRPr lang="en-US" dirty="0"/>
          </a:p>
        </p:txBody>
      </p:sp>
      <p:sp>
        <p:nvSpPr>
          <p:cNvPr id="18" name="Title 1">
            <a:extLst>
              <a:ext uri="{FF2B5EF4-FFF2-40B4-BE49-F238E27FC236}">
                <a16:creationId xmlns:a16="http://schemas.microsoft.com/office/drawing/2014/main" id="{E55E666D-D597-4048-9B0D-E5570F02793A}"/>
              </a:ext>
            </a:extLst>
          </p:cNvPr>
          <p:cNvSpPr txBox="1">
            <a:spLocks/>
          </p:cNvSpPr>
          <p:nvPr/>
        </p:nvSpPr>
        <p:spPr>
          <a:xfrm>
            <a:off x="65540" y="395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shopping list challenge</a:t>
            </a:r>
          </a:p>
        </p:txBody>
      </p:sp>
      <p:grpSp>
        <p:nvGrpSpPr>
          <p:cNvPr id="2" name="Group 1">
            <a:extLst>
              <a:ext uri="{FF2B5EF4-FFF2-40B4-BE49-F238E27FC236}">
                <a16:creationId xmlns:a16="http://schemas.microsoft.com/office/drawing/2014/main" id="{61EBA1E5-E992-02C6-702C-36973460245D}"/>
              </a:ext>
            </a:extLst>
          </p:cNvPr>
          <p:cNvGrpSpPr/>
          <p:nvPr/>
        </p:nvGrpSpPr>
        <p:grpSpPr>
          <a:xfrm>
            <a:off x="7684032" y="1062040"/>
            <a:ext cx="3895720" cy="4733919"/>
            <a:chOff x="7338061" y="573991"/>
            <a:chExt cx="4377744" cy="5319655"/>
          </a:xfrm>
        </p:grpSpPr>
        <p:pic>
          <p:nvPicPr>
            <p:cNvPr id="27" name="Picture 26" descr="A picture containing icon&#10;&#10;Description automatically generated">
              <a:extLst>
                <a:ext uri="{FF2B5EF4-FFF2-40B4-BE49-F238E27FC236}">
                  <a16:creationId xmlns:a16="http://schemas.microsoft.com/office/drawing/2014/main" id="{4B006B29-CECB-4CE2-B87F-C1779CC1A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955" y="1127914"/>
              <a:ext cx="4125797" cy="4765732"/>
            </a:xfrm>
            <a:prstGeom prst="rect">
              <a:avLst/>
            </a:prstGeom>
            <a:ln>
              <a:noFill/>
            </a:ln>
            <a:effectLst>
              <a:outerShdw blurRad="292100" dist="139700" dir="2700000" algn="tl" rotWithShape="0">
                <a:srgbClr val="333333">
                  <a:alpha val="65000"/>
                </a:srgbClr>
              </a:outerShdw>
            </a:effectLst>
          </p:spPr>
        </p:pic>
        <p:pic>
          <p:nvPicPr>
            <p:cNvPr id="28" name="Picture 27" descr="A piece of bread&#10;&#10;Description automatically generated">
              <a:extLst>
                <a:ext uri="{FF2B5EF4-FFF2-40B4-BE49-F238E27FC236}">
                  <a16:creationId xmlns:a16="http://schemas.microsoft.com/office/drawing/2014/main" id="{6D49C330-7662-4A9B-972B-08AD1177D57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5879" t="6107" r="6490" b="9581"/>
            <a:stretch/>
          </p:blipFill>
          <p:spPr>
            <a:xfrm>
              <a:off x="8744621" y="4542584"/>
              <a:ext cx="553271" cy="553271"/>
            </a:xfrm>
            <a:prstGeom prst="ellipse">
              <a:avLst/>
            </a:prstGeom>
          </p:spPr>
        </p:pic>
        <p:pic>
          <p:nvPicPr>
            <p:cNvPr id="30" name="Picture 29" descr="A picture containing sitting, dark, looking, table&#10;&#10;Description automatically generated">
              <a:extLst>
                <a:ext uri="{FF2B5EF4-FFF2-40B4-BE49-F238E27FC236}">
                  <a16:creationId xmlns:a16="http://schemas.microsoft.com/office/drawing/2014/main" id="{71FCB713-2C38-49A6-8E66-037884470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957" y="3976604"/>
              <a:ext cx="1942848" cy="1494999"/>
            </a:xfrm>
            <a:prstGeom prst="rect">
              <a:avLst/>
            </a:prstGeom>
          </p:spPr>
        </p:pic>
        <p:pic>
          <p:nvPicPr>
            <p:cNvPr id="31" name="Picture 30">
              <a:extLst>
                <a:ext uri="{FF2B5EF4-FFF2-40B4-BE49-F238E27FC236}">
                  <a16:creationId xmlns:a16="http://schemas.microsoft.com/office/drawing/2014/main" id="{B0820177-B7AA-4774-A7F0-2BA46388C05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2541" t="13258" r="13406" b="14213"/>
            <a:stretch/>
          </p:blipFill>
          <p:spPr>
            <a:xfrm>
              <a:off x="9158200" y="2555353"/>
              <a:ext cx="795920" cy="779540"/>
            </a:xfrm>
            <a:prstGeom prst="ellipse">
              <a:avLst/>
            </a:prstGeom>
          </p:spPr>
        </p:pic>
        <p:pic>
          <p:nvPicPr>
            <p:cNvPr id="32" name="Picture 31">
              <a:extLst>
                <a:ext uri="{FF2B5EF4-FFF2-40B4-BE49-F238E27FC236}">
                  <a16:creationId xmlns:a16="http://schemas.microsoft.com/office/drawing/2014/main" id="{9F985603-3522-4011-BF4B-CF76C47D1281}"/>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2541" t="13258" r="13406" b="14213"/>
            <a:stretch/>
          </p:blipFill>
          <p:spPr>
            <a:xfrm flipH="1">
              <a:off x="7854597" y="2490803"/>
              <a:ext cx="795920" cy="779540"/>
            </a:xfrm>
            <a:prstGeom prst="ellipse">
              <a:avLst/>
            </a:prstGeom>
          </p:spPr>
        </p:pic>
        <p:pic>
          <p:nvPicPr>
            <p:cNvPr id="29" name="Picture 28" descr="A close up of pasta&#10;&#10;Description automatically generated">
              <a:extLst>
                <a:ext uri="{FF2B5EF4-FFF2-40B4-BE49-F238E27FC236}">
                  <a16:creationId xmlns:a16="http://schemas.microsoft.com/office/drawing/2014/main" id="{BCEF6B09-E82D-471F-BF4B-481618B234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8061" y="573991"/>
              <a:ext cx="3919661" cy="3388230"/>
            </a:xfrm>
            <a:prstGeom prst="rect">
              <a:avLst/>
            </a:prstGeom>
          </p:spPr>
        </p:pic>
      </p:grpSp>
    </p:spTree>
    <p:extLst>
      <p:ext uri="{BB962C8B-B14F-4D97-AF65-F5344CB8AC3E}">
        <p14:creationId xmlns:p14="http://schemas.microsoft.com/office/powerpoint/2010/main" val="391087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0C6837-E7F7-47EF-814E-A97ECD0231FF}"/>
              </a:ext>
            </a:extLst>
          </p:cNvPr>
          <p:cNvSpPr txBox="1">
            <a:spLocks/>
          </p:cNvSpPr>
          <p:nvPr/>
        </p:nvSpPr>
        <p:spPr>
          <a:xfrm>
            <a:off x="6295290" y="2370300"/>
            <a:ext cx="5216933" cy="719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E3269"/>
                </a:solidFill>
                <a:latin typeface="OpenSans"/>
              </a:rPr>
              <a:t>Why do I have to learn this?</a:t>
            </a:r>
          </a:p>
        </p:txBody>
      </p:sp>
      <p:pic>
        <p:nvPicPr>
          <p:cNvPr id="4" name="Picture 3">
            <a:extLst>
              <a:ext uri="{FF2B5EF4-FFF2-40B4-BE49-F238E27FC236}">
                <a16:creationId xmlns:a16="http://schemas.microsoft.com/office/drawing/2014/main" id="{4E7A7FAB-0507-4E93-8718-F72A6F085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10" y="1874837"/>
            <a:ext cx="5342030" cy="3561644"/>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347ECD4F-8EB9-697D-3C87-AB3938CA7546}"/>
              </a:ext>
            </a:extLst>
          </p:cNvPr>
          <p:cNvSpPr txBox="1">
            <a:spLocks/>
          </p:cNvSpPr>
          <p:nvPr/>
        </p:nvSpPr>
        <p:spPr>
          <a:xfrm>
            <a:off x="6295290" y="3971775"/>
            <a:ext cx="5216933" cy="719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E3269"/>
                </a:solidFill>
                <a:latin typeface="OpenSans"/>
              </a:rPr>
              <a:t>What is important?</a:t>
            </a:r>
          </a:p>
        </p:txBody>
      </p:sp>
    </p:spTree>
    <p:extLst>
      <p:ext uri="{BB962C8B-B14F-4D97-AF65-F5344CB8AC3E}">
        <p14:creationId xmlns:p14="http://schemas.microsoft.com/office/powerpoint/2010/main" val="584601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A1565FD8-766B-4491-A8A0-18244CA772AC}"/>
              </a:ext>
            </a:extLst>
          </p:cNvPr>
          <p:cNvSpPr>
            <a:spLocks noGrp="1"/>
          </p:cNvSpPr>
          <p:nvPr>
            <p:ph idx="1"/>
          </p:nvPr>
        </p:nvSpPr>
        <p:spPr>
          <a:xfrm>
            <a:off x="383458" y="3021049"/>
            <a:ext cx="4465673" cy="2970173"/>
          </a:xfrm>
        </p:spPr>
        <p:txBody>
          <a:bodyPr>
            <a:normAutofit/>
          </a:bodyPr>
          <a:lstStyle/>
          <a:p>
            <a:pPr marL="0" indent="0">
              <a:buNone/>
            </a:pPr>
            <a:r>
              <a:rPr lang="en-US" sz="3600" dirty="0">
                <a:solidFill>
                  <a:srgbClr val="535353"/>
                </a:solidFill>
              </a:rPr>
              <a:t>The Memory palace</a:t>
            </a:r>
          </a:p>
          <a:p>
            <a:pPr marL="0" indent="0">
              <a:buNone/>
            </a:pPr>
            <a:r>
              <a:rPr lang="en-US" sz="3600" dirty="0">
                <a:solidFill>
                  <a:srgbClr val="535353"/>
                </a:solidFill>
              </a:rPr>
              <a:t>	Action</a:t>
            </a:r>
          </a:p>
          <a:p>
            <a:pPr marL="0" indent="0">
              <a:buNone/>
            </a:pPr>
            <a:r>
              <a:rPr lang="en-US" sz="3600" dirty="0">
                <a:solidFill>
                  <a:srgbClr val="535353"/>
                </a:solidFill>
              </a:rPr>
              <a:t>	Emotion</a:t>
            </a:r>
          </a:p>
          <a:p>
            <a:pPr marL="0" indent="0">
              <a:buNone/>
            </a:pPr>
            <a:r>
              <a:rPr lang="en-US" sz="3600" dirty="0">
                <a:solidFill>
                  <a:srgbClr val="535353"/>
                </a:solidFill>
              </a:rPr>
              <a:t>	Review</a:t>
            </a:r>
            <a:endParaRPr lang="el-GR" sz="3600" dirty="0">
              <a:solidFill>
                <a:srgbClr val="535353"/>
              </a:solidFill>
            </a:endParaRPr>
          </a:p>
        </p:txBody>
      </p:sp>
      <p:pic>
        <p:nvPicPr>
          <p:cNvPr id="21" name="Picture 20">
            <a:extLst>
              <a:ext uri="{FF2B5EF4-FFF2-40B4-BE49-F238E27FC236}">
                <a16:creationId xmlns:a16="http://schemas.microsoft.com/office/drawing/2014/main" id="{7737ECCD-018C-4797-BA7F-4F25894C0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5" y="6372368"/>
            <a:ext cx="1703973" cy="485632"/>
          </a:xfrm>
          <a:prstGeom prst="rect">
            <a:avLst/>
          </a:prstGeom>
        </p:spPr>
      </p:pic>
      <p:sp>
        <p:nvSpPr>
          <p:cNvPr id="31" name="TextBox 30">
            <a:extLst>
              <a:ext uri="{FF2B5EF4-FFF2-40B4-BE49-F238E27FC236}">
                <a16:creationId xmlns:a16="http://schemas.microsoft.com/office/drawing/2014/main" id="{84C3ED83-2286-49BB-870D-AE06F9314022}"/>
              </a:ext>
            </a:extLst>
          </p:cNvPr>
          <p:cNvSpPr txBox="1"/>
          <p:nvPr/>
        </p:nvSpPr>
        <p:spPr>
          <a:xfrm>
            <a:off x="8544358" y="1663459"/>
            <a:ext cx="2735022" cy="923330"/>
          </a:xfrm>
          <a:prstGeom prst="rect">
            <a:avLst/>
          </a:prstGeom>
          <a:noFill/>
        </p:spPr>
        <p:txBody>
          <a:bodyPr wrap="square" rtlCol="0">
            <a:spAutoFit/>
          </a:bodyPr>
          <a:lstStyle/>
          <a:p>
            <a:pPr algn="r"/>
            <a:r>
              <a:rPr lang="en-US" i="1" dirty="0"/>
              <a:t>How did people remember things back in the old days?</a:t>
            </a:r>
            <a:endParaRPr lang="el-GR" i="1" dirty="0"/>
          </a:p>
        </p:txBody>
      </p:sp>
      <p:sp>
        <p:nvSpPr>
          <p:cNvPr id="24" name="Title 1">
            <a:extLst>
              <a:ext uri="{FF2B5EF4-FFF2-40B4-BE49-F238E27FC236}">
                <a16:creationId xmlns:a16="http://schemas.microsoft.com/office/drawing/2014/main" id="{B7DDBED9-71A3-43E8-B998-4F7E12F40FF2}"/>
              </a:ext>
            </a:extLst>
          </p:cNvPr>
          <p:cNvSpPr txBox="1">
            <a:spLocks/>
          </p:cNvSpPr>
          <p:nvPr/>
        </p:nvSpPr>
        <p:spPr>
          <a:xfrm>
            <a:off x="68105" y="4232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Tricks to strengthen your memory</a:t>
            </a:r>
          </a:p>
        </p:txBody>
      </p:sp>
      <p:grpSp>
        <p:nvGrpSpPr>
          <p:cNvPr id="2" name="Group 1">
            <a:extLst>
              <a:ext uri="{FF2B5EF4-FFF2-40B4-BE49-F238E27FC236}">
                <a16:creationId xmlns:a16="http://schemas.microsoft.com/office/drawing/2014/main" id="{5FB3EC60-A2CF-4C34-A945-CDFDA5EC2436}"/>
              </a:ext>
            </a:extLst>
          </p:cNvPr>
          <p:cNvGrpSpPr/>
          <p:nvPr/>
        </p:nvGrpSpPr>
        <p:grpSpPr>
          <a:xfrm>
            <a:off x="6456195" y="2586789"/>
            <a:ext cx="2735022" cy="3465731"/>
            <a:chOff x="5632555" y="2875085"/>
            <a:chExt cx="2735022" cy="3465731"/>
          </a:xfrm>
        </p:grpSpPr>
        <p:pic>
          <p:nvPicPr>
            <p:cNvPr id="1026" name="Picture 2">
              <a:extLst>
                <a:ext uri="{FF2B5EF4-FFF2-40B4-BE49-F238E27FC236}">
                  <a16:creationId xmlns:a16="http://schemas.microsoft.com/office/drawing/2014/main" id="{4554D0D9-66C0-454D-AA4A-5F0509153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316" y="2875085"/>
              <a:ext cx="20955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F8517D4-B587-4B81-9B0A-2D5A01D8D6A3}"/>
                </a:ext>
              </a:extLst>
            </p:cNvPr>
            <p:cNvSpPr txBox="1"/>
            <p:nvPr/>
          </p:nvSpPr>
          <p:spPr>
            <a:xfrm>
              <a:off x="5632555" y="5694485"/>
              <a:ext cx="2735022" cy="646331"/>
            </a:xfrm>
            <a:prstGeom prst="rect">
              <a:avLst/>
            </a:prstGeom>
            <a:noFill/>
          </p:spPr>
          <p:txBody>
            <a:bodyPr wrap="square" rtlCol="0">
              <a:spAutoFit/>
            </a:bodyPr>
            <a:lstStyle/>
            <a:p>
              <a:pPr algn="ctr"/>
              <a:r>
                <a:rPr lang="en-US" i="1" dirty="0"/>
                <a:t>Cicero (106 – 43 BC)</a:t>
              </a:r>
            </a:p>
            <a:p>
              <a:pPr algn="ctr"/>
              <a:r>
                <a:rPr lang="en-US" i="1" dirty="0"/>
                <a:t>and the Method of Loci</a:t>
              </a:r>
              <a:endParaRPr lang="el-GR" i="1" dirty="0"/>
            </a:p>
          </p:txBody>
        </p:sp>
      </p:grpSp>
      <p:sp>
        <p:nvSpPr>
          <p:cNvPr id="27" name="TextBox 26">
            <a:extLst>
              <a:ext uri="{FF2B5EF4-FFF2-40B4-BE49-F238E27FC236}">
                <a16:creationId xmlns:a16="http://schemas.microsoft.com/office/drawing/2014/main" id="{DC0D4522-AFE5-451C-B28A-F8666FBB90D6}"/>
              </a:ext>
            </a:extLst>
          </p:cNvPr>
          <p:cNvSpPr txBox="1"/>
          <p:nvPr/>
        </p:nvSpPr>
        <p:spPr>
          <a:xfrm>
            <a:off x="383458" y="1586828"/>
            <a:ext cx="6194322" cy="1200329"/>
          </a:xfrm>
          <a:prstGeom prst="rect">
            <a:avLst/>
          </a:prstGeom>
          <a:noFill/>
        </p:spPr>
        <p:txBody>
          <a:bodyPr wrap="square">
            <a:spAutoFit/>
          </a:bodyPr>
          <a:lstStyle/>
          <a:p>
            <a:r>
              <a:rPr lang="en-US" b="0" i="0" dirty="0">
                <a:solidFill>
                  <a:srgbClr val="88D317"/>
                </a:solidFill>
                <a:effectLst/>
                <a:latin typeface="Arial" panose="020B0604020202020204" pitchFamily="34" charset="0"/>
              </a:rPr>
              <a:t>Method of Loci (the Memory Palace)</a:t>
            </a:r>
            <a:r>
              <a:rPr lang="en-US" b="0" i="0" dirty="0">
                <a:solidFill>
                  <a:srgbClr val="202122"/>
                </a:solidFill>
                <a:effectLst/>
                <a:latin typeface="Arial" panose="020B0604020202020204" pitchFamily="34" charset="0"/>
              </a:rPr>
              <a:t> is a strategy of memory enhancement which </a:t>
            </a:r>
            <a:r>
              <a:rPr lang="en-US" dirty="0">
                <a:solidFill>
                  <a:srgbClr val="202122"/>
                </a:solidFill>
                <a:latin typeface="Arial" panose="020B0604020202020204" pitchFamily="34" charset="0"/>
              </a:rPr>
              <a:t>uses </a:t>
            </a:r>
            <a:r>
              <a:rPr lang="en-US" b="1" dirty="0">
                <a:solidFill>
                  <a:srgbClr val="202122"/>
                </a:solidFill>
                <a:latin typeface="Arial" panose="020B0604020202020204" pitchFamily="34" charset="0"/>
              </a:rPr>
              <a:t>visualizations of familiar spatial environments</a:t>
            </a:r>
            <a:r>
              <a:rPr lang="en-US" dirty="0">
                <a:solidFill>
                  <a:srgbClr val="202122"/>
                </a:solidFill>
                <a:latin typeface="Arial" panose="020B0604020202020204" pitchFamily="34" charset="0"/>
              </a:rPr>
              <a:t> in order to enhance the recall of information. </a:t>
            </a:r>
            <a:endParaRPr lang="en-US" dirty="0"/>
          </a:p>
        </p:txBody>
      </p:sp>
    </p:spTree>
    <p:extLst>
      <p:ext uri="{BB962C8B-B14F-4D97-AF65-F5344CB8AC3E}">
        <p14:creationId xmlns:p14="http://schemas.microsoft.com/office/powerpoint/2010/main" val="30546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1000"/>
                                        <p:tgtEl>
                                          <p:spTgt spid="23">
                                            <p:txEl>
                                              <p:pRg st="0" end="0"/>
                                            </p:txEl>
                                          </p:spTgt>
                                        </p:tgtEl>
                                      </p:cBhvr>
                                    </p:animEffect>
                                    <p:anim calcmode="lin" valueType="num">
                                      <p:cBhvr>
                                        <p:cTn id="22"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1" end="1"/>
                                            </p:txEl>
                                          </p:spTgt>
                                        </p:tgtEl>
                                        <p:attrNameLst>
                                          <p:attrName>style.visibility</p:attrName>
                                        </p:attrNameLst>
                                      </p:cBhvr>
                                      <p:to>
                                        <p:strVal val="visible"/>
                                      </p:to>
                                    </p:set>
                                    <p:animEffect transition="in" filter="fade">
                                      <p:cBhvr>
                                        <p:cTn id="28" dur="1000"/>
                                        <p:tgtEl>
                                          <p:spTgt spid="23">
                                            <p:txEl>
                                              <p:pRg st="1" end="1"/>
                                            </p:txEl>
                                          </p:spTgt>
                                        </p:tgtEl>
                                      </p:cBhvr>
                                    </p:animEffect>
                                    <p:anim calcmode="lin" valueType="num">
                                      <p:cBhvr>
                                        <p:cTn id="29"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animEffect transition="in" filter="fade">
                                      <p:cBhvr>
                                        <p:cTn id="35" dur="1000"/>
                                        <p:tgtEl>
                                          <p:spTgt spid="23">
                                            <p:txEl>
                                              <p:pRg st="2" end="2"/>
                                            </p:txEl>
                                          </p:spTgt>
                                        </p:tgtEl>
                                      </p:cBhvr>
                                    </p:animEffect>
                                    <p:anim calcmode="lin" valueType="num">
                                      <p:cBhvr>
                                        <p:cTn id="36"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fade">
                                      <p:cBhvr>
                                        <p:cTn id="42" dur="1000"/>
                                        <p:tgtEl>
                                          <p:spTgt spid="23">
                                            <p:txEl>
                                              <p:pRg st="3" end="3"/>
                                            </p:txEl>
                                          </p:spTgt>
                                        </p:tgtEl>
                                      </p:cBhvr>
                                    </p:animEffect>
                                    <p:anim calcmode="lin" valueType="num">
                                      <p:cBhvr>
                                        <p:cTn id="43"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A1565FD8-766B-4491-A8A0-18244CA772AC}"/>
              </a:ext>
            </a:extLst>
          </p:cNvPr>
          <p:cNvSpPr>
            <a:spLocks noGrp="1"/>
          </p:cNvSpPr>
          <p:nvPr>
            <p:ph idx="1"/>
          </p:nvPr>
        </p:nvSpPr>
        <p:spPr>
          <a:xfrm>
            <a:off x="726263" y="2301757"/>
            <a:ext cx="4465673" cy="2970173"/>
          </a:xfrm>
        </p:spPr>
        <p:txBody>
          <a:bodyPr>
            <a:normAutofit/>
          </a:bodyPr>
          <a:lstStyle/>
          <a:p>
            <a:pPr marL="514350" indent="-514350">
              <a:buFont typeface="+mj-lt"/>
              <a:buAutoNum type="arabicPeriod"/>
            </a:pPr>
            <a:r>
              <a:rPr lang="en-US" sz="3600" dirty="0">
                <a:solidFill>
                  <a:srgbClr val="535353"/>
                </a:solidFill>
              </a:rPr>
              <a:t>The Memory palace</a:t>
            </a:r>
          </a:p>
          <a:p>
            <a:pPr marL="514350" indent="-514350">
              <a:buFont typeface="+mj-lt"/>
              <a:buAutoNum type="arabicPeriod"/>
            </a:pPr>
            <a:r>
              <a:rPr lang="en-US" sz="3600" dirty="0">
                <a:solidFill>
                  <a:srgbClr val="535353"/>
                </a:solidFill>
              </a:rPr>
              <a:t>Action</a:t>
            </a:r>
          </a:p>
          <a:p>
            <a:pPr marL="514350" indent="-514350">
              <a:buFont typeface="+mj-lt"/>
              <a:buAutoNum type="arabicPeriod"/>
            </a:pPr>
            <a:r>
              <a:rPr lang="en-US" sz="3600" dirty="0">
                <a:solidFill>
                  <a:srgbClr val="535353"/>
                </a:solidFill>
              </a:rPr>
              <a:t>Emotion</a:t>
            </a:r>
          </a:p>
          <a:p>
            <a:pPr marL="514350" indent="-514350">
              <a:buFont typeface="+mj-lt"/>
              <a:buAutoNum type="arabicPeriod"/>
            </a:pPr>
            <a:r>
              <a:rPr lang="en-US" sz="3600" dirty="0">
                <a:solidFill>
                  <a:srgbClr val="535353"/>
                </a:solidFill>
              </a:rPr>
              <a:t>Review</a:t>
            </a:r>
            <a:endParaRPr lang="el-GR" sz="3600" dirty="0">
              <a:solidFill>
                <a:srgbClr val="535353"/>
              </a:solidFill>
            </a:endParaRPr>
          </a:p>
        </p:txBody>
      </p:sp>
      <p:sp>
        <p:nvSpPr>
          <p:cNvPr id="31" name="TextBox 30">
            <a:extLst>
              <a:ext uri="{FF2B5EF4-FFF2-40B4-BE49-F238E27FC236}">
                <a16:creationId xmlns:a16="http://schemas.microsoft.com/office/drawing/2014/main" id="{84C3ED83-2286-49BB-870D-AE06F9314022}"/>
              </a:ext>
            </a:extLst>
          </p:cNvPr>
          <p:cNvSpPr txBox="1"/>
          <p:nvPr/>
        </p:nvSpPr>
        <p:spPr>
          <a:xfrm>
            <a:off x="5506535" y="3045220"/>
            <a:ext cx="2735022" cy="646331"/>
          </a:xfrm>
          <a:prstGeom prst="rect">
            <a:avLst/>
          </a:prstGeom>
          <a:noFill/>
        </p:spPr>
        <p:txBody>
          <a:bodyPr wrap="square" rtlCol="0">
            <a:spAutoFit/>
          </a:bodyPr>
          <a:lstStyle/>
          <a:p>
            <a:r>
              <a:rPr lang="en-US" i="1" dirty="0"/>
              <a:t>Fried eggs (in Greek) are usually called Egg Eyes</a:t>
            </a:r>
            <a:endParaRPr lang="el-GR" i="1" dirty="0"/>
          </a:p>
        </p:txBody>
      </p:sp>
      <p:sp>
        <p:nvSpPr>
          <p:cNvPr id="44" name="TextBox 43">
            <a:extLst>
              <a:ext uri="{FF2B5EF4-FFF2-40B4-BE49-F238E27FC236}">
                <a16:creationId xmlns:a16="http://schemas.microsoft.com/office/drawing/2014/main" id="{3D5BE1ED-D607-42BE-96CB-044E606FDCA0}"/>
              </a:ext>
            </a:extLst>
          </p:cNvPr>
          <p:cNvSpPr txBox="1"/>
          <p:nvPr/>
        </p:nvSpPr>
        <p:spPr>
          <a:xfrm>
            <a:off x="5854485" y="1819343"/>
            <a:ext cx="2153082" cy="369332"/>
          </a:xfrm>
          <a:prstGeom prst="rect">
            <a:avLst/>
          </a:prstGeom>
          <a:noFill/>
        </p:spPr>
        <p:txBody>
          <a:bodyPr wrap="square" rtlCol="0">
            <a:spAutoFit/>
          </a:bodyPr>
          <a:lstStyle/>
          <a:p>
            <a:r>
              <a:rPr lang="en-US" i="1" dirty="0"/>
              <a:t>Scene from a movie </a:t>
            </a:r>
            <a:endParaRPr lang="el-GR" i="1" dirty="0"/>
          </a:p>
        </p:txBody>
      </p:sp>
      <p:grpSp>
        <p:nvGrpSpPr>
          <p:cNvPr id="3" name="Group 2">
            <a:extLst>
              <a:ext uri="{FF2B5EF4-FFF2-40B4-BE49-F238E27FC236}">
                <a16:creationId xmlns:a16="http://schemas.microsoft.com/office/drawing/2014/main" id="{DB2366D7-D44C-40F5-2647-7C051DEC424E}"/>
              </a:ext>
            </a:extLst>
          </p:cNvPr>
          <p:cNvGrpSpPr/>
          <p:nvPr/>
        </p:nvGrpSpPr>
        <p:grpSpPr>
          <a:xfrm>
            <a:off x="7872923" y="1275861"/>
            <a:ext cx="3531414" cy="4467018"/>
            <a:chOff x="7157967" y="1275860"/>
            <a:chExt cx="4246370" cy="5309405"/>
          </a:xfrm>
        </p:grpSpPr>
        <p:pic>
          <p:nvPicPr>
            <p:cNvPr id="30" name="Picture 29" descr="A picture containing icon&#10;&#10;Description automatically generated">
              <a:extLst>
                <a:ext uri="{FF2B5EF4-FFF2-40B4-BE49-F238E27FC236}">
                  <a16:creationId xmlns:a16="http://schemas.microsoft.com/office/drawing/2014/main" id="{CF376F73-794E-4C85-8491-EBD9147DB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0875" y="1921832"/>
              <a:ext cx="3852925" cy="4450536"/>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728646E0-F875-4127-B128-F5BCE9E89161}"/>
                </a:ext>
              </a:extLst>
            </p:cNvPr>
            <p:cNvSpPr/>
            <p:nvPr/>
          </p:nvSpPr>
          <p:spPr>
            <a:xfrm>
              <a:off x="8737600" y="5118100"/>
              <a:ext cx="495300" cy="5207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2" name="Oval 31">
              <a:extLst>
                <a:ext uri="{FF2B5EF4-FFF2-40B4-BE49-F238E27FC236}">
                  <a16:creationId xmlns:a16="http://schemas.microsoft.com/office/drawing/2014/main" id="{02188C4B-38D7-4D88-86BF-43B262AA8105}"/>
                </a:ext>
              </a:extLst>
            </p:cNvPr>
            <p:cNvSpPr/>
            <p:nvPr/>
          </p:nvSpPr>
          <p:spPr>
            <a:xfrm>
              <a:off x="9055100" y="3265966"/>
              <a:ext cx="749300" cy="709134"/>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4" name="Oval 33">
              <a:extLst>
                <a:ext uri="{FF2B5EF4-FFF2-40B4-BE49-F238E27FC236}">
                  <a16:creationId xmlns:a16="http://schemas.microsoft.com/office/drawing/2014/main" id="{47D15B98-4073-40C5-B182-6AB852239AC7}"/>
                </a:ext>
              </a:extLst>
            </p:cNvPr>
            <p:cNvSpPr/>
            <p:nvPr/>
          </p:nvSpPr>
          <p:spPr>
            <a:xfrm>
              <a:off x="7903338" y="3164366"/>
              <a:ext cx="749300" cy="709134"/>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8" name="Oval 37">
              <a:extLst>
                <a:ext uri="{FF2B5EF4-FFF2-40B4-BE49-F238E27FC236}">
                  <a16:creationId xmlns:a16="http://schemas.microsoft.com/office/drawing/2014/main" id="{C3C423AF-53F2-47AE-8F54-6CF1A638BC0E}"/>
                </a:ext>
              </a:extLst>
            </p:cNvPr>
            <p:cNvSpPr/>
            <p:nvPr/>
          </p:nvSpPr>
          <p:spPr>
            <a:xfrm>
              <a:off x="8093838" y="6000592"/>
              <a:ext cx="609600" cy="512763"/>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9" name="Oval 38">
              <a:extLst>
                <a:ext uri="{FF2B5EF4-FFF2-40B4-BE49-F238E27FC236}">
                  <a16:creationId xmlns:a16="http://schemas.microsoft.com/office/drawing/2014/main" id="{DB6B56B1-EEAE-4F37-B60F-54406F9EC173}"/>
                </a:ext>
              </a:extLst>
            </p:cNvPr>
            <p:cNvSpPr/>
            <p:nvPr/>
          </p:nvSpPr>
          <p:spPr>
            <a:xfrm>
              <a:off x="9427295" y="6072502"/>
              <a:ext cx="609600" cy="512763"/>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pic>
          <p:nvPicPr>
            <p:cNvPr id="40" name="Picture 39">
              <a:extLst>
                <a:ext uri="{FF2B5EF4-FFF2-40B4-BE49-F238E27FC236}">
                  <a16:creationId xmlns:a16="http://schemas.microsoft.com/office/drawing/2014/main" id="{853ABE8C-308A-40CE-ACB3-4413D5AA599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541" t="13258" r="13406" b="14213"/>
            <a:stretch/>
          </p:blipFill>
          <p:spPr>
            <a:xfrm>
              <a:off x="9075091" y="3258957"/>
              <a:ext cx="731191" cy="716143"/>
            </a:xfrm>
            <a:prstGeom prst="ellipse">
              <a:avLst/>
            </a:prstGeom>
          </p:spPr>
        </p:pic>
        <p:pic>
          <p:nvPicPr>
            <p:cNvPr id="41" name="Picture 40">
              <a:extLst>
                <a:ext uri="{FF2B5EF4-FFF2-40B4-BE49-F238E27FC236}">
                  <a16:creationId xmlns:a16="http://schemas.microsoft.com/office/drawing/2014/main" id="{D05F0CCE-C28D-4916-BA26-1FD03512CA1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541" t="13258" r="13406" b="14213"/>
            <a:stretch/>
          </p:blipFill>
          <p:spPr>
            <a:xfrm flipH="1">
              <a:off x="7903338" y="3163723"/>
              <a:ext cx="731191" cy="716143"/>
            </a:xfrm>
            <a:prstGeom prst="ellipse">
              <a:avLst/>
            </a:prstGeom>
          </p:spPr>
        </p:pic>
        <p:pic>
          <p:nvPicPr>
            <p:cNvPr id="43" name="Picture 42" descr="A close up of pasta&#10;&#10;Description automatically generated">
              <a:extLst>
                <a:ext uri="{FF2B5EF4-FFF2-40B4-BE49-F238E27FC236}">
                  <a16:creationId xmlns:a16="http://schemas.microsoft.com/office/drawing/2014/main" id="{39F80093-C965-4895-9F2B-11CC131F1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967" y="1275860"/>
              <a:ext cx="3834248" cy="3314398"/>
            </a:xfrm>
            <a:prstGeom prst="rect">
              <a:avLst/>
            </a:prstGeom>
          </p:spPr>
        </p:pic>
        <p:sp>
          <p:nvSpPr>
            <p:cNvPr id="36" name="Oval 35">
              <a:extLst>
                <a:ext uri="{FF2B5EF4-FFF2-40B4-BE49-F238E27FC236}">
                  <a16:creationId xmlns:a16="http://schemas.microsoft.com/office/drawing/2014/main" id="{25E75406-6D1E-42F2-81B3-4BBBDD48D944}"/>
                </a:ext>
              </a:extLst>
            </p:cNvPr>
            <p:cNvSpPr/>
            <p:nvPr/>
          </p:nvSpPr>
          <p:spPr>
            <a:xfrm>
              <a:off x="7458837" y="1730017"/>
              <a:ext cx="3192525" cy="1195001"/>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pic>
          <p:nvPicPr>
            <p:cNvPr id="45" name="Picture 44" descr="A piece of bread&#10;&#10;Description automatically generated">
              <a:extLst>
                <a:ext uri="{FF2B5EF4-FFF2-40B4-BE49-F238E27FC236}">
                  <a16:creationId xmlns:a16="http://schemas.microsoft.com/office/drawing/2014/main" id="{545E47FC-6D1F-48B3-A54E-0397CF469B4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5879" t="6107" r="6490" b="9581"/>
            <a:stretch/>
          </p:blipFill>
          <p:spPr>
            <a:xfrm>
              <a:off x="8652638" y="5041900"/>
              <a:ext cx="636515" cy="636515"/>
            </a:xfrm>
            <a:prstGeom prst="ellipse">
              <a:avLst/>
            </a:prstGeom>
          </p:spPr>
        </p:pic>
        <p:pic>
          <p:nvPicPr>
            <p:cNvPr id="46" name="Picture 45" descr="A picture containing sitting, dark, looking, table&#10;&#10;Description automatically generated">
              <a:extLst>
                <a:ext uri="{FF2B5EF4-FFF2-40B4-BE49-F238E27FC236}">
                  <a16:creationId xmlns:a16="http://schemas.microsoft.com/office/drawing/2014/main" id="{F06A06F0-6158-4763-9442-7ACC4E9DFF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6111" y="4571415"/>
              <a:ext cx="1718226" cy="1429178"/>
            </a:xfrm>
            <a:prstGeom prst="rect">
              <a:avLst/>
            </a:prstGeom>
          </p:spPr>
        </p:pic>
        <p:sp>
          <p:nvSpPr>
            <p:cNvPr id="35" name="Oval 34">
              <a:extLst>
                <a:ext uri="{FF2B5EF4-FFF2-40B4-BE49-F238E27FC236}">
                  <a16:creationId xmlns:a16="http://schemas.microsoft.com/office/drawing/2014/main" id="{D5532E21-9658-4C33-A965-A326960F7290}"/>
                </a:ext>
              </a:extLst>
            </p:cNvPr>
            <p:cNvSpPr/>
            <p:nvPr/>
          </p:nvSpPr>
          <p:spPr>
            <a:xfrm>
              <a:off x="9690100" y="4366897"/>
              <a:ext cx="1663700" cy="1810066"/>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grpSp>
      <p:sp>
        <p:nvSpPr>
          <p:cNvPr id="24" name="Title 1">
            <a:extLst>
              <a:ext uri="{FF2B5EF4-FFF2-40B4-BE49-F238E27FC236}">
                <a16:creationId xmlns:a16="http://schemas.microsoft.com/office/drawing/2014/main" id="{B7DDBED9-71A3-43E8-B998-4F7E12F40FF2}"/>
              </a:ext>
            </a:extLst>
          </p:cNvPr>
          <p:cNvSpPr txBox="1">
            <a:spLocks/>
          </p:cNvSpPr>
          <p:nvPr/>
        </p:nvSpPr>
        <p:spPr>
          <a:xfrm>
            <a:off x="174272" y="4991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Tricks to strengthen your memory</a:t>
            </a:r>
          </a:p>
        </p:txBody>
      </p:sp>
    </p:spTree>
    <p:extLst>
      <p:ext uri="{BB962C8B-B14F-4D97-AF65-F5344CB8AC3E}">
        <p14:creationId xmlns:p14="http://schemas.microsoft.com/office/powerpoint/2010/main" val="78792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 calcmode="lin" valueType="num">
                                      <p:cBhvr additive="base">
                                        <p:cTn id="1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fade">
                                      <p:cBhvr>
                                        <p:cTn id="23" dur="1000"/>
                                        <p:tgtEl>
                                          <p:spTgt spid="23">
                                            <p:txEl>
                                              <p:pRg st="2" end="2"/>
                                            </p:txEl>
                                          </p:spTgt>
                                        </p:tgtEl>
                                      </p:cBhvr>
                                    </p:animEffect>
                                    <p:anim calcmode="lin" valueType="num">
                                      <p:cBhvr>
                                        <p:cTn id="24"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2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3" end="3"/>
                                            </p:txEl>
                                          </p:spTgt>
                                        </p:tgtEl>
                                        <p:attrNameLst>
                                          <p:attrName>style.visibility</p:attrName>
                                        </p:attrNameLst>
                                      </p:cBhvr>
                                      <p:to>
                                        <p:strVal val="visible"/>
                                      </p:to>
                                    </p:set>
                                    <p:animEffect transition="in" filter="fade">
                                      <p:cBhvr>
                                        <p:cTn id="35" dur="1000"/>
                                        <p:tgtEl>
                                          <p:spTgt spid="23">
                                            <p:txEl>
                                              <p:pRg st="3" end="3"/>
                                            </p:txEl>
                                          </p:spTgt>
                                        </p:tgtEl>
                                      </p:cBhvr>
                                    </p:animEffect>
                                    <p:anim calcmode="lin" valueType="num">
                                      <p:cBhvr>
                                        <p:cTn id="36"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8A2798-A482-4DF1-A81D-4053158B6227}"/>
              </a:ext>
            </a:extLst>
          </p:cNvPr>
          <p:cNvSpPr txBox="1">
            <a:spLocks/>
          </p:cNvSpPr>
          <p:nvPr/>
        </p:nvSpPr>
        <p:spPr>
          <a:xfrm>
            <a:off x="0" y="479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Going in class</a:t>
            </a:r>
          </a:p>
        </p:txBody>
      </p:sp>
      <p:sp>
        <p:nvSpPr>
          <p:cNvPr id="22" name="Title 1">
            <a:extLst>
              <a:ext uri="{FF2B5EF4-FFF2-40B4-BE49-F238E27FC236}">
                <a16:creationId xmlns:a16="http://schemas.microsoft.com/office/drawing/2014/main" id="{F9FE4E43-9BF0-4B7E-A527-4F0384E564CA}"/>
              </a:ext>
            </a:extLst>
          </p:cNvPr>
          <p:cNvSpPr txBox="1">
            <a:spLocks/>
          </p:cNvSpPr>
          <p:nvPr/>
        </p:nvSpPr>
        <p:spPr>
          <a:xfrm>
            <a:off x="517468" y="1646202"/>
            <a:ext cx="10836332" cy="71961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7E3269"/>
                </a:solidFill>
              </a:rPr>
              <a:t>Can we use this method as a </a:t>
            </a:r>
            <a:r>
              <a:rPr lang="en-US" sz="4000" b="1" i="1" dirty="0">
                <a:solidFill>
                  <a:srgbClr val="7E3269"/>
                </a:solidFill>
              </a:rPr>
              <a:t>tool </a:t>
            </a:r>
            <a:r>
              <a:rPr lang="en-US" sz="4000" b="1" dirty="0">
                <a:solidFill>
                  <a:srgbClr val="7E3269"/>
                </a:solidFill>
              </a:rPr>
              <a:t>to increase students’ knowledge retention?</a:t>
            </a:r>
          </a:p>
        </p:txBody>
      </p:sp>
      <p:sp>
        <p:nvSpPr>
          <p:cNvPr id="4" name="Content Placeholder 3">
            <a:extLst>
              <a:ext uri="{FF2B5EF4-FFF2-40B4-BE49-F238E27FC236}">
                <a16:creationId xmlns:a16="http://schemas.microsoft.com/office/drawing/2014/main" id="{BC8F936D-ABE3-44A4-B386-24B23D5AA06D}"/>
              </a:ext>
            </a:extLst>
          </p:cNvPr>
          <p:cNvSpPr>
            <a:spLocks noGrp="1"/>
          </p:cNvSpPr>
          <p:nvPr>
            <p:ph idx="1"/>
          </p:nvPr>
        </p:nvSpPr>
        <p:spPr>
          <a:xfrm>
            <a:off x="616526" y="2623798"/>
            <a:ext cx="10060710" cy="3443231"/>
          </a:xfrm>
        </p:spPr>
        <p:txBody>
          <a:bodyPr/>
          <a:lstStyle/>
          <a:p>
            <a:pPr marL="0" indent="0">
              <a:buNone/>
            </a:pPr>
            <a:r>
              <a:rPr lang="en-US" dirty="0"/>
              <a:t>Moving from working memory to long-term  memory</a:t>
            </a:r>
          </a:p>
          <a:p>
            <a:pPr marL="0" indent="0">
              <a:buNone/>
            </a:pPr>
            <a:endParaRPr lang="en-US" dirty="0"/>
          </a:p>
          <a:p>
            <a:pPr lvl="1"/>
            <a:r>
              <a:rPr lang="en-US" dirty="0"/>
              <a:t>Selecting information based on </a:t>
            </a:r>
            <a:r>
              <a:rPr lang="en-US" dirty="0">
                <a:solidFill>
                  <a:srgbClr val="88D317"/>
                </a:solidFill>
              </a:rPr>
              <a:t>importance</a:t>
            </a:r>
          </a:p>
          <a:p>
            <a:pPr lvl="1"/>
            <a:endParaRPr lang="en-US" dirty="0">
              <a:solidFill>
                <a:srgbClr val="88D317"/>
              </a:solidFill>
            </a:endParaRPr>
          </a:p>
          <a:p>
            <a:pPr lvl="1"/>
            <a:r>
              <a:rPr lang="en-US" dirty="0"/>
              <a:t>Deep processing </a:t>
            </a:r>
            <a:r>
              <a:rPr lang="en-US" dirty="0">
                <a:sym typeface="Symbol" panose="05050102010706020507" pitchFamily="18" charset="2"/>
              </a:rPr>
              <a:t> Connection to something </a:t>
            </a:r>
            <a:r>
              <a:rPr lang="en-US" dirty="0">
                <a:solidFill>
                  <a:srgbClr val="88D317"/>
                </a:solidFill>
                <a:sym typeface="Symbol" panose="05050102010706020507" pitchFamily="18" charset="2"/>
              </a:rPr>
              <a:t>meaningful</a:t>
            </a:r>
          </a:p>
          <a:p>
            <a:pPr marL="457200" lvl="1" indent="0">
              <a:buNone/>
            </a:pPr>
            <a:r>
              <a:rPr lang="en-US" sz="2400" dirty="0">
                <a:sym typeface="Symbol" panose="05050102010706020507" pitchFamily="18" charset="2"/>
              </a:rPr>
              <a:t>                                   Related to one’s own personal emotional </a:t>
            </a:r>
            <a:r>
              <a:rPr lang="en-US" sz="2400" dirty="0">
                <a:solidFill>
                  <a:srgbClr val="88D317"/>
                </a:solidFill>
                <a:sym typeface="Symbol" panose="05050102010706020507" pitchFamily="18" charset="2"/>
              </a:rPr>
              <a:t>experience</a:t>
            </a:r>
          </a:p>
          <a:p>
            <a:pPr marL="457200" lvl="1" indent="0">
              <a:buNone/>
            </a:pPr>
            <a:endParaRPr lang="en-US" sz="2400" dirty="0">
              <a:solidFill>
                <a:srgbClr val="88D317"/>
              </a:solidFill>
              <a:sym typeface="Symbol" panose="05050102010706020507" pitchFamily="18" charset="2"/>
            </a:endParaRPr>
          </a:p>
          <a:p>
            <a:pPr lvl="1"/>
            <a:r>
              <a:rPr lang="en-US" dirty="0">
                <a:solidFill>
                  <a:srgbClr val="88D317"/>
                </a:solidFill>
                <a:sym typeface="Symbol" panose="05050102010706020507" pitchFamily="18" charset="2"/>
              </a:rPr>
              <a:t>Revisit</a:t>
            </a:r>
            <a:r>
              <a:rPr lang="en-US" dirty="0">
                <a:sym typeface="Symbol" panose="05050102010706020507" pitchFamily="18" charset="2"/>
              </a:rPr>
              <a:t> and review</a:t>
            </a:r>
            <a:r>
              <a:rPr lang="en-US" sz="2400" dirty="0"/>
              <a:t> </a:t>
            </a:r>
            <a:endParaRPr lang="el-GR" sz="2400" dirty="0"/>
          </a:p>
        </p:txBody>
      </p:sp>
    </p:spTree>
    <p:extLst>
      <p:ext uri="{BB962C8B-B14F-4D97-AF65-F5344CB8AC3E}">
        <p14:creationId xmlns:p14="http://schemas.microsoft.com/office/powerpoint/2010/main" val="414086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2">
            <a:extLst>
              <a:ext uri="{FF2B5EF4-FFF2-40B4-BE49-F238E27FC236}">
                <a16:creationId xmlns:a16="http://schemas.microsoft.com/office/drawing/2014/main" id="{227DAF84-8751-43B6-80E5-79B89E980356}"/>
              </a:ext>
            </a:extLst>
          </p:cNvPr>
          <p:cNvSpPr txBox="1">
            <a:spLocks/>
          </p:cNvSpPr>
          <p:nvPr/>
        </p:nvSpPr>
        <p:spPr>
          <a:xfrm>
            <a:off x="223382" y="18338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600" dirty="0">
                <a:solidFill>
                  <a:srgbClr val="535353"/>
                </a:solidFill>
              </a:rPr>
              <a:t>The Memory palace</a:t>
            </a:r>
          </a:p>
          <a:p>
            <a:pPr marL="514350" indent="-514350">
              <a:buFont typeface="+mj-lt"/>
              <a:buAutoNum type="arabicPeriod"/>
            </a:pPr>
            <a:r>
              <a:rPr lang="en-US" sz="3600" dirty="0">
                <a:solidFill>
                  <a:srgbClr val="535353"/>
                </a:solidFill>
              </a:rPr>
              <a:t>Action </a:t>
            </a:r>
            <a:endParaRPr lang="en-US" sz="3600" i="1" dirty="0">
              <a:solidFill>
                <a:srgbClr val="535353"/>
              </a:solidFill>
            </a:endParaRPr>
          </a:p>
          <a:p>
            <a:pPr marL="514350" indent="-514350">
              <a:buFont typeface="+mj-lt"/>
              <a:buAutoNum type="arabicPeriod"/>
            </a:pPr>
            <a:r>
              <a:rPr lang="en-US" sz="3600" dirty="0">
                <a:solidFill>
                  <a:srgbClr val="535353"/>
                </a:solidFill>
              </a:rPr>
              <a:t>Emotion</a:t>
            </a:r>
            <a:endParaRPr lang="en-US" sz="3600" i="1" dirty="0">
              <a:solidFill>
                <a:srgbClr val="535353"/>
              </a:solidFill>
            </a:endParaRPr>
          </a:p>
          <a:p>
            <a:pPr marL="514350" indent="-514350">
              <a:buFont typeface="+mj-lt"/>
              <a:buAutoNum type="arabicPeriod"/>
            </a:pPr>
            <a:r>
              <a:rPr lang="en-US" sz="3600" dirty="0">
                <a:solidFill>
                  <a:srgbClr val="535353"/>
                </a:solidFill>
              </a:rPr>
              <a:t>Review</a:t>
            </a:r>
            <a:endParaRPr lang="el-GR" sz="3600" i="1" dirty="0">
              <a:solidFill>
                <a:srgbClr val="535353"/>
              </a:solidFill>
            </a:endParaRPr>
          </a:p>
        </p:txBody>
      </p:sp>
      <p:sp>
        <p:nvSpPr>
          <p:cNvPr id="4" name="Rectangle: Rounded Corners 3">
            <a:extLst>
              <a:ext uri="{FF2B5EF4-FFF2-40B4-BE49-F238E27FC236}">
                <a16:creationId xmlns:a16="http://schemas.microsoft.com/office/drawing/2014/main" id="{5F84BB23-A2B2-4511-9DD8-FB3EC5AA95D5}"/>
              </a:ext>
            </a:extLst>
          </p:cNvPr>
          <p:cNvSpPr/>
          <p:nvPr/>
        </p:nvSpPr>
        <p:spPr>
          <a:xfrm>
            <a:off x="838200" y="4622800"/>
            <a:ext cx="4203700" cy="1257300"/>
          </a:xfrm>
          <a:prstGeom prst="roundRect">
            <a:avLst/>
          </a:prstGeom>
          <a:solidFill>
            <a:srgbClr val="6E366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Any Ideas?</a:t>
            </a:r>
            <a:endParaRPr lang="el-GR" sz="6600" dirty="0"/>
          </a:p>
        </p:txBody>
      </p:sp>
      <p:sp>
        <p:nvSpPr>
          <p:cNvPr id="12" name="Content Placeholder 2">
            <a:extLst>
              <a:ext uri="{FF2B5EF4-FFF2-40B4-BE49-F238E27FC236}">
                <a16:creationId xmlns:a16="http://schemas.microsoft.com/office/drawing/2014/main" id="{7C28EDF3-5E69-43C0-80D4-B8E4D2F95272}"/>
              </a:ext>
            </a:extLst>
          </p:cNvPr>
          <p:cNvSpPr txBox="1">
            <a:spLocks/>
          </p:cNvSpPr>
          <p:nvPr/>
        </p:nvSpPr>
        <p:spPr>
          <a:xfrm>
            <a:off x="8128225" y="5017383"/>
            <a:ext cx="3493206" cy="668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i="1" dirty="0"/>
              <a:t>Give meaning to what students learn</a:t>
            </a:r>
          </a:p>
        </p:txBody>
      </p:sp>
      <p:sp>
        <p:nvSpPr>
          <p:cNvPr id="3" name="TextBox 2">
            <a:extLst>
              <a:ext uri="{FF2B5EF4-FFF2-40B4-BE49-F238E27FC236}">
                <a16:creationId xmlns:a16="http://schemas.microsoft.com/office/drawing/2014/main" id="{525962D3-DCB8-4B9C-9C93-35B6DAB538BA}"/>
              </a:ext>
            </a:extLst>
          </p:cNvPr>
          <p:cNvSpPr txBox="1"/>
          <p:nvPr/>
        </p:nvSpPr>
        <p:spPr>
          <a:xfrm>
            <a:off x="10383982" y="2204632"/>
            <a:ext cx="1939635" cy="1846659"/>
          </a:xfrm>
          <a:prstGeom prst="rect">
            <a:avLst/>
          </a:prstGeom>
          <a:noFill/>
        </p:spPr>
        <p:txBody>
          <a:bodyPr wrap="square" rtlCol="0">
            <a:spAutoFit/>
          </a:bodyPr>
          <a:lstStyle/>
          <a:p>
            <a:r>
              <a:rPr lang="en-US" sz="2400" dirty="0">
                <a:solidFill>
                  <a:srgbClr val="88D317"/>
                </a:solidFill>
              </a:rPr>
              <a:t>Importance</a:t>
            </a:r>
          </a:p>
          <a:p>
            <a:r>
              <a:rPr lang="en-US" sz="2400" dirty="0">
                <a:solidFill>
                  <a:srgbClr val="88D317"/>
                </a:solidFill>
              </a:rPr>
              <a:t>Meaning</a:t>
            </a:r>
          </a:p>
          <a:p>
            <a:r>
              <a:rPr lang="en-US" sz="2400" dirty="0">
                <a:solidFill>
                  <a:srgbClr val="88D317"/>
                </a:solidFill>
              </a:rPr>
              <a:t>Experience</a:t>
            </a:r>
          </a:p>
          <a:p>
            <a:r>
              <a:rPr lang="en-US" sz="2400" dirty="0">
                <a:solidFill>
                  <a:srgbClr val="88D317"/>
                </a:solidFill>
              </a:rPr>
              <a:t>Revisit</a:t>
            </a:r>
          </a:p>
          <a:p>
            <a:endParaRPr lang="el-GR" dirty="0"/>
          </a:p>
        </p:txBody>
      </p:sp>
      <p:cxnSp>
        <p:nvCxnSpPr>
          <p:cNvPr id="6" name="Straight Arrow Connector 5">
            <a:extLst>
              <a:ext uri="{FF2B5EF4-FFF2-40B4-BE49-F238E27FC236}">
                <a16:creationId xmlns:a16="http://schemas.microsoft.com/office/drawing/2014/main" id="{6F7D4F17-6D0C-4D6F-8064-574710993EAE}"/>
              </a:ext>
            </a:extLst>
          </p:cNvPr>
          <p:cNvCxnSpPr>
            <a:cxnSpLocks/>
          </p:cNvCxnSpPr>
          <p:nvPr/>
        </p:nvCxnSpPr>
        <p:spPr>
          <a:xfrm flipH="1" flipV="1">
            <a:off x="9365673" y="2136692"/>
            <a:ext cx="1018310" cy="344499"/>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D97A28-538F-49DE-A6F2-A2390A0FD287}"/>
              </a:ext>
            </a:extLst>
          </p:cNvPr>
          <p:cNvCxnSpPr>
            <a:cxnSpLocks/>
          </p:cNvCxnSpPr>
          <p:nvPr/>
        </p:nvCxnSpPr>
        <p:spPr>
          <a:xfrm flipH="1" flipV="1">
            <a:off x="9039051" y="2725820"/>
            <a:ext cx="1344931" cy="50562"/>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DCA5EA-5746-4341-86ED-0CA32BD1006D}"/>
              </a:ext>
            </a:extLst>
          </p:cNvPr>
          <p:cNvCxnSpPr>
            <a:cxnSpLocks/>
          </p:cNvCxnSpPr>
          <p:nvPr/>
        </p:nvCxnSpPr>
        <p:spPr>
          <a:xfrm flipH="1">
            <a:off x="7924800" y="3206919"/>
            <a:ext cx="2422278" cy="222081"/>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18D421-E41B-4101-ABC1-0444F7BE9B99}"/>
              </a:ext>
            </a:extLst>
          </p:cNvPr>
          <p:cNvCxnSpPr>
            <a:cxnSpLocks/>
          </p:cNvCxnSpPr>
          <p:nvPr/>
        </p:nvCxnSpPr>
        <p:spPr>
          <a:xfrm flipH="1">
            <a:off x="6687127" y="3530368"/>
            <a:ext cx="3659951" cy="520923"/>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2443E451-0740-4B52-B461-AF907FEC8CB9}"/>
              </a:ext>
            </a:extLst>
          </p:cNvPr>
          <p:cNvSpPr txBox="1">
            <a:spLocks/>
          </p:cNvSpPr>
          <p:nvPr/>
        </p:nvSpPr>
        <p:spPr>
          <a:xfrm>
            <a:off x="90408" y="4740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Increasing knowledge retention</a:t>
            </a:r>
          </a:p>
        </p:txBody>
      </p:sp>
      <p:sp>
        <p:nvSpPr>
          <p:cNvPr id="8" name="Content Placeholder 22">
            <a:extLst>
              <a:ext uri="{FF2B5EF4-FFF2-40B4-BE49-F238E27FC236}">
                <a16:creationId xmlns:a16="http://schemas.microsoft.com/office/drawing/2014/main" id="{903C24CA-85F1-4C77-AC1D-70D08FE1B6C9}"/>
              </a:ext>
            </a:extLst>
          </p:cNvPr>
          <p:cNvSpPr>
            <a:spLocks noGrp="1"/>
          </p:cNvSpPr>
          <p:nvPr>
            <p:ph idx="1"/>
          </p:nvPr>
        </p:nvSpPr>
        <p:spPr>
          <a:xfrm>
            <a:off x="223399" y="1833616"/>
            <a:ext cx="10515600" cy="4351338"/>
          </a:xfrm>
        </p:spPr>
        <p:txBody>
          <a:bodyPr>
            <a:normAutofit/>
          </a:bodyPr>
          <a:lstStyle/>
          <a:p>
            <a:pPr marL="514350" indent="-514350">
              <a:buFont typeface="+mj-lt"/>
              <a:buAutoNum type="arabicPeriod"/>
            </a:pPr>
            <a:r>
              <a:rPr lang="en-US" sz="3600" dirty="0">
                <a:solidFill>
                  <a:srgbClr val="535353"/>
                </a:solidFill>
              </a:rPr>
              <a:t>The Memory palace – A Knowledge Palace</a:t>
            </a:r>
          </a:p>
          <a:p>
            <a:pPr marL="514350" indent="-514350">
              <a:buFont typeface="+mj-lt"/>
              <a:buAutoNum type="arabicPeriod"/>
            </a:pPr>
            <a:r>
              <a:rPr lang="en-US" sz="3600" dirty="0">
                <a:solidFill>
                  <a:srgbClr val="535353"/>
                </a:solidFill>
              </a:rPr>
              <a:t>Action – </a:t>
            </a:r>
            <a:r>
              <a:rPr lang="en-US" sz="3600" i="1" dirty="0">
                <a:solidFill>
                  <a:srgbClr val="535353"/>
                </a:solidFill>
              </a:rPr>
              <a:t>Concepts in action, phenomena</a:t>
            </a:r>
          </a:p>
          <a:p>
            <a:pPr marL="514350" indent="-514350">
              <a:buFont typeface="+mj-lt"/>
              <a:buAutoNum type="arabicPeriod"/>
            </a:pPr>
            <a:r>
              <a:rPr lang="en-US" sz="3600" dirty="0">
                <a:solidFill>
                  <a:srgbClr val="535353"/>
                </a:solidFill>
              </a:rPr>
              <a:t>Emotion – </a:t>
            </a:r>
            <a:r>
              <a:rPr lang="en-US" sz="3600" i="1" dirty="0">
                <a:solidFill>
                  <a:srgbClr val="535353"/>
                </a:solidFill>
              </a:rPr>
              <a:t>Memories, Experiences</a:t>
            </a:r>
          </a:p>
          <a:p>
            <a:pPr marL="514350" indent="-514350">
              <a:buFont typeface="+mj-lt"/>
              <a:buAutoNum type="arabicPeriod"/>
            </a:pPr>
            <a:r>
              <a:rPr lang="en-US" sz="3600" dirty="0">
                <a:solidFill>
                  <a:srgbClr val="535353"/>
                </a:solidFill>
              </a:rPr>
              <a:t>Review – Revisiting concepts </a:t>
            </a:r>
            <a:endParaRPr lang="el-GR" sz="3600" i="1" dirty="0">
              <a:solidFill>
                <a:srgbClr val="535353"/>
              </a:solidFill>
            </a:endParaRPr>
          </a:p>
        </p:txBody>
      </p:sp>
    </p:spTree>
    <p:extLst>
      <p:ext uri="{BB962C8B-B14F-4D97-AF65-F5344CB8AC3E}">
        <p14:creationId xmlns:p14="http://schemas.microsoft.com/office/powerpoint/2010/main" val="34360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down)">
                                      <p:cBhvr>
                                        <p:cTn id="29" dur="500"/>
                                        <p:tgtEl>
                                          <p:spTgt spid="8">
                                            <p:txEl>
                                              <p:pRg st="3" end="3"/>
                                            </p:txEl>
                                          </p:spTgt>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par>
                                <p:cTn id="37" presetID="22" presetClass="entr" presetSubtype="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par>
                                <p:cTn id="40" presetID="22" presetClass="entr" presetSubtype="2"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righ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3">
                                            <p:txEl>
                                              <p:pRg st="0" end="0"/>
                                            </p:txEl>
                                          </p:spTgt>
                                        </p:tgtEl>
                                        <p:attrNameLst>
                                          <p:attrName>style.color</p:attrName>
                                        </p:attrNameLst>
                                      </p:cBhvr>
                                      <p:to>
                                        <a:schemeClr val="accent2"/>
                                      </p:to>
                                    </p:animClr>
                                    <p:animClr clrSpc="rgb" dir="cw">
                                      <p:cBhvr>
                                        <p:cTn id="47" dur="500" fill="hold"/>
                                        <p:tgtEl>
                                          <p:spTgt spid="3">
                                            <p:txEl>
                                              <p:pRg st="0" end="0"/>
                                            </p:txEl>
                                          </p:spTgt>
                                        </p:tgtEl>
                                        <p:attrNameLst>
                                          <p:attrName>fillcolor</p:attrName>
                                        </p:attrNameLst>
                                      </p:cBhvr>
                                      <p:to>
                                        <a:schemeClr val="accent2"/>
                                      </p:to>
                                    </p:animClr>
                                    <p:set>
                                      <p:cBhvr>
                                        <p:cTn id="48" dur="500" fill="hold"/>
                                        <p:tgtEl>
                                          <p:spTgt spid="3">
                                            <p:txEl>
                                              <p:pRg st="0" end="0"/>
                                            </p:txEl>
                                          </p:spTgt>
                                        </p:tgtEl>
                                        <p:attrNameLst>
                                          <p:attrName>fill.type</p:attrName>
                                        </p:attrNameLst>
                                      </p:cBhvr>
                                      <p:to>
                                        <p:strVal val="solid"/>
                                      </p:to>
                                    </p:set>
                                    <p:set>
                                      <p:cBhvr>
                                        <p:cTn id="49" dur="500" fill="hold"/>
                                        <p:tgtEl>
                                          <p:spTgt spid="3">
                                            <p:txEl>
                                              <p:pRg st="0" end="0"/>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8">
                                            <p:txEl>
                                              <p:pRg st="0" end="0"/>
                                            </p:txEl>
                                          </p:spTgt>
                                        </p:tgtEl>
                                        <p:attrNameLst>
                                          <p:attrName>style.color</p:attrName>
                                        </p:attrNameLst>
                                      </p:cBhvr>
                                      <p:to>
                                        <a:schemeClr val="accent2"/>
                                      </p:to>
                                    </p:animClr>
                                    <p:animClr clrSpc="rgb" dir="cw">
                                      <p:cBhvr>
                                        <p:cTn id="52" dur="500" fill="hold"/>
                                        <p:tgtEl>
                                          <p:spTgt spid="8">
                                            <p:txEl>
                                              <p:pRg st="0" end="0"/>
                                            </p:txEl>
                                          </p:spTgt>
                                        </p:tgtEl>
                                        <p:attrNameLst>
                                          <p:attrName>fillcolor</p:attrName>
                                        </p:attrNameLst>
                                      </p:cBhvr>
                                      <p:to>
                                        <a:schemeClr val="accent2"/>
                                      </p:to>
                                    </p:animClr>
                                    <p:set>
                                      <p:cBhvr>
                                        <p:cTn id="53" dur="500" fill="hold"/>
                                        <p:tgtEl>
                                          <p:spTgt spid="8">
                                            <p:txEl>
                                              <p:pRg st="0" end="0"/>
                                            </p:txEl>
                                          </p:spTgt>
                                        </p:tgtEl>
                                        <p:attrNameLst>
                                          <p:attrName>fill.type</p:attrName>
                                        </p:attrNameLst>
                                      </p:cBhvr>
                                      <p:to>
                                        <p:strVal val="solid"/>
                                      </p:to>
                                    </p:set>
                                    <p:set>
                                      <p:cBhvr>
                                        <p:cTn id="54" dur="500" fill="hold"/>
                                        <p:tgtEl>
                                          <p:spTgt spid="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91812-9351-45D9-A722-18E8F6C48EA1}"/>
              </a:ext>
            </a:extLst>
          </p:cNvPr>
          <p:cNvSpPr>
            <a:spLocks noGrp="1"/>
          </p:cNvSpPr>
          <p:nvPr>
            <p:ph type="title"/>
          </p:nvPr>
        </p:nvSpPr>
        <p:spPr>
          <a:xfrm>
            <a:off x="90408" y="442017"/>
            <a:ext cx="10515600" cy="1325563"/>
          </a:xfrm>
        </p:spPr>
        <p:txBody>
          <a:bodyPr/>
          <a:lstStyle/>
          <a:p>
            <a:r>
              <a:rPr lang="en-US" b="1" dirty="0">
                <a:solidFill>
                  <a:srgbClr val="6E3667"/>
                </a:solidFill>
                <a:latin typeface="OpenSans"/>
              </a:rPr>
              <a:t>Importance – A Knowledge Palace</a:t>
            </a:r>
          </a:p>
        </p:txBody>
      </p:sp>
      <p:sp>
        <p:nvSpPr>
          <p:cNvPr id="8" name="Content Placeholder 22">
            <a:extLst>
              <a:ext uri="{FF2B5EF4-FFF2-40B4-BE49-F238E27FC236}">
                <a16:creationId xmlns:a16="http://schemas.microsoft.com/office/drawing/2014/main" id="{C793DC9D-A71F-496E-8F5E-1E09D6F90161}"/>
              </a:ext>
            </a:extLst>
          </p:cNvPr>
          <p:cNvSpPr>
            <a:spLocks noGrp="1"/>
          </p:cNvSpPr>
          <p:nvPr>
            <p:ph idx="1"/>
          </p:nvPr>
        </p:nvSpPr>
        <p:spPr>
          <a:xfrm>
            <a:off x="2968612" y="1487502"/>
            <a:ext cx="3608456" cy="4351338"/>
          </a:xfrm>
        </p:spPr>
        <p:txBody>
          <a:bodyPr>
            <a:noAutofit/>
          </a:bodyPr>
          <a:lstStyle/>
          <a:p>
            <a:pPr marL="0" indent="0" algn="ctr">
              <a:buNone/>
            </a:pPr>
            <a:r>
              <a:rPr lang="en-US" sz="2400" b="1" i="1" dirty="0">
                <a:solidFill>
                  <a:srgbClr val="535353"/>
                </a:solidFill>
              </a:rPr>
              <a:t>General method</a:t>
            </a:r>
          </a:p>
          <a:p>
            <a:pPr marL="0" indent="0" algn="ctr">
              <a:buNone/>
            </a:pPr>
            <a:r>
              <a:rPr lang="en-US" sz="1200" b="1" i="1" dirty="0">
                <a:solidFill>
                  <a:srgbClr val="535353"/>
                </a:solidFill>
              </a:rPr>
              <a:t>   </a:t>
            </a:r>
          </a:p>
          <a:p>
            <a:pPr marL="0" indent="0" algn="ctr">
              <a:buNone/>
            </a:pPr>
            <a:r>
              <a:rPr lang="en-US" sz="2400" i="1" dirty="0">
                <a:solidFill>
                  <a:srgbClr val="535353"/>
                </a:solidFill>
              </a:rPr>
              <a:t>A personal familiar entity (our house, our body)</a:t>
            </a:r>
          </a:p>
          <a:p>
            <a:pPr algn="ctr"/>
            <a:endParaRPr lang="en-US" sz="2400" i="1" dirty="0">
              <a:solidFill>
                <a:srgbClr val="535353"/>
              </a:solidFill>
            </a:endParaRPr>
          </a:p>
          <a:p>
            <a:pPr marL="0" indent="0" algn="ctr">
              <a:buNone/>
            </a:pPr>
            <a:r>
              <a:rPr lang="en-US" sz="2400" i="1" dirty="0">
                <a:solidFill>
                  <a:srgbClr val="535353"/>
                </a:solidFill>
              </a:rPr>
              <a:t>Memories or things to remember, in a random or ordered way</a:t>
            </a:r>
          </a:p>
          <a:p>
            <a:pPr marL="0" indent="0" algn="ctr">
              <a:buNone/>
            </a:pPr>
            <a:endParaRPr lang="en-US" sz="2400" i="1" dirty="0">
              <a:solidFill>
                <a:srgbClr val="535353"/>
              </a:solidFill>
            </a:endParaRPr>
          </a:p>
          <a:p>
            <a:pPr marL="0" indent="0" algn="ctr">
              <a:buNone/>
            </a:pPr>
            <a:r>
              <a:rPr lang="en-US" sz="2400" i="1" dirty="0">
                <a:solidFill>
                  <a:srgbClr val="535353"/>
                </a:solidFill>
              </a:rPr>
              <a:t>Randomly or based on the order we need to remember</a:t>
            </a:r>
          </a:p>
          <a:p>
            <a:pPr marL="0" indent="0" algn="ctr">
              <a:buNone/>
            </a:pPr>
            <a:endParaRPr lang="el-GR" sz="2400" i="1" dirty="0">
              <a:solidFill>
                <a:schemeClr val="accent2"/>
              </a:solidFill>
            </a:endParaRPr>
          </a:p>
        </p:txBody>
      </p:sp>
      <p:sp>
        <p:nvSpPr>
          <p:cNvPr id="11" name="Content Placeholder 22">
            <a:extLst>
              <a:ext uri="{FF2B5EF4-FFF2-40B4-BE49-F238E27FC236}">
                <a16:creationId xmlns:a16="http://schemas.microsoft.com/office/drawing/2014/main" id="{8BD13D30-89E2-48F3-BB2B-70B13532B39F}"/>
              </a:ext>
            </a:extLst>
          </p:cNvPr>
          <p:cNvSpPr txBox="1">
            <a:spLocks/>
          </p:cNvSpPr>
          <p:nvPr/>
        </p:nvSpPr>
        <p:spPr>
          <a:xfrm>
            <a:off x="7072828" y="1504254"/>
            <a:ext cx="448455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rgbClr val="6E3667"/>
                </a:solidFill>
              </a:rPr>
              <a:t>Our tailored method</a:t>
            </a:r>
          </a:p>
          <a:p>
            <a:pPr marL="0" indent="0" algn="ctr">
              <a:buFont typeface="Arial" panose="020B0604020202020204" pitchFamily="34" charset="0"/>
              <a:buNone/>
            </a:pPr>
            <a:r>
              <a:rPr lang="en-US" sz="900" b="1" i="1" dirty="0">
                <a:solidFill>
                  <a:srgbClr val="6E3667"/>
                </a:solidFill>
              </a:rPr>
              <a:t>   </a:t>
            </a:r>
          </a:p>
          <a:p>
            <a:pPr marL="0" indent="0" algn="ctr">
              <a:buFont typeface="Arial" panose="020B0604020202020204" pitchFamily="34" charset="0"/>
              <a:buNone/>
            </a:pPr>
            <a:r>
              <a:rPr lang="en-US" sz="2400" i="1" dirty="0">
                <a:solidFill>
                  <a:srgbClr val="6E3667"/>
                </a:solidFill>
              </a:rPr>
              <a:t>A meaningful knowledge structure based on importance</a:t>
            </a:r>
          </a:p>
          <a:p>
            <a:pPr marL="0" indent="0" algn="ctr">
              <a:buNone/>
            </a:pPr>
            <a:endParaRPr lang="en-US" sz="2400" i="1" dirty="0">
              <a:solidFill>
                <a:srgbClr val="6E3667"/>
              </a:solidFill>
            </a:endParaRPr>
          </a:p>
          <a:p>
            <a:pPr marL="0" indent="0" algn="ctr">
              <a:buNone/>
            </a:pPr>
            <a:r>
              <a:rPr lang="en-US" sz="400" i="1" dirty="0">
                <a:solidFill>
                  <a:srgbClr val="6E3667"/>
                </a:solidFill>
              </a:rPr>
              <a:t>  </a:t>
            </a:r>
          </a:p>
          <a:p>
            <a:pPr marL="0" indent="0" algn="ctr">
              <a:buNone/>
            </a:pPr>
            <a:r>
              <a:rPr lang="en-US" sz="2400" i="1" dirty="0">
                <a:solidFill>
                  <a:srgbClr val="6E3667"/>
                </a:solidFill>
              </a:rPr>
              <a:t>Knowledge: Concepts taught in natural sciences</a:t>
            </a:r>
          </a:p>
          <a:p>
            <a:pPr marL="0" indent="0" algn="ctr">
              <a:buFont typeface="Arial" panose="020B0604020202020204" pitchFamily="34" charset="0"/>
              <a:buNone/>
            </a:pPr>
            <a:r>
              <a:rPr lang="en-US" sz="4000" i="1" dirty="0">
                <a:solidFill>
                  <a:srgbClr val="6E3667"/>
                </a:solidFill>
              </a:rPr>
              <a:t>  </a:t>
            </a:r>
          </a:p>
          <a:p>
            <a:pPr marL="0" indent="0" algn="ctr">
              <a:buFont typeface="Arial" panose="020B0604020202020204" pitchFamily="34" charset="0"/>
              <a:buNone/>
            </a:pPr>
            <a:r>
              <a:rPr lang="en-US" sz="2400" i="1" dirty="0">
                <a:solidFill>
                  <a:srgbClr val="6E3667"/>
                </a:solidFill>
              </a:rPr>
              <a:t>Through meaningful connections between the concepts and the parts of the knowledge palace</a:t>
            </a:r>
            <a:endParaRPr lang="el-GR" sz="2400" i="1" dirty="0">
              <a:solidFill>
                <a:srgbClr val="6E3667"/>
              </a:solidFill>
            </a:endParaRPr>
          </a:p>
        </p:txBody>
      </p:sp>
      <p:sp>
        <p:nvSpPr>
          <p:cNvPr id="12" name="Content Placeholder 22">
            <a:extLst>
              <a:ext uri="{FF2B5EF4-FFF2-40B4-BE49-F238E27FC236}">
                <a16:creationId xmlns:a16="http://schemas.microsoft.com/office/drawing/2014/main" id="{F5A11D69-10DC-43EB-93CB-1A6DB6357572}"/>
              </a:ext>
            </a:extLst>
          </p:cNvPr>
          <p:cNvSpPr txBox="1">
            <a:spLocks/>
          </p:cNvSpPr>
          <p:nvPr/>
        </p:nvSpPr>
        <p:spPr>
          <a:xfrm>
            <a:off x="232324" y="2266323"/>
            <a:ext cx="233968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88D317"/>
                </a:solidFill>
              </a:rPr>
              <a:t>What is our Palace? </a:t>
            </a:r>
          </a:p>
          <a:p>
            <a:pPr marL="0" indent="0">
              <a:buFont typeface="Arial" panose="020B0604020202020204" pitchFamily="34" charset="0"/>
              <a:buNone/>
            </a:pPr>
            <a:r>
              <a:rPr lang="en-US" sz="2400" i="1" dirty="0">
                <a:solidFill>
                  <a:srgbClr val="535353"/>
                </a:solidFill>
              </a:rPr>
              <a:t>	</a:t>
            </a:r>
          </a:p>
          <a:p>
            <a:pPr marL="0" indent="0">
              <a:buFont typeface="Arial" panose="020B0604020202020204" pitchFamily="34" charset="0"/>
              <a:buNone/>
            </a:pPr>
            <a:r>
              <a:rPr lang="en-US" sz="2400" i="1" dirty="0">
                <a:solidFill>
                  <a:srgbClr val="88D317"/>
                </a:solidFill>
              </a:rPr>
              <a:t>What do we store in the Palace?</a:t>
            </a:r>
          </a:p>
          <a:p>
            <a:pPr marL="0" indent="0">
              <a:buFont typeface="Arial" panose="020B0604020202020204" pitchFamily="34" charset="0"/>
              <a:buNone/>
            </a:pPr>
            <a:r>
              <a:rPr lang="en-US" sz="3200" i="1" dirty="0">
                <a:solidFill>
                  <a:srgbClr val="535353"/>
                </a:solidFill>
              </a:rPr>
              <a:t>  </a:t>
            </a:r>
            <a:r>
              <a:rPr lang="en-US" sz="2400" i="1" dirty="0">
                <a:solidFill>
                  <a:srgbClr val="535353"/>
                </a:solidFill>
              </a:rPr>
              <a:t>	</a:t>
            </a:r>
          </a:p>
          <a:p>
            <a:pPr marL="0" indent="0">
              <a:buFont typeface="Arial" panose="020B0604020202020204" pitchFamily="34" charset="0"/>
              <a:buNone/>
            </a:pPr>
            <a:r>
              <a:rPr lang="en-US" sz="2400" i="1" dirty="0">
                <a:solidFill>
                  <a:srgbClr val="88D317"/>
                </a:solidFill>
              </a:rPr>
              <a:t>How do we store them?</a:t>
            </a:r>
          </a:p>
          <a:p>
            <a:pPr marL="0" indent="0">
              <a:buFont typeface="Arial" panose="020B0604020202020204" pitchFamily="34" charset="0"/>
              <a:buNone/>
            </a:pPr>
            <a:r>
              <a:rPr lang="en-US" sz="2400" i="1" dirty="0">
                <a:solidFill>
                  <a:srgbClr val="535353"/>
                </a:solidFill>
              </a:rPr>
              <a:t>	</a:t>
            </a:r>
            <a:endParaRPr lang="el-GR" sz="2400" i="1" dirty="0">
              <a:solidFill>
                <a:schemeClr val="accent2"/>
              </a:solidFill>
            </a:endParaRPr>
          </a:p>
        </p:txBody>
      </p:sp>
      <p:cxnSp>
        <p:nvCxnSpPr>
          <p:cNvPr id="3" name="Straight Connector 2">
            <a:extLst>
              <a:ext uri="{FF2B5EF4-FFF2-40B4-BE49-F238E27FC236}">
                <a16:creationId xmlns:a16="http://schemas.microsoft.com/office/drawing/2014/main" id="{CEBEE6F4-CDFE-4C4C-8D4B-765183F0BB29}"/>
              </a:ext>
            </a:extLst>
          </p:cNvPr>
          <p:cNvCxnSpPr/>
          <p:nvPr/>
        </p:nvCxnSpPr>
        <p:spPr>
          <a:xfrm>
            <a:off x="232324" y="3263809"/>
            <a:ext cx="11511657" cy="0"/>
          </a:xfrm>
          <a:prstGeom prst="line">
            <a:avLst/>
          </a:prstGeom>
          <a:ln w="19050">
            <a:solidFill>
              <a:srgbClr val="535353"/>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0F97DD8-9722-40FD-BAC7-0E5E488B2FD6}"/>
              </a:ext>
            </a:extLst>
          </p:cNvPr>
          <p:cNvCxnSpPr/>
          <p:nvPr/>
        </p:nvCxnSpPr>
        <p:spPr>
          <a:xfrm>
            <a:off x="230486" y="4815346"/>
            <a:ext cx="11511657" cy="0"/>
          </a:xfrm>
          <a:prstGeom prst="line">
            <a:avLst/>
          </a:prstGeom>
          <a:ln w="19050">
            <a:solidFill>
              <a:srgbClr val="53535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083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1">
                                            <p:txEl>
                                              <p:pRg st="2" end="2"/>
                                            </p:txEl>
                                          </p:spTgt>
                                        </p:tgtEl>
                                        <p:attrNameLst>
                                          <p:attrName>style.color</p:attrName>
                                        </p:attrNameLst>
                                      </p:cBhvr>
                                      <p:to>
                                        <a:schemeClr val="accent2"/>
                                      </p:to>
                                    </p:animClr>
                                    <p:animClr clrSpc="rgb" dir="cw">
                                      <p:cBhvr>
                                        <p:cTn id="7" dur="500" fill="hold"/>
                                        <p:tgtEl>
                                          <p:spTgt spid="11">
                                            <p:txEl>
                                              <p:pRg st="2" end="2"/>
                                            </p:txEl>
                                          </p:spTgt>
                                        </p:tgtEl>
                                        <p:attrNameLst>
                                          <p:attrName>fillcolor</p:attrName>
                                        </p:attrNameLst>
                                      </p:cBhvr>
                                      <p:to>
                                        <a:schemeClr val="accent2"/>
                                      </p:to>
                                    </p:animClr>
                                    <p:set>
                                      <p:cBhvr>
                                        <p:cTn id="8" dur="500" fill="hold"/>
                                        <p:tgtEl>
                                          <p:spTgt spid="11">
                                            <p:txEl>
                                              <p:pRg st="2" end="2"/>
                                            </p:txEl>
                                          </p:spTgt>
                                        </p:tgtEl>
                                        <p:attrNameLst>
                                          <p:attrName>fill.type</p:attrName>
                                        </p:attrNameLst>
                                      </p:cBhvr>
                                      <p:to>
                                        <p:strVal val="solid"/>
                                      </p:to>
                                    </p:set>
                                    <p:set>
                                      <p:cBhvr>
                                        <p:cTn id="9" dur="500" fill="hold"/>
                                        <p:tgtEl>
                                          <p:spTgt spid="11">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81" y="770646"/>
            <a:ext cx="1969943" cy="1240789"/>
          </a:xfrm>
          <a:prstGeom prst="rect">
            <a:avLst/>
          </a:prstGeom>
        </p:spPr>
      </p:pic>
      <p:sp>
        <p:nvSpPr>
          <p:cNvPr id="3" name="Content Placeholder 2">
            <a:extLst>
              <a:ext uri="{FF2B5EF4-FFF2-40B4-BE49-F238E27FC236}">
                <a16:creationId xmlns:a16="http://schemas.microsoft.com/office/drawing/2014/main" id="{8CDC5528-EB7D-4A9C-B562-78EE6C508B8D}"/>
              </a:ext>
            </a:extLst>
          </p:cNvPr>
          <p:cNvSpPr>
            <a:spLocks noGrp="1"/>
          </p:cNvSpPr>
          <p:nvPr>
            <p:ph idx="1"/>
          </p:nvPr>
        </p:nvSpPr>
        <p:spPr>
          <a:xfrm>
            <a:off x="918072" y="4833387"/>
            <a:ext cx="3220172" cy="1325563"/>
          </a:xfrm>
        </p:spPr>
        <p:txBody>
          <a:bodyPr>
            <a:normAutofit/>
          </a:bodyPr>
          <a:lstStyle/>
          <a:p>
            <a:pPr marL="0" indent="0" algn="ctr">
              <a:buNone/>
            </a:pPr>
            <a:r>
              <a:rPr lang="en-US" sz="4000" i="1" dirty="0"/>
              <a:t>What is really important?</a:t>
            </a:r>
            <a:endParaRPr lang="el-GR" sz="4000" i="1" dirty="0"/>
          </a:p>
        </p:txBody>
      </p:sp>
      <p:pic>
        <p:nvPicPr>
          <p:cNvPr id="6" name="Picture 5" descr="Diagram&#10;&#10;Description automatically generated">
            <a:extLst>
              <a:ext uri="{FF2B5EF4-FFF2-40B4-BE49-F238E27FC236}">
                <a16:creationId xmlns:a16="http://schemas.microsoft.com/office/drawing/2014/main" id="{D9CF6D2F-3EF0-420D-8FDB-88BAD644E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269" y="1361831"/>
            <a:ext cx="6201508" cy="413433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6364CDF-2EC6-4900-8C41-E7DD961C0106}"/>
              </a:ext>
            </a:extLst>
          </p:cNvPr>
          <p:cNvSpPr txBox="1"/>
          <p:nvPr/>
        </p:nvSpPr>
        <p:spPr>
          <a:xfrm>
            <a:off x="311766" y="2216238"/>
            <a:ext cx="4513006" cy="1754326"/>
          </a:xfrm>
          <a:prstGeom prst="rect">
            <a:avLst/>
          </a:prstGeom>
          <a:noFill/>
        </p:spPr>
        <p:txBody>
          <a:bodyPr wrap="square">
            <a:spAutoFit/>
          </a:bodyPr>
          <a:lstStyle/>
          <a:p>
            <a:pPr marL="0" indent="0" algn="ctr">
              <a:buFont typeface="Arial" panose="020B0604020202020204" pitchFamily="34" charset="0"/>
              <a:buNone/>
            </a:pPr>
            <a:r>
              <a:rPr lang="en-US" sz="3600" i="1" dirty="0">
                <a:solidFill>
                  <a:srgbClr val="6E3667"/>
                </a:solidFill>
              </a:rPr>
              <a:t>A meaningful knowledge structure based on importance</a:t>
            </a:r>
          </a:p>
        </p:txBody>
      </p:sp>
      <p:cxnSp>
        <p:nvCxnSpPr>
          <p:cNvPr id="13" name="Straight Arrow Connector 12">
            <a:extLst>
              <a:ext uri="{FF2B5EF4-FFF2-40B4-BE49-F238E27FC236}">
                <a16:creationId xmlns:a16="http://schemas.microsoft.com/office/drawing/2014/main" id="{34A9D7B5-06A8-43AB-AC64-77C9DBA15F7B}"/>
              </a:ext>
            </a:extLst>
          </p:cNvPr>
          <p:cNvCxnSpPr>
            <a:cxnSpLocks/>
          </p:cNvCxnSpPr>
          <p:nvPr/>
        </p:nvCxnSpPr>
        <p:spPr>
          <a:xfrm>
            <a:off x="2528158" y="3932069"/>
            <a:ext cx="2060" cy="809866"/>
          </a:xfrm>
          <a:prstGeom prst="straightConnector1">
            <a:avLst/>
          </a:prstGeom>
          <a:ln>
            <a:solidFill>
              <a:srgbClr val="6E3667"/>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49518BB3-AE7A-4820-A390-6C2CEBCC1928}"/>
              </a:ext>
            </a:extLst>
          </p:cNvPr>
          <p:cNvSpPr/>
          <p:nvPr/>
        </p:nvSpPr>
        <p:spPr>
          <a:xfrm>
            <a:off x="4465300" y="5313436"/>
            <a:ext cx="4265748" cy="775071"/>
          </a:xfrm>
          <a:prstGeom prst="roundRect">
            <a:avLst/>
          </a:prstGeom>
          <a:solidFill>
            <a:srgbClr val="88D31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 </a:t>
            </a:r>
            <a:r>
              <a:rPr lang="en-US" sz="2000" u="sng" dirty="0">
                <a:solidFill>
                  <a:srgbClr val="FF0000"/>
                </a:solidFill>
              </a:rPr>
              <a:t>guide</a:t>
            </a:r>
            <a:r>
              <a:rPr lang="en-US" sz="2000" dirty="0">
                <a:solidFill>
                  <a:schemeClr val="tx1"/>
                </a:solidFill>
              </a:rPr>
              <a:t> and tools to place every piece of knowledge in the right place</a:t>
            </a:r>
            <a:endParaRPr lang="el-GR" sz="2000" dirty="0">
              <a:solidFill>
                <a:schemeClr val="tx1"/>
              </a:solidFill>
            </a:endParaRPr>
          </a:p>
        </p:txBody>
      </p:sp>
    </p:spTree>
    <p:extLst>
      <p:ext uri="{BB962C8B-B14F-4D97-AF65-F5344CB8AC3E}">
        <p14:creationId xmlns:p14="http://schemas.microsoft.com/office/powerpoint/2010/main" val="42273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8DABD9C-50B3-4063-A18B-3A86E047D8C6}"/>
              </a:ext>
            </a:extLst>
          </p:cNvPr>
          <p:cNvGrpSpPr/>
          <p:nvPr/>
        </p:nvGrpSpPr>
        <p:grpSpPr>
          <a:xfrm>
            <a:off x="2688382" y="1606577"/>
            <a:ext cx="8510220" cy="3644845"/>
            <a:chOff x="2474994" y="1364468"/>
            <a:chExt cx="8510220" cy="3644845"/>
          </a:xfrm>
        </p:grpSpPr>
        <p:pic>
          <p:nvPicPr>
            <p:cNvPr id="6" name="Picture 5">
              <a:extLst>
                <a:ext uri="{FF2B5EF4-FFF2-40B4-BE49-F238E27FC236}">
                  <a16:creationId xmlns:a16="http://schemas.microsoft.com/office/drawing/2014/main" id="{A01F91D4-AA7D-482E-A625-F4150BBC3C26}"/>
                </a:ext>
              </a:extLst>
            </p:cNvPr>
            <p:cNvPicPr>
              <a:picLocks noChangeAspect="1"/>
            </p:cNvPicPr>
            <p:nvPr/>
          </p:nvPicPr>
          <p:blipFill>
            <a:blip r:embed="rId2"/>
            <a:stretch>
              <a:fillRect/>
            </a:stretch>
          </p:blipFill>
          <p:spPr>
            <a:xfrm>
              <a:off x="2474994" y="1364468"/>
              <a:ext cx="4259585" cy="1819571"/>
            </a:xfrm>
            <a:prstGeom prst="rect">
              <a:avLst/>
            </a:prstGeom>
          </p:spPr>
        </p:pic>
        <p:pic>
          <p:nvPicPr>
            <p:cNvPr id="13" name="Picture 12">
              <a:extLst>
                <a:ext uri="{FF2B5EF4-FFF2-40B4-BE49-F238E27FC236}">
                  <a16:creationId xmlns:a16="http://schemas.microsoft.com/office/drawing/2014/main" id="{4A3F687F-CD13-4E3A-B83D-2A1E65CBCAA8}"/>
                </a:ext>
              </a:extLst>
            </p:cNvPr>
            <p:cNvPicPr>
              <a:picLocks noChangeAspect="1"/>
            </p:cNvPicPr>
            <p:nvPr/>
          </p:nvPicPr>
          <p:blipFill>
            <a:blip r:embed="rId3"/>
            <a:stretch>
              <a:fillRect/>
            </a:stretch>
          </p:blipFill>
          <p:spPr>
            <a:xfrm>
              <a:off x="6734579" y="1364848"/>
              <a:ext cx="4241687" cy="1813605"/>
            </a:xfrm>
            <a:prstGeom prst="rect">
              <a:avLst/>
            </a:prstGeom>
          </p:spPr>
        </p:pic>
        <p:pic>
          <p:nvPicPr>
            <p:cNvPr id="14" name="Picture 13">
              <a:extLst>
                <a:ext uri="{FF2B5EF4-FFF2-40B4-BE49-F238E27FC236}">
                  <a16:creationId xmlns:a16="http://schemas.microsoft.com/office/drawing/2014/main" id="{BCB6EE68-5255-4EBB-9882-947B5D52E708}"/>
                </a:ext>
              </a:extLst>
            </p:cNvPr>
            <p:cNvPicPr>
              <a:picLocks noChangeAspect="1"/>
            </p:cNvPicPr>
            <p:nvPr/>
          </p:nvPicPr>
          <p:blipFill>
            <a:blip r:embed="rId4"/>
            <a:stretch>
              <a:fillRect/>
            </a:stretch>
          </p:blipFill>
          <p:spPr>
            <a:xfrm>
              <a:off x="2477976" y="3189742"/>
              <a:ext cx="4253619" cy="1819571"/>
            </a:xfrm>
            <a:prstGeom prst="rect">
              <a:avLst/>
            </a:prstGeom>
          </p:spPr>
        </p:pic>
        <p:pic>
          <p:nvPicPr>
            <p:cNvPr id="15" name="Picture 14">
              <a:extLst>
                <a:ext uri="{FF2B5EF4-FFF2-40B4-BE49-F238E27FC236}">
                  <a16:creationId xmlns:a16="http://schemas.microsoft.com/office/drawing/2014/main" id="{66A24D98-6123-4906-9ACB-1A519347EB9A}"/>
                </a:ext>
              </a:extLst>
            </p:cNvPr>
            <p:cNvPicPr>
              <a:picLocks noChangeAspect="1"/>
            </p:cNvPicPr>
            <p:nvPr/>
          </p:nvPicPr>
          <p:blipFill>
            <a:blip r:embed="rId5"/>
            <a:stretch>
              <a:fillRect/>
            </a:stretch>
          </p:blipFill>
          <p:spPr>
            <a:xfrm>
              <a:off x="6731595" y="3195708"/>
              <a:ext cx="4253619" cy="1813605"/>
            </a:xfrm>
            <a:prstGeom prst="rect">
              <a:avLst/>
            </a:prstGeom>
          </p:spPr>
        </p:pic>
      </p:grpSp>
      <p:sp>
        <p:nvSpPr>
          <p:cNvPr id="12" name="Title 1">
            <a:extLst>
              <a:ext uri="{FF2B5EF4-FFF2-40B4-BE49-F238E27FC236}">
                <a16:creationId xmlns:a16="http://schemas.microsoft.com/office/drawing/2014/main" id="{5CE07639-79E5-41F5-85D8-3C6FEE72777D}"/>
              </a:ext>
            </a:extLst>
          </p:cNvPr>
          <p:cNvSpPr>
            <a:spLocks noGrp="1"/>
          </p:cNvSpPr>
          <p:nvPr>
            <p:ph type="title"/>
          </p:nvPr>
        </p:nvSpPr>
        <p:spPr>
          <a:xfrm>
            <a:off x="135011" y="406515"/>
            <a:ext cx="9557809" cy="1325563"/>
          </a:xfrm>
        </p:spPr>
        <p:txBody>
          <a:bodyPr/>
          <a:lstStyle/>
          <a:p>
            <a:r>
              <a:rPr lang="en-US" b="1" dirty="0">
                <a:solidFill>
                  <a:srgbClr val="6E3667"/>
                </a:solidFill>
                <a:latin typeface="OpenSans"/>
              </a:rPr>
              <a:t>What is really important?</a:t>
            </a:r>
          </a:p>
        </p:txBody>
      </p:sp>
      <p:sp>
        <p:nvSpPr>
          <p:cNvPr id="11" name="Oval 10">
            <a:extLst>
              <a:ext uri="{FF2B5EF4-FFF2-40B4-BE49-F238E27FC236}">
                <a16:creationId xmlns:a16="http://schemas.microsoft.com/office/drawing/2014/main" id="{B34A2C17-53B7-4F47-A501-5F7E05F62B36}"/>
              </a:ext>
            </a:extLst>
          </p:cNvPr>
          <p:cNvSpPr/>
          <p:nvPr/>
        </p:nvSpPr>
        <p:spPr>
          <a:xfrm>
            <a:off x="497297" y="1451156"/>
            <a:ext cx="1828800" cy="1828800"/>
          </a:xfrm>
          <a:prstGeom prst="ellipse">
            <a:avLst/>
          </a:prstGeom>
          <a:solidFill>
            <a:srgbClr val="88D31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What is the Bigger Picture?</a:t>
            </a:r>
          </a:p>
        </p:txBody>
      </p:sp>
      <p:sp>
        <p:nvSpPr>
          <p:cNvPr id="17" name="TextBox 16">
            <a:extLst>
              <a:ext uri="{FF2B5EF4-FFF2-40B4-BE49-F238E27FC236}">
                <a16:creationId xmlns:a16="http://schemas.microsoft.com/office/drawing/2014/main" id="{CC392E57-5E17-4B4F-BFAE-F43C16FE85CE}"/>
              </a:ext>
            </a:extLst>
          </p:cNvPr>
          <p:cNvSpPr txBox="1"/>
          <p:nvPr/>
        </p:nvSpPr>
        <p:spPr>
          <a:xfrm>
            <a:off x="4047894" y="5414468"/>
            <a:ext cx="6200382" cy="769441"/>
          </a:xfrm>
          <a:prstGeom prst="rect">
            <a:avLst/>
          </a:prstGeom>
          <a:noFill/>
        </p:spPr>
        <p:txBody>
          <a:bodyPr wrap="square">
            <a:spAutoFit/>
          </a:bodyPr>
          <a:lstStyle/>
          <a:p>
            <a:r>
              <a:rPr lang="en-US" sz="4400" b="1" dirty="0">
                <a:solidFill>
                  <a:srgbClr val="6E3667"/>
                </a:solidFill>
                <a:latin typeface="OpenSans"/>
                <a:ea typeface="+mj-ea"/>
                <a:cs typeface="+mj-cs"/>
              </a:rPr>
              <a:t>The Big Ideas of Science</a:t>
            </a:r>
          </a:p>
        </p:txBody>
      </p:sp>
    </p:spTree>
    <p:extLst>
      <p:ext uri="{BB962C8B-B14F-4D97-AF65-F5344CB8AC3E}">
        <p14:creationId xmlns:p14="http://schemas.microsoft.com/office/powerpoint/2010/main" val="3750453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CE07639-79E5-41F5-85D8-3C6FEE72777D}"/>
              </a:ext>
            </a:extLst>
          </p:cNvPr>
          <p:cNvSpPr>
            <a:spLocks noGrp="1"/>
          </p:cNvSpPr>
          <p:nvPr>
            <p:ph type="title"/>
          </p:nvPr>
        </p:nvSpPr>
        <p:spPr>
          <a:xfrm>
            <a:off x="0" y="357879"/>
            <a:ext cx="9557809" cy="1325563"/>
          </a:xfrm>
        </p:spPr>
        <p:txBody>
          <a:bodyPr/>
          <a:lstStyle/>
          <a:p>
            <a:r>
              <a:rPr lang="en-US" b="1" dirty="0">
                <a:solidFill>
                  <a:srgbClr val="6E3667"/>
                </a:solidFill>
                <a:latin typeface="OpenSans"/>
              </a:rPr>
              <a:t>Importance – A Knowledge Palace</a:t>
            </a:r>
          </a:p>
        </p:txBody>
      </p:sp>
      <p:pic>
        <p:nvPicPr>
          <p:cNvPr id="4" name="Picture 3">
            <a:extLst>
              <a:ext uri="{FF2B5EF4-FFF2-40B4-BE49-F238E27FC236}">
                <a16:creationId xmlns:a16="http://schemas.microsoft.com/office/drawing/2014/main" id="{598A63A2-34B0-4F68-8C1B-880BFC558D1D}"/>
              </a:ext>
            </a:extLst>
          </p:cNvPr>
          <p:cNvPicPr>
            <a:picLocks noChangeAspect="1"/>
          </p:cNvPicPr>
          <p:nvPr/>
        </p:nvPicPr>
        <p:blipFill>
          <a:blip r:embed="rId2"/>
          <a:stretch>
            <a:fillRect/>
          </a:stretch>
        </p:blipFill>
        <p:spPr>
          <a:xfrm>
            <a:off x="323219" y="1823101"/>
            <a:ext cx="7002999" cy="419310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26779CF5-6746-4CB8-8E22-431BAC92521E}"/>
              </a:ext>
            </a:extLst>
          </p:cNvPr>
          <p:cNvSpPr txBox="1"/>
          <p:nvPr/>
        </p:nvSpPr>
        <p:spPr>
          <a:xfrm>
            <a:off x="8040477" y="1683442"/>
            <a:ext cx="3564233" cy="1938992"/>
          </a:xfrm>
          <a:prstGeom prst="rect">
            <a:avLst/>
          </a:prstGeom>
          <a:noFill/>
        </p:spPr>
        <p:txBody>
          <a:bodyPr wrap="square" rtlCol="0">
            <a:spAutoFit/>
          </a:bodyPr>
          <a:lstStyle/>
          <a:p>
            <a:pPr algn="ctr"/>
            <a:r>
              <a:rPr lang="en-US" sz="2400" dirty="0"/>
              <a:t>The more students use the Big Ideas of Science as their knowledge palace the more familiar they become with them.</a:t>
            </a:r>
          </a:p>
        </p:txBody>
      </p:sp>
      <p:sp>
        <p:nvSpPr>
          <p:cNvPr id="20" name="TextBox 19">
            <a:extLst>
              <a:ext uri="{FF2B5EF4-FFF2-40B4-BE49-F238E27FC236}">
                <a16:creationId xmlns:a16="http://schemas.microsoft.com/office/drawing/2014/main" id="{C1E9F4B0-D0D9-43E9-AC57-6EE241296957}"/>
              </a:ext>
            </a:extLst>
          </p:cNvPr>
          <p:cNvSpPr txBox="1"/>
          <p:nvPr/>
        </p:nvSpPr>
        <p:spPr>
          <a:xfrm>
            <a:off x="8040477" y="3748489"/>
            <a:ext cx="3564233" cy="1569660"/>
          </a:xfrm>
          <a:prstGeom prst="rect">
            <a:avLst/>
          </a:prstGeom>
          <a:noFill/>
        </p:spPr>
        <p:txBody>
          <a:bodyPr wrap="square" rtlCol="0">
            <a:spAutoFit/>
          </a:bodyPr>
          <a:lstStyle/>
          <a:p>
            <a:pPr algn="ctr"/>
            <a:r>
              <a:rPr lang="en-US" sz="2400" dirty="0"/>
              <a:t>When all other knowledge fades away, the Big Ideas of Science are more likely to stick around.</a:t>
            </a:r>
          </a:p>
        </p:txBody>
      </p:sp>
    </p:spTree>
    <p:extLst>
      <p:ext uri="{BB962C8B-B14F-4D97-AF65-F5344CB8AC3E}">
        <p14:creationId xmlns:p14="http://schemas.microsoft.com/office/powerpoint/2010/main" val="15689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45ED296-BC90-4A8D-B0B8-D62F3E7492AD}"/>
              </a:ext>
            </a:extLst>
          </p:cNvPr>
          <p:cNvSpPr>
            <a:spLocks noGrp="1"/>
          </p:cNvSpPr>
          <p:nvPr>
            <p:ph type="title"/>
          </p:nvPr>
        </p:nvSpPr>
        <p:spPr>
          <a:xfrm>
            <a:off x="101559" y="347305"/>
            <a:ext cx="10515600" cy="1325563"/>
          </a:xfrm>
        </p:spPr>
        <p:txBody>
          <a:bodyPr/>
          <a:lstStyle/>
          <a:p>
            <a:r>
              <a:rPr lang="en-US" b="1" dirty="0">
                <a:solidFill>
                  <a:srgbClr val="6E3667"/>
                </a:solidFill>
                <a:latin typeface="OpenSans"/>
              </a:rPr>
              <a:t>Pathways of concepts</a:t>
            </a:r>
          </a:p>
        </p:txBody>
      </p:sp>
      <p:sp>
        <p:nvSpPr>
          <p:cNvPr id="11" name="TextBox 10">
            <a:extLst>
              <a:ext uri="{FF2B5EF4-FFF2-40B4-BE49-F238E27FC236}">
                <a16:creationId xmlns:a16="http://schemas.microsoft.com/office/drawing/2014/main" id="{109CEF9A-5283-4CA8-8168-56A7D761B3D9}"/>
              </a:ext>
            </a:extLst>
          </p:cNvPr>
          <p:cNvSpPr txBox="1"/>
          <p:nvPr/>
        </p:nvSpPr>
        <p:spPr>
          <a:xfrm>
            <a:off x="6159984" y="5897037"/>
            <a:ext cx="5836357" cy="523220"/>
          </a:xfrm>
          <a:prstGeom prst="rect">
            <a:avLst/>
          </a:prstGeom>
          <a:noFill/>
        </p:spPr>
        <p:txBody>
          <a:bodyPr wrap="square">
            <a:spAutoFit/>
          </a:bodyPr>
          <a:lstStyle/>
          <a:p>
            <a:pPr algn="r"/>
            <a:r>
              <a:rPr lang="en-US" sz="1400" dirty="0">
                <a:hlinkClick r:id="rId2"/>
              </a:rPr>
              <a:t>https://www.mindomo.com/mindmap/big-ideas-of-science-f9d87e65372444b1a97b4b64db03519d</a:t>
            </a:r>
            <a:endParaRPr lang="en-US" sz="1400" dirty="0"/>
          </a:p>
        </p:txBody>
      </p:sp>
      <p:pic>
        <p:nvPicPr>
          <p:cNvPr id="2" name="Picture 1">
            <a:extLst>
              <a:ext uri="{FF2B5EF4-FFF2-40B4-BE49-F238E27FC236}">
                <a16:creationId xmlns:a16="http://schemas.microsoft.com/office/drawing/2014/main" id="{2B842948-99E2-41CB-9FDD-E32392BB7531}"/>
              </a:ext>
            </a:extLst>
          </p:cNvPr>
          <p:cNvPicPr>
            <a:picLocks noChangeAspect="1"/>
          </p:cNvPicPr>
          <p:nvPr/>
        </p:nvPicPr>
        <p:blipFill>
          <a:blip r:embed="rId3"/>
          <a:stretch>
            <a:fillRect/>
          </a:stretch>
        </p:blipFill>
        <p:spPr>
          <a:xfrm>
            <a:off x="3057636" y="1911106"/>
            <a:ext cx="7226793" cy="3950981"/>
          </a:xfrm>
          <a:prstGeom prst="rect">
            <a:avLst/>
          </a:prstGeom>
        </p:spPr>
      </p:pic>
      <p:sp>
        <p:nvSpPr>
          <p:cNvPr id="6" name="TextBox 5">
            <a:extLst>
              <a:ext uri="{FF2B5EF4-FFF2-40B4-BE49-F238E27FC236}">
                <a16:creationId xmlns:a16="http://schemas.microsoft.com/office/drawing/2014/main" id="{DBB8327A-D21B-423F-BB1E-2A26873C7488}"/>
              </a:ext>
            </a:extLst>
          </p:cNvPr>
          <p:cNvSpPr txBox="1"/>
          <p:nvPr/>
        </p:nvSpPr>
        <p:spPr>
          <a:xfrm>
            <a:off x="259643" y="1522213"/>
            <a:ext cx="5836357" cy="707886"/>
          </a:xfrm>
          <a:prstGeom prst="rect">
            <a:avLst/>
          </a:prstGeom>
          <a:solidFill>
            <a:schemeClr val="bg1"/>
          </a:solidFill>
        </p:spPr>
        <p:txBody>
          <a:bodyPr wrap="square">
            <a:spAutoFit/>
          </a:bodyPr>
          <a:lstStyle/>
          <a:p>
            <a:r>
              <a:rPr lang="en-US" sz="2000" dirty="0"/>
              <a:t>Increasing knowledge retention by using a standard common backbone structure </a:t>
            </a:r>
          </a:p>
        </p:txBody>
      </p:sp>
    </p:spTree>
    <p:extLst>
      <p:ext uri="{BB962C8B-B14F-4D97-AF65-F5344CB8AC3E}">
        <p14:creationId xmlns:p14="http://schemas.microsoft.com/office/powerpoint/2010/main" val="378444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91812-9351-45D9-A722-18E8F6C48EA1}"/>
              </a:ext>
            </a:extLst>
          </p:cNvPr>
          <p:cNvSpPr>
            <a:spLocks noGrp="1"/>
          </p:cNvSpPr>
          <p:nvPr>
            <p:ph type="title"/>
          </p:nvPr>
        </p:nvSpPr>
        <p:spPr>
          <a:xfrm>
            <a:off x="0" y="429563"/>
            <a:ext cx="10515600" cy="1325563"/>
          </a:xfrm>
        </p:spPr>
        <p:txBody>
          <a:bodyPr/>
          <a:lstStyle/>
          <a:p>
            <a:r>
              <a:rPr lang="en-US" b="1" dirty="0">
                <a:solidFill>
                  <a:srgbClr val="6E3667"/>
                </a:solidFill>
                <a:latin typeface="OpenSans"/>
              </a:rPr>
              <a:t>Importance – A Knowledge Palace</a:t>
            </a:r>
          </a:p>
        </p:txBody>
      </p:sp>
      <p:sp>
        <p:nvSpPr>
          <p:cNvPr id="8" name="Content Placeholder 22">
            <a:extLst>
              <a:ext uri="{FF2B5EF4-FFF2-40B4-BE49-F238E27FC236}">
                <a16:creationId xmlns:a16="http://schemas.microsoft.com/office/drawing/2014/main" id="{C793DC9D-A71F-496E-8F5E-1E09D6F90161}"/>
              </a:ext>
            </a:extLst>
          </p:cNvPr>
          <p:cNvSpPr>
            <a:spLocks noGrp="1"/>
          </p:cNvSpPr>
          <p:nvPr>
            <p:ph idx="1"/>
          </p:nvPr>
        </p:nvSpPr>
        <p:spPr>
          <a:xfrm>
            <a:off x="8079804" y="1531352"/>
            <a:ext cx="3608456" cy="4351338"/>
          </a:xfrm>
        </p:spPr>
        <p:txBody>
          <a:bodyPr>
            <a:noAutofit/>
          </a:bodyPr>
          <a:lstStyle/>
          <a:p>
            <a:pPr marL="0" indent="0" algn="ctr">
              <a:buNone/>
            </a:pPr>
            <a:r>
              <a:rPr lang="en-US" sz="2400" b="1" i="1" dirty="0">
                <a:solidFill>
                  <a:srgbClr val="535353"/>
                </a:solidFill>
              </a:rPr>
              <a:t>… in action</a:t>
            </a:r>
          </a:p>
          <a:p>
            <a:pPr marL="0" indent="0" algn="ctr">
              <a:buNone/>
            </a:pPr>
            <a:r>
              <a:rPr lang="en-US" sz="1200" b="1" i="1" dirty="0">
                <a:solidFill>
                  <a:srgbClr val="535353"/>
                </a:solidFill>
              </a:rPr>
              <a:t>   </a:t>
            </a:r>
          </a:p>
          <a:p>
            <a:pPr marL="0" indent="0" algn="ctr">
              <a:buNone/>
            </a:pPr>
            <a:r>
              <a:rPr lang="en-US" sz="2400" i="1" dirty="0">
                <a:solidFill>
                  <a:srgbClr val="535353"/>
                </a:solidFill>
              </a:rPr>
              <a:t>The Big Ideas of Science</a:t>
            </a:r>
          </a:p>
          <a:p>
            <a:pPr marL="0" indent="0" algn="ctr">
              <a:buNone/>
            </a:pPr>
            <a:r>
              <a:rPr lang="en-US" sz="2400" i="1" dirty="0">
                <a:solidFill>
                  <a:srgbClr val="535353"/>
                </a:solidFill>
              </a:rPr>
              <a:t> </a:t>
            </a:r>
          </a:p>
          <a:p>
            <a:pPr marL="0" indent="0" algn="ctr">
              <a:buNone/>
            </a:pPr>
            <a:r>
              <a:rPr lang="en-US" sz="1800" i="1" dirty="0">
                <a:solidFill>
                  <a:srgbClr val="535353"/>
                </a:solidFill>
              </a:rPr>
              <a:t>  </a:t>
            </a:r>
          </a:p>
          <a:p>
            <a:pPr marL="0" indent="0" algn="ctr">
              <a:buNone/>
            </a:pPr>
            <a:r>
              <a:rPr lang="en-US" sz="1100" i="1" dirty="0">
                <a:solidFill>
                  <a:srgbClr val="535353"/>
                </a:solidFill>
              </a:rPr>
              <a:t> </a:t>
            </a:r>
            <a:endParaRPr lang="en-US" sz="2400" i="1" dirty="0">
              <a:solidFill>
                <a:srgbClr val="535353"/>
              </a:solidFill>
            </a:endParaRPr>
          </a:p>
          <a:p>
            <a:pPr marL="0" indent="0" algn="ctr">
              <a:buNone/>
            </a:pPr>
            <a:r>
              <a:rPr lang="en-US" sz="2400" i="1" dirty="0">
                <a:solidFill>
                  <a:srgbClr val="535353"/>
                </a:solidFill>
              </a:rPr>
              <a:t>Basic Ideas of Science</a:t>
            </a:r>
          </a:p>
          <a:p>
            <a:pPr marL="0" indent="0" algn="ctr">
              <a:buNone/>
            </a:pPr>
            <a:endParaRPr lang="en-US" sz="2400" i="1" dirty="0">
              <a:solidFill>
                <a:srgbClr val="535353"/>
              </a:solidFill>
            </a:endParaRPr>
          </a:p>
          <a:p>
            <a:pPr marL="0" indent="0" algn="ctr">
              <a:buNone/>
            </a:pPr>
            <a:endParaRPr lang="en-US" sz="2400" i="1" dirty="0">
              <a:solidFill>
                <a:srgbClr val="535353"/>
              </a:solidFill>
            </a:endParaRPr>
          </a:p>
          <a:p>
            <a:pPr marL="0" indent="0" algn="ctr">
              <a:buNone/>
            </a:pPr>
            <a:r>
              <a:rPr lang="en-US" sz="2400" i="1" dirty="0">
                <a:solidFill>
                  <a:srgbClr val="535353"/>
                </a:solidFill>
              </a:rPr>
              <a:t>The 3D Map of Interdisciplinary Science Ideas</a:t>
            </a:r>
          </a:p>
          <a:p>
            <a:pPr marL="0" indent="0" algn="ctr">
              <a:buNone/>
            </a:pPr>
            <a:endParaRPr lang="el-GR" sz="2400" i="1" dirty="0">
              <a:solidFill>
                <a:schemeClr val="accent2"/>
              </a:solidFill>
            </a:endParaRPr>
          </a:p>
        </p:txBody>
      </p:sp>
      <p:sp>
        <p:nvSpPr>
          <p:cNvPr id="11" name="Content Placeholder 22">
            <a:extLst>
              <a:ext uri="{FF2B5EF4-FFF2-40B4-BE49-F238E27FC236}">
                <a16:creationId xmlns:a16="http://schemas.microsoft.com/office/drawing/2014/main" id="{8BD13D30-89E2-48F3-BB2B-70B13532B39F}"/>
              </a:ext>
            </a:extLst>
          </p:cNvPr>
          <p:cNvSpPr txBox="1">
            <a:spLocks/>
          </p:cNvSpPr>
          <p:nvPr/>
        </p:nvSpPr>
        <p:spPr>
          <a:xfrm>
            <a:off x="3083628" y="1531352"/>
            <a:ext cx="448455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rgbClr val="6E3667"/>
                </a:solidFill>
              </a:rPr>
              <a:t>Our tailored method…</a:t>
            </a:r>
          </a:p>
          <a:p>
            <a:pPr marL="0" indent="0" algn="ctr">
              <a:buFont typeface="Arial" panose="020B0604020202020204" pitchFamily="34" charset="0"/>
              <a:buNone/>
            </a:pPr>
            <a:r>
              <a:rPr lang="en-US" sz="900" b="1" i="1" dirty="0">
                <a:solidFill>
                  <a:srgbClr val="6E3667"/>
                </a:solidFill>
              </a:rPr>
              <a:t>   </a:t>
            </a:r>
          </a:p>
          <a:p>
            <a:pPr marL="0" indent="0" algn="ctr">
              <a:buFont typeface="Arial" panose="020B0604020202020204" pitchFamily="34" charset="0"/>
              <a:buNone/>
            </a:pPr>
            <a:r>
              <a:rPr lang="en-US" sz="2400" i="1" dirty="0">
                <a:solidFill>
                  <a:srgbClr val="6E3667"/>
                </a:solidFill>
              </a:rPr>
              <a:t>A meaningful knowledge structure based on importance</a:t>
            </a:r>
          </a:p>
          <a:p>
            <a:pPr marL="0" indent="0" algn="ctr">
              <a:buNone/>
            </a:pPr>
            <a:endParaRPr lang="en-US" sz="2400" i="1" dirty="0">
              <a:solidFill>
                <a:srgbClr val="6E3667"/>
              </a:solidFill>
            </a:endParaRPr>
          </a:p>
          <a:p>
            <a:pPr marL="0" indent="0" algn="ctr">
              <a:buNone/>
            </a:pPr>
            <a:r>
              <a:rPr lang="en-US" sz="400" i="1" dirty="0">
                <a:solidFill>
                  <a:srgbClr val="6E3667"/>
                </a:solidFill>
              </a:rPr>
              <a:t>  </a:t>
            </a:r>
          </a:p>
          <a:p>
            <a:pPr marL="0" indent="0" algn="ctr">
              <a:buNone/>
            </a:pPr>
            <a:r>
              <a:rPr lang="en-US" sz="2400" i="1" dirty="0">
                <a:solidFill>
                  <a:srgbClr val="6E3667"/>
                </a:solidFill>
              </a:rPr>
              <a:t>Knowledge: Concepts taught in natural sciences</a:t>
            </a:r>
          </a:p>
          <a:p>
            <a:pPr marL="0" indent="0" algn="ctr">
              <a:buFont typeface="Arial" panose="020B0604020202020204" pitchFamily="34" charset="0"/>
              <a:buNone/>
            </a:pPr>
            <a:r>
              <a:rPr lang="en-US" sz="4000" i="1" dirty="0">
                <a:solidFill>
                  <a:srgbClr val="6E3667"/>
                </a:solidFill>
              </a:rPr>
              <a:t>  </a:t>
            </a:r>
          </a:p>
          <a:p>
            <a:pPr marL="0" indent="0" algn="ctr">
              <a:buFont typeface="Arial" panose="020B0604020202020204" pitchFamily="34" charset="0"/>
              <a:buNone/>
            </a:pPr>
            <a:r>
              <a:rPr lang="en-US" sz="2400" i="1" dirty="0">
                <a:solidFill>
                  <a:srgbClr val="6E3667"/>
                </a:solidFill>
              </a:rPr>
              <a:t>Through meaningful connections between the concepts and the parts of the knowledge palace</a:t>
            </a:r>
            <a:endParaRPr lang="el-GR" sz="2400" i="1" dirty="0">
              <a:solidFill>
                <a:srgbClr val="6E3667"/>
              </a:solidFill>
            </a:endParaRPr>
          </a:p>
        </p:txBody>
      </p:sp>
      <p:sp>
        <p:nvSpPr>
          <p:cNvPr id="12" name="Content Placeholder 22">
            <a:extLst>
              <a:ext uri="{FF2B5EF4-FFF2-40B4-BE49-F238E27FC236}">
                <a16:creationId xmlns:a16="http://schemas.microsoft.com/office/drawing/2014/main" id="{F5A11D69-10DC-43EB-93CB-1A6DB6357572}"/>
              </a:ext>
            </a:extLst>
          </p:cNvPr>
          <p:cNvSpPr txBox="1">
            <a:spLocks/>
          </p:cNvSpPr>
          <p:nvPr/>
        </p:nvSpPr>
        <p:spPr>
          <a:xfrm>
            <a:off x="232324" y="2210568"/>
            <a:ext cx="233968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88D317"/>
                </a:solidFill>
              </a:rPr>
              <a:t>What is our Palace? </a:t>
            </a:r>
          </a:p>
          <a:p>
            <a:pPr marL="0" indent="0">
              <a:buFont typeface="Arial" panose="020B0604020202020204" pitchFamily="34" charset="0"/>
              <a:buNone/>
            </a:pPr>
            <a:r>
              <a:rPr lang="en-US" sz="2400" i="1" dirty="0">
                <a:solidFill>
                  <a:srgbClr val="535353"/>
                </a:solidFill>
              </a:rPr>
              <a:t>	</a:t>
            </a:r>
          </a:p>
          <a:p>
            <a:pPr marL="0" indent="0">
              <a:buFont typeface="Arial" panose="020B0604020202020204" pitchFamily="34" charset="0"/>
              <a:buNone/>
            </a:pPr>
            <a:r>
              <a:rPr lang="en-US" sz="2400" i="1" dirty="0">
                <a:solidFill>
                  <a:srgbClr val="88D317"/>
                </a:solidFill>
              </a:rPr>
              <a:t>What do we store in the Palace?</a:t>
            </a:r>
          </a:p>
          <a:p>
            <a:pPr marL="0" indent="0">
              <a:buFont typeface="Arial" panose="020B0604020202020204" pitchFamily="34" charset="0"/>
              <a:buNone/>
            </a:pPr>
            <a:r>
              <a:rPr lang="en-US" sz="2400" i="1" dirty="0">
                <a:solidFill>
                  <a:srgbClr val="535353"/>
                </a:solidFill>
              </a:rPr>
              <a:t> </a:t>
            </a:r>
            <a:r>
              <a:rPr lang="en-US" sz="4000" i="1" dirty="0">
                <a:solidFill>
                  <a:srgbClr val="535353"/>
                </a:solidFill>
              </a:rPr>
              <a:t>	</a:t>
            </a:r>
            <a:endParaRPr lang="en-US" sz="2400" i="1" dirty="0">
              <a:solidFill>
                <a:srgbClr val="535353"/>
              </a:solidFill>
            </a:endParaRPr>
          </a:p>
          <a:p>
            <a:pPr marL="0" indent="0">
              <a:buFont typeface="Arial" panose="020B0604020202020204" pitchFamily="34" charset="0"/>
              <a:buNone/>
            </a:pPr>
            <a:r>
              <a:rPr lang="en-US" sz="2400" i="1" dirty="0">
                <a:solidFill>
                  <a:srgbClr val="88D317"/>
                </a:solidFill>
              </a:rPr>
              <a:t>How do we store them?</a:t>
            </a:r>
          </a:p>
          <a:p>
            <a:pPr marL="0" indent="0">
              <a:buFont typeface="Arial" panose="020B0604020202020204" pitchFamily="34" charset="0"/>
              <a:buNone/>
            </a:pPr>
            <a:r>
              <a:rPr lang="en-US" sz="2400" i="1" dirty="0">
                <a:solidFill>
                  <a:srgbClr val="535353"/>
                </a:solidFill>
              </a:rPr>
              <a:t>	</a:t>
            </a:r>
            <a:endParaRPr lang="el-GR" sz="2400" i="1" dirty="0">
              <a:solidFill>
                <a:schemeClr val="accent2"/>
              </a:solidFill>
            </a:endParaRPr>
          </a:p>
        </p:txBody>
      </p:sp>
      <p:cxnSp>
        <p:nvCxnSpPr>
          <p:cNvPr id="3" name="Straight Connector 2">
            <a:extLst>
              <a:ext uri="{FF2B5EF4-FFF2-40B4-BE49-F238E27FC236}">
                <a16:creationId xmlns:a16="http://schemas.microsoft.com/office/drawing/2014/main" id="{CEBEE6F4-CDFE-4C4C-8D4B-765183F0BB29}"/>
              </a:ext>
            </a:extLst>
          </p:cNvPr>
          <p:cNvCxnSpPr/>
          <p:nvPr/>
        </p:nvCxnSpPr>
        <p:spPr>
          <a:xfrm>
            <a:off x="232324" y="3208054"/>
            <a:ext cx="11511657" cy="0"/>
          </a:xfrm>
          <a:prstGeom prst="line">
            <a:avLst/>
          </a:prstGeom>
          <a:ln w="19050">
            <a:solidFill>
              <a:srgbClr val="535353"/>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0F97DD8-9722-40FD-BAC7-0E5E488B2FD6}"/>
              </a:ext>
            </a:extLst>
          </p:cNvPr>
          <p:cNvCxnSpPr/>
          <p:nvPr/>
        </p:nvCxnSpPr>
        <p:spPr>
          <a:xfrm>
            <a:off x="230486" y="4759591"/>
            <a:ext cx="11511657" cy="0"/>
          </a:xfrm>
          <a:prstGeom prst="line">
            <a:avLst/>
          </a:prstGeom>
          <a:ln w="19050">
            <a:solidFill>
              <a:srgbClr val="53535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412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260C41-5C85-4C53-AEE2-7F5B24D3EAA2}"/>
              </a:ext>
            </a:extLst>
          </p:cNvPr>
          <p:cNvSpPr txBox="1">
            <a:spLocks/>
          </p:cNvSpPr>
          <p:nvPr/>
        </p:nvSpPr>
        <p:spPr>
          <a:xfrm>
            <a:off x="5812124" y="1941546"/>
            <a:ext cx="6180772" cy="71961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88D317"/>
                </a:solidFill>
              </a:rPr>
              <a:t>Why</a:t>
            </a:r>
            <a:r>
              <a:rPr lang="en-US" sz="4000" b="1" i="1" dirty="0">
                <a:solidFill>
                  <a:srgbClr val="7E3269"/>
                </a:solidFill>
              </a:rPr>
              <a:t> do students complain about having to learn what we teach them?</a:t>
            </a:r>
          </a:p>
        </p:txBody>
      </p:sp>
      <p:sp>
        <p:nvSpPr>
          <p:cNvPr id="11" name="Title 1">
            <a:extLst>
              <a:ext uri="{FF2B5EF4-FFF2-40B4-BE49-F238E27FC236}">
                <a16:creationId xmlns:a16="http://schemas.microsoft.com/office/drawing/2014/main" id="{4430A429-EE1F-43C3-A878-D89F8AAD832C}"/>
              </a:ext>
            </a:extLst>
          </p:cNvPr>
          <p:cNvSpPr txBox="1">
            <a:spLocks/>
          </p:cNvSpPr>
          <p:nvPr/>
        </p:nvSpPr>
        <p:spPr>
          <a:xfrm>
            <a:off x="5882228" y="4679117"/>
            <a:ext cx="6180772" cy="71961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88D317"/>
                </a:solidFill>
              </a:rPr>
              <a:t>Why</a:t>
            </a:r>
            <a:r>
              <a:rPr lang="en-US" sz="4000" b="1" i="1" dirty="0">
                <a:solidFill>
                  <a:srgbClr val="7E3269"/>
                </a:solidFill>
              </a:rPr>
              <a:t> do they find no meaning in what we teach them?</a:t>
            </a:r>
          </a:p>
        </p:txBody>
      </p:sp>
      <p:pic>
        <p:nvPicPr>
          <p:cNvPr id="13" name="Picture 12">
            <a:extLst>
              <a:ext uri="{FF2B5EF4-FFF2-40B4-BE49-F238E27FC236}">
                <a16:creationId xmlns:a16="http://schemas.microsoft.com/office/drawing/2014/main" id="{4D09D172-FE18-4D56-B4EE-8682A04937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10" y="1874837"/>
            <a:ext cx="5342030" cy="3561644"/>
          </a:xfrm>
          <a:prstGeom prst="rect">
            <a:avLst/>
          </a:prstGeom>
          <a:ln>
            <a:noFill/>
          </a:ln>
          <a:effectLst>
            <a:outerShdw blurRad="292100" dist="139700" dir="2700000" algn="tl" rotWithShape="0">
              <a:srgbClr val="333333">
                <a:alpha val="65000"/>
              </a:srgbClr>
            </a:outerShdw>
          </a:effectLst>
        </p:spPr>
      </p:pic>
      <p:sp>
        <p:nvSpPr>
          <p:cNvPr id="15" name="Title 1">
            <a:extLst>
              <a:ext uri="{FF2B5EF4-FFF2-40B4-BE49-F238E27FC236}">
                <a16:creationId xmlns:a16="http://schemas.microsoft.com/office/drawing/2014/main" id="{F0AA215F-BE52-4AFD-8C21-53D863077464}"/>
              </a:ext>
            </a:extLst>
          </p:cNvPr>
          <p:cNvSpPr>
            <a:spLocks noGrp="1"/>
          </p:cNvSpPr>
          <p:nvPr>
            <p:ph type="title"/>
          </p:nvPr>
        </p:nvSpPr>
        <p:spPr>
          <a:xfrm>
            <a:off x="0" y="657922"/>
            <a:ext cx="10515600" cy="1002762"/>
          </a:xfrm>
        </p:spPr>
        <p:txBody>
          <a:bodyPr/>
          <a:lstStyle/>
          <a:p>
            <a:r>
              <a:rPr lang="en-US" b="1" dirty="0">
                <a:solidFill>
                  <a:srgbClr val="6E3667"/>
                </a:solidFill>
                <a:latin typeface="OpenSans"/>
              </a:rPr>
              <a:t>The why – why reflection tool</a:t>
            </a:r>
          </a:p>
        </p:txBody>
      </p:sp>
      <p:sp>
        <p:nvSpPr>
          <p:cNvPr id="7" name="Title 1">
            <a:extLst>
              <a:ext uri="{FF2B5EF4-FFF2-40B4-BE49-F238E27FC236}">
                <a16:creationId xmlns:a16="http://schemas.microsoft.com/office/drawing/2014/main" id="{D1DF30FA-DE9B-45CF-BF5F-69F064B2B683}"/>
              </a:ext>
            </a:extLst>
          </p:cNvPr>
          <p:cNvSpPr txBox="1">
            <a:spLocks/>
          </p:cNvSpPr>
          <p:nvPr/>
        </p:nvSpPr>
        <p:spPr>
          <a:xfrm>
            <a:off x="5812124" y="2632184"/>
            <a:ext cx="6180772" cy="1766071"/>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563" indent="-182563">
              <a:lnSpc>
                <a:spcPct val="120000"/>
              </a:lnSpc>
              <a:buFont typeface="Arial" panose="020B0604020202020204" pitchFamily="34" charset="0"/>
              <a:buChar char="•"/>
            </a:pPr>
            <a:r>
              <a:rPr lang="en-US" sz="4000" b="1" i="1" dirty="0">
                <a:solidFill>
                  <a:srgbClr val="535353"/>
                </a:solidFill>
              </a:rPr>
              <a:t>Too many things to learn</a:t>
            </a:r>
          </a:p>
          <a:p>
            <a:pPr marL="182563" indent="-182563">
              <a:lnSpc>
                <a:spcPct val="120000"/>
              </a:lnSpc>
              <a:buFont typeface="Arial" panose="020B0604020202020204" pitchFamily="34" charset="0"/>
              <a:buChar char="•"/>
            </a:pPr>
            <a:r>
              <a:rPr lang="en-US" sz="4000" b="1" i="1" dirty="0">
                <a:solidFill>
                  <a:srgbClr val="535353"/>
                </a:solidFill>
              </a:rPr>
              <a:t>Too little time to work on each subject</a:t>
            </a:r>
          </a:p>
          <a:p>
            <a:pPr marL="182563" indent="-182563">
              <a:lnSpc>
                <a:spcPct val="120000"/>
              </a:lnSpc>
              <a:buFont typeface="Arial" panose="020B0604020202020204" pitchFamily="34" charset="0"/>
              <a:buChar char="•"/>
            </a:pPr>
            <a:r>
              <a:rPr lang="en-US" sz="4000" b="1" i="1" dirty="0">
                <a:solidFill>
                  <a:srgbClr val="535353"/>
                </a:solidFill>
              </a:rPr>
              <a:t>They don’t want to study</a:t>
            </a:r>
          </a:p>
          <a:p>
            <a:pPr marL="182563" indent="-182563">
              <a:lnSpc>
                <a:spcPct val="120000"/>
              </a:lnSpc>
              <a:buFont typeface="Arial" panose="020B0604020202020204" pitchFamily="34" charset="0"/>
              <a:buChar char="•"/>
            </a:pPr>
            <a:r>
              <a:rPr lang="en-US" sz="4000" b="1" i="1" dirty="0">
                <a:solidFill>
                  <a:srgbClr val="535353"/>
                </a:solidFill>
              </a:rPr>
              <a:t>They find no meaning in what we teach them</a:t>
            </a:r>
          </a:p>
        </p:txBody>
      </p:sp>
    </p:spTree>
    <p:extLst>
      <p:ext uri="{BB962C8B-B14F-4D97-AF65-F5344CB8AC3E}">
        <p14:creationId xmlns:p14="http://schemas.microsoft.com/office/powerpoint/2010/main" val="779691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C28EDF3-5E69-43C0-80D4-B8E4D2F95272}"/>
              </a:ext>
            </a:extLst>
          </p:cNvPr>
          <p:cNvSpPr txBox="1">
            <a:spLocks/>
          </p:cNvSpPr>
          <p:nvPr/>
        </p:nvSpPr>
        <p:spPr>
          <a:xfrm>
            <a:off x="8128225" y="5017383"/>
            <a:ext cx="3493206" cy="668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i="1" dirty="0"/>
              <a:t>Give meaning to what students learn</a:t>
            </a:r>
          </a:p>
        </p:txBody>
      </p:sp>
      <p:sp>
        <p:nvSpPr>
          <p:cNvPr id="3" name="TextBox 2">
            <a:extLst>
              <a:ext uri="{FF2B5EF4-FFF2-40B4-BE49-F238E27FC236}">
                <a16:creationId xmlns:a16="http://schemas.microsoft.com/office/drawing/2014/main" id="{525962D3-DCB8-4B9C-9C93-35B6DAB538BA}"/>
              </a:ext>
            </a:extLst>
          </p:cNvPr>
          <p:cNvSpPr txBox="1"/>
          <p:nvPr/>
        </p:nvSpPr>
        <p:spPr>
          <a:xfrm>
            <a:off x="10383982" y="2204632"/>
            <a:ext cx="1939635" cy="1846659"/>
          </a:xfrm>
          <a:prstGeom prst="rect">
            <a:avLst/>
          </a:prstGeom>
          <a:noFill/>
        </p:spPr>
        <p:txBody>
          <a:bodyPr wrap="square" rtlCol="0">
            <a:spAutoFit/>
          </a:bodyPr>
          <a:lstStyle/>
          <a:p>
            <a:r>
              <a:rPr lang="en-US" sz="2400" dirty="0">
                <a:solidFill>
                  <a:srgbClr val="88D317"/>
                </a:solidFill>
              </a:rPr>
              <a:t>Importance</a:t>
            </a:r>
          </a:p>
          <a:p>
            <a:r>
              <a:rPr lang="en-US" sz="2400" dirty="0">
                <a:solidFill>
                  <a:schemeClr val="accent2"/>
                </a:solidFill>
              </a:rPr>
              <a:t>Meaning</a:t>
            </a:r>
          </a:p>
          <a:p>
            <a:r>
              <a:rPr lang="en-US" sz="2400" dirty="0">
                <a:solidFill>
                  <a:srgbClr val="88D317"/>
                </a:solidFill>
              </a:rPr>
              <a:t>Experience</a:t>
            </a:r>
          </a:p>
          <a:p>
            <a:r>
              <a:rPr lang="en-US" sz="2400" dirty="0">
                <a:solidFill>
                  <a:srgbClr val="88D317"/>
                </a:solidFill>
              </a:rPr>
              <a:t>Revisit</a:t>
            </a:r>
          </a:p>
          <a:p>
            <a:endParaRPr lang="el-GR" dirty="0"/>
          </a:p>
        </p:txBody>
      </p:sp>
      <p:cxnSp>
        <p:nvCxnSpPr>
          <p:cNvPr id="6" name="Straight Arrow Connector 5">
            <a:extLst>
              <a:ext uri="{FF2B5EF4-FFF2-40B4-BE49-F238E27FC236}">
                <a16:creationId xmlns:a16="http://schemas.microsoft.com/office/drawing/2014/main" id="{6F7D4F17-6D0C-4D6F-8064-574710993EAE}"/>
              </a:ext>
            </a:extLst>
          </p:cNvPr>
          <p:cNvCxnSpPr>
            <a:cxnSpLocks/>
          </p:cNvCxnSpPr>
          <p:nvPr/>
        </p:nvCxnSpPr>
        <p:spPr>
          <a:xfrm flipH="1" flipV="1">
            <a:off x="9365673" y="2136692"/>
            <a:ext cx="1018310" cy="344499"/>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D97A28-538F-49DE-A6F2-A2390A0FD287}"/>
              </a:ext>
            </a:extLst>
          </p:cNvPr>
          <p:cNvCxnSpPr>
            <a:cxnSpLocks/>
          </p:cNvCxnSpPr>
          <p:nvPr/>
        </p:nvCxnSpPr>
        <p:spPr>
          <a:xfrm flipH="1" flipV="1">
            <a:off x="9039051" y="2725820"/>
            <a:ext cx="1344931" cy="50562"/>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DCA5EA-5746-4341-86ED-0CA32BD1006D}"/>
              </a:ext>
            </a:extLst>
          </p:cNvPr>
          <p:cNvCxnSpPr>
            <a:cxnSpLocks/>
          </p:cNvCxnSpPr>
          <p:nvPr/>
        </p:nvCxnSpPr>
        <p:spPr>
          <a:xfrm flipH="1">
            <a:off x="7924800" y="3206919"/>
            <a:ext cx="2422278" cy="222081"/>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18D421-E41B-4101-ABC1-0444F7BE9B99}"/>
              </a:ext>
            </a:extLst>
          </p:cNvPr>
          <p:cNvCxnSpPr>
            <a:cxnSpLocks/>
          </p:cNvCxnSpPr>
          <p:nvPr/>
        </p:nvCxnSpPr>
        <p:spPr>
          <a:xfrm flipH="1">
            <a:off x="6687127" y="3530368"/>
            <a:ext cx="3659951" cy="520923"/>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2443E451-0740-4B52-B461-AF907FEC8CB9}"/>
              </a:ext>
            </a:extLst>
          </p:cNvPr>
          <p:cNvSpPr txBox="1">
            <a:spLocks/>
          </p:cNvSpPr>
          <p:nvPr/>
        </p:nvSpPr>
        <p:spPr>
          <a:xfrm>
            <a:off x="123861" y="494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Increasing knowledge retention</a:t>
            </a:r>
          </a:p>
        </p:txBody>
      </p:sp>
      <p:sp>
        <p:nvSpPr>
          <p:cNvPr id="8" name="Content Placeholder 22">
            <a:extLst>
              <a:ext uri="{FF2B5EF4-FFF2-40B4-BE49-F238E27FC236}">
                <a16:creationId xmlns:a16="http://schemas.microsoft.com/office/drawing/2014/main" id="{903C24CA-85F1-4C77-AC1D-70D08FE1B6C9}"/>
              </a:ext>
            </a:extLst>
          </p:cNvPr>
          <p:cNvSpPr>
            <a:spLocks noGrp="1"/>
          </p:cNvSpPr>
          <p:nvPr>
            <p:ph idx="1"/>
          </p:nvPr>
        </p:nvSpPr>
        <p:spPr>
          <a:xfrm>
            <a:off x="709246" y="1840617"/>
            <a:ext cx="10515600" cy="4351338"/>
          </a:xfrm>
        </p:spPr>
        <p:txBody>
          <a:bodyPr>
            <a:normAutofit/>
          </a:bodyPr>
          <a:lstStyle/>
          <a:p>
            <a:pPr marL="514350" indent="-514350">
              <a:buFont typeface="+mj-lt"/>
              <a:buAutoNum type="arabicPeriod"/>
            </a:pPr>
            <a:r>
              <a:rPr lang="en-US" sz="3600" dirty="0">
                <a:solidFill>
                  <a:srgbClr val="535353"/>
                </a:solidFill>
              </a:rPr>
              <a:t>The Memory palace – A Knowledge Palace</a:t>
            </a:r>
          </a:p>
          <a:p>
            <a:pPr marL="514350" indent="-514350">
              <a:buFont typeface="+mj-lt"/>
              <a:buAutoNum type="arabicPeriod"/>
            </a:pPr>
            <a:r>
              <a:rPr lang="en-US" sz="3600" dirty="0">
                <a:solidFill>
                  <a:schemeClr val="accent2"/>
                </a:solidFill>
              </a:rPr>
              <a:t>Action – </a:t>
            </a:r>
            <a:r>
              <a:rPr lang="en-US" sz="3600" i="1" dirty="0">
                <a:solidFill>
                  <a:schemeClr val="accent2"/>
                </a:solidFill>
              </a:rPr>
              <a:t>Concepts in action, phenomena</a:t>
            </a:r>
          </a:p>
          <a:p>
            <a:pPr marL="514350" indent="-514350">
              <a:buFont typeface="+mj-lt"/>
              <a:buAutoNum type="arabicPeriod"/>
            </a:pPr>
            <a:r>
              <a:rPr lang="en-US" sz="3600" dirty="0">
                <a:solidFill>
                  <a:srgbClr val="535353"/>
                </a:solidFill>
              </a:rPr>
              <a:t>Emotion – </a:t>
            </a:r>
            <a:r>
              <a:rPr lang="en-US" sz="3600" i="1" dirty="0">
                <a:solidFill>
                  <a:srgbClr val="535353"/>
                </a:solidFill>
              </a:rPr>
              <a:t>Memories, Experiences</a:t>
            </a:r>
          </a:p>
          <a:p>
            <a:pPr marL="514350" indent="-514350">
              <a:buFont typeface="+mj-lt"/>
              <a:buAutoNum type="arabicPeriod"/>
            </a:pPr>
            <a:r>
              <a:rPr lang="en-US" sz="3600" dirty="0">
                <a:solidFill>
                  <a:srgbClr val="535353"/>
                </a:solidFill>
              </a:rPr>
              <a:t>Review – Revisiting concepts </a:t>
            </a:r>
            <a:endParaRPr lang="el-GR" sz="3600" i="1" dirty="0">
              <a:solidFill>
                <a:srgbClr val="535353"/>
              </a:solidFill>
            </a:endParaRPr>
          </a:p>
        </p:txBody>
      </p:sp>
    </p:spTree>
    <p:extLst>
      <p:ext uri="{BB962C8B-B14F-4D97-AF65-F5344CB8AC3E}">
        <p14:creationId xmlns:p14="http://schemas.microsoft.com/office/powerpoint/2010/main" val="2732318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06F2FA-9EBC-4EC4-86C4-C42EAE3AD243}"/>
              </a:ext>
            </a:extLst>
          </p:cNvPr>
          <p:cNvSpPr txBox="1">
            <a:spLocks/>
          </p:cNvSpPr>
          <p:nvPr/>
        </p:nvSpPr>
        <p:spPr>
          <a:xfrm>
            <a:off x="294065" y="474340"/>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Why?</a:t>
            </a:r>
          </a:p>
        </p:txBody>
      </p:sp>
      <p:pic>
        <p:nvPicPr>
          <p:cNvPr id="6" name="Imagem 5">
            <a:extLst>
              <a:ext uri="{FF2B5EF4-FFF2-40B4-BE49-F238E27FC236}">
                <a16:creationId xmlns:a16="http://schemas.microsoft.com/office/drawing/2014/main" id="{E2492964-9C2B-419B-8BC8-7D2DFD0B93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2" r="-1" b="155"/>
          <a:stretch/>
        </p:blipFill>
        <p:spPr>
          <a:xfrm>
            <a:off x="1772115" y="1799903"/>
            <a:ext cx="2505197" cy="3702942"/>
          </a:xfrm>
          <a:prstGeom prst="rect">
            <a:avLst/>
          </a:prstGeom>
        </p:spPr>
      </p:pic>
      <p:sp>
        <p:nvSpPr>
          <p:cNvPr id="7" name="Marcador de Posição de Conteúdo 2">
            <a:extLst>
              <a:ext uri="{FF2B5EF4-FFF2-40B4-BE49-F238E27FC236}">
                <a16:creationId xmlns:a16="http://schemas.microsoft.com/office/drawing/2014/main" id="{A663FDCD-6B7E-4A6D-8AB5-360D00535AC9}"/>
              </a:ext>
            </a:extLst>
          </p:cNvPr>
          <p:cNvSpPr txBox="1">
            <a:spLocks/>
          </p:cNvSpPr>
          <p:nvPr/>
        </p:nvSpPr>
        <p:spPr>
          <a:xfrm>
            <a:off x="5463209" y="2982951"/>
            <a:ext cx="4541699" cy="177440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i="1" dirty="0"/>
              <a:t>“Once upon a time there was an acorn that fell of a tree and rolled on the ground, it kept rolling for about 1 kilometre and then it entered a hole where it found some other acorns. The end”.</a:t>
            </a:r>
            <a:endParaRPr lang="pt-PT" sz="2000" dirty="0"/>
          </a:p>
        </p:txBody>
      </p:sp>
    </p:spTree>
    <p:extLst>
      <p:ext uri="{BB962C8B-B14F-4D97-AF65-F5344CB8AC3E}">
        <p14:creationId xmlns:p14="http://schemas.microsoft.com/office/powerpoint/2010/main" val="199692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descr="Uma imagem com árvore, esquilo, animal, exterior&#10;&#10;Descrição gerada com confiança muito alta">
            <a:extLst>
              <a:ext uri="{FF2B5EF4-FFF2-40B4-BE49-F238E27FC236}">
                <a16:creationId xmlns:a16="http://schemas.microsoft.com/office/drawing/2014/main" id="{E7CB9387-0790-4112-8530-2DAC2CFA1251}"/>
              </a:ext>
            </a:extLst>
          </p:cNvPr>
          <p:cNvPicPr>
            <a:picLocks noChangeAspect="1"/>
          </p:cNvPicPr>
          <p:nvPr/>
        </p:nvPicPr>
        <p:blipFill rotWithShape="1">
          <a:blip r:embed="rId2" cstate="hqprint">
            <a:alphaModFix/>
            <a:extLst>
              <a:ext uri="{28A0092B-C50C-407E-A947-70E740481C1C}">
                <a14:useLocalDpi xmlns:a14="http://schemas.microsoft.com/office/drawing/2010/main"/>
              </a:ext>
            </a:extLst>
          </a:blip>
          <a:srcRect/>
          <a:stretch/>
        </p:blipFill>
        <p:spPr>
          <a:xfrm>
            <a:off x="15300" y="1228162"/>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Marcador de Posição de Conteúdo 2">
            <a:extLst>
              <a:ext uri="{FF2B5EF4-FFF2-40B4-BE49-F238E27FC236}">
                <a16:creationId xmlns:a16="http://schemas.microsoft.com/office/drawing/2014/main" id="{A595550D-1AFC-4A30-BB22-CD1E9D18D0F9}"/>
              </a:ext>
            </a:extLst>
          </p:cNvPr>
          <p:cNvSpPr>
            <a:spLocks noGrp="1"/>
          </p:cNvSpPr>
          <p:nvPr>
            <p:ph idx="1"/>
          </p:nvPr>
        </p:nvSpPr>
        <p:spPr>
          <a:xfrm>
            <a:off x="5354501" y="909014"/>
            <a:ext cx="6509981" cy="5702035"/>
          </a:xfrm>
        </p:spPr>
        <p:txBody>
          <a:bodyPr anchor="ctr">
            <a:noAutofit/>
          </a:bodyPr>
          <a:lstStyle/>
          <a:p>
            <a:pPr marL="0" indent="0" algn="just">
              <a:buNone/>
            </a:pPr>
            <a:r>
              <a:rPr lang="en-GB" sz="1800" dirty="0">
                <a:solidFill>
                  <a:srgbClr val="000000"/>
                </a:solidFill>
              </a:rPr>
              <a:t>“Once upon a time there was a squirrel. This squirrel was very </a:t>
            </a:r>
            <a:r>
              <a:rPr lang="en-GB" sz="1800" dirty="0" err="1">
                <a:solidFill>
                  <a:srgbClr val="000000"/>
                </a:solidFill>
              </a:rPr>
              <a:t>very</a:t>
            </a:r>
            <a:r>
              <a:rPr lang="en-GB" sz="1800" dirty="0">
                <a:solidFill>
                  <a:srgbClr val="000000"/>
                </a:solidFill>
              </a:rPr>
              <a:t> hungry and could only think about eating a very good, caramel tasting acorn. Nham! It was his very favourite food in the world.  He was resting in an oak when a little kid appeared and for no apparent reason decided to shake the tree. After he shook it a few times, many acorns started falling. The squirrel was a bit upset from the behavior of the little boy, but after the boy left, he noticed all the acorns that were left on the ground. He looked around, to see if it was safe to come down. When he felt safe, he went down and ate all the acorns he could eat. After he finished he was glad to see that one acorn was still there next to him. He thought he should save it for winter, so he kicked it and kicked it and kicked it until it rolled over the mountain and reached his acorn hiding spot. He dug his whole and put the acorn together with the other ones he had saved that month. You know, in winter the trees have no acorns to provide for this little squirrel and it can be very lonely, difficult and hungry. So, this squirrel hides all the acorns he can, to be safe and fed in winter. If things turn out ok for him, in winter he will remember this hiding spot and will be able to find it untouched by other animals.”</a:t>
            </a:r>
            <a:endParaRPr lang="pt-PT" sz="1800" dirty="0">
              <a:solidFill>
                <a:srgbClr val="000000"/>
              </a:solidFill>
            </a:endParaRPr>
          </a:p>
        </p:txBody>
      </p:sp>
      <p:sp>
        <p:nvSpPr>
          <p:cNvPr id="7" name="Content Placeholder 2">
            <a:extLst>
              <a:ext uri="{FF2B5EF4-FFF2-40B4-BE49-F238E27FC236}">
                <a16:creationId xmlns:a16="http://schemas.microsoft.com/office/drawing/2014/main" id="{8AF17A2F-CA72-46C2-8DFB-0D26B19FD36D}"/>
              </a:ext>
            </a:extLst>
          </p:cNvPr>
          <p:cNvSpPr txBox="1">
            <a:spLocks/>
          </p:cNvSpPr>
          <p:nvPr/>
        </p:nvSpPr>
        <p:spPr>
          <a:xfrm>
            <a:off x="3534937" y="732862"/>
            <a:ext cx="8657063" cy="990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4400" b="1" dirty="0">
                <a:solidFill>
                  <a:srgbClr val="6E3667"/>
                </a:solidFill>
                <a:latin typeface="OpenSans"/>
                <a:ea typeface="+mj-ea"/>
                <a:cs typeface="+mj-cs"/>
              </a:rPr>
              <a:t>It’s all about how good the story is…</a:t>
            </a:r>
          </a:p>
        </p:txBody>
      </p:sp>
    </p:spTree>
    <p:extLst>
      <p:ext uri="{BB962C8B-B14F-4D97-AF65-F5344CB8AC3E}">
        <p14:creationId xmlns:p14="http://schemas.microsoft.com/office/powerpoint/2010/main" val="383584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exagon 23">
            <a:extLst>
              <a:ext uri="{FF2B5EF4-FFF2-40B4-BE49-F238E27FC236}">
                <a16:creationId xmlns:a16="http://schemas.microsoft.com/office/drawing/2014/main" id="{7F42DFE8-6DD0-423A-BAC8-23D35E84B845}"/>
              </a:ext>
            </a:extLst>
          </p:cNvPr>
          <p:cNvSpPr/>
          <p:nvPr/>
        </p:nvSpPr>
        <p:spPr>
          <a:xfrm>
            <a:off x="3287936" y="4204210"/>
            <a:ext cx="6958229" cy="1163361"/>
          </a:xfrm>
          <a:prstGeom prst="hexagon">
            <a:avLst>
              <a:gd name="adj" fmla="val 27414"/>
              <a:gd name="vf" fmla="val 115470"/>
            </a:avLst>
          </a:prstGeom>
          <a:solidFill>
            <a:srgbClr val="53535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3513"/>
            <a:r>
              <a:rPr lang="en-US" b="1" dirty="0"/>
              <a:t>Navigation, Tracking motions</a:t>
            </a:r>
          </a:p>
        </p:txBody>
      </p:sp>
      <p:sp>
        <p:nvSpPr>
          <p:cNvPr id="23" name="Hexagon 22">
            <a:extLst>
              <a:ext uri="{FF2B5EF4-FFF2-40B4-BE49-F238E27FC236}">
                <a16:creationId xmlns:a16="http://schemas.microsoft.com/office/drawing/2014/main" id="{BB8D4748-2FF9-45C1-AA32-F1074471C86B}"/>
              </a:ext>
            </a:extLst>
          </p:cNvPr>
          <p:cNvSpPr/>
          <p:nvPr/>
        </p:nvSpPr>
        <p:spPr>
          <a:xfrm>
            <a:off x="3295716" y="1719258"/>
            <a:ext cx="6946941" cy="1155387"/>
          </a:xfrm>
          <a:prstGeom prst="hexagon">
            <a:avLst>
              <a:gd name="adj" fmla="val 27414"/>
              <a:gd name="vf" fmla="val 115470"/>
            </a:avLst>
          </a:prstGeom>
          <a:solidFill>
            <a:srgbClr val="88D31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3513" defTabSz="1050925"/>
            <a:r>
              <a:rPr lang="en-US" sz="1600" b="1" dirty="0"/>
              <a:t>3-dimensional motions</a:t>
            </a:r>
            <a:r>
              <a:rPr lang="en-US" sz="1600" dirty="0"/>
              <a:t> (Forces and motion)</a:t>
            </a:r>
          </a:p>
          <a:p>
            <a:pPr marL="1433513" defTabSz="1050925"/>
            <a:r>
              <a:rPr lang="en-US" sz="1600" dirty="0"/>
              <a:t>Conservation of Angular momentum</a:t>
            </a:r>
          </a:p>
        </p:txBody>
      </p:sp>
      <p:sp>
        <p:nvSpPr>
          <p:cNvPr id="22" name="Hexagon 21">
            <a:extLst>
              <a:ext uri="{FF2B5EF4-FFF2-40B4-BE49-F238E27FC236}">
                <a16:creationId xmlns:a16="http://schemas.microsoft.com/office/drawing/2014/main" id="{59AB3A61-BC12-43F4-819D-5AF8010448B5}"/>
              </a:ext>
            </a:extLst>
          </p:cNvPr>
          <p:cNvSpPr/>
          <p:nvPr/>
        </p:nvSpPr>
        <p:spPr>
          <a:xfrm>
            <a:off x="3293953" y="2954943"/>
            <a:ext cx="6958229" cy="1163361"/>
          </a:xfrm>
          <a:prstGeom prst="hexagon">
            <a:avLst>
              <a:gd name="adj" fmla="val 27414"/>
              <a:gd name="vf" fmla="val 115470"/>
            </a:avLst>
          </a:prstGeom>
          <a:solidFill>
            <a:srgbClr val="7E326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3513"/>
            <a:r>
              <a:rPr lang="en-US" b="1" dirty="0"/>
              <a:t>Gyroscope: </a:t>
            </a:r>
            <a:r>
              <a:rPr lang="en-US" sz="1600" dirty="0"/>
              <a:t>inertial navigation systems, Steadicams, Heading indicators, Gyrocompasses, Accelerometers</a:t>
            </a:r>
          </a:p>
        </p:txBody>
      </p:sp>
      <p:sp>
        <p:nvSpPr>
          <p:cNvPr id="5" name="Title 1">
            <a:extLst>
              <a:ext uri="{FF2B5EF4-FFF2-40B4-BE49-F238E27FC236}">
                <a16:creationId xmlns:a16="http://schemas.microsoft.com/office/drawing/2014/main" id="{CE81C5D9-2883-4978-99DC-8983E93E8736}"/>
              </a:ext>
            </a:extLst>
          </p:cNvPr>
          <p:cNvSpPr txBox="1">
            <a:spLocks/>
          </p:cNvSpPr>
          <p:nvPr/>
        </p:nvSpPr>
        <p:spPr>
          <a:xfrm>
            <a:off x="327518" y="139804"/>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400" b="1" dirty="0">
              <a:solidFill>
                <a:srgbClr val="7E3269"/>
              </a:solidFill>
            </a:endParaRPr>
          </a:p>
        </p:txBody>
      </p:sp>
      <p:sp>
        <p:nvSpPr>
          <p:cNvPr id="17" name="TextBox 16">
            <a:extLst>
              <a:ext uri="{FF2B5EF4-FFF2-40B4-BE49-F238E27FC236}">
                <a16:creationId xmlns:a16="http://schemas.microsoft.com/office/drawing/2014/main" id="{9EF704A1-52A5-40D7-A689-69BB9955374B}"/>
              </a:ext>
            </a:extLst>
          </p:cNvPr>
          <p:cNvSpPr txBox="1"/>
          <p:nvPr/>
        </p:nvSpPr>
        <p:spPr>
          <a:xfrm>
            <a:off x="229552" y="4203708"/>
            <a:ext cx="2438047" cy="1323439"/>
          </a:xfrm>
          <a:prstGeom prst="rect">
            <a:avLst/>
          </a:prstGeom>
          <a:noFill/>
        </p:spPr>
        <p:txBody>
          <a:bodyPr wrap="square">
            <a:spAutoFit/>
          </a:bodyPr>
          <a:lstStyle/>
          <a:p>
            <a:r>
              <a:rPr lang="en-US" sz="2000" dirty="0"/>
              <a:t>Increasing knowledge retention through tangible results and real challenges</a:t>
            </a:r>
          </a:p>
        </p:txBody>
      </p:sp>
      <p:grpSp>
        <p:nvGrpSpPr>
          <p:cNvPr id="37" name="Group 36">
            <a:extLst>
              <a:ext uri="{FF2B5EF4-FFF2-40B4-BE49-F238E27FC236}">
                <a16:creationId xmlns:a16="http://schemas.microsoft.com/office/drawing/2014/main" id="{E815884D-F351-4D87-82A2-E2A0F7BD6114}"/>
              </a:ext>
            </a:extLst>
          </p:cNvPr>
          <p:cNvGrpSpPr/>
          <p:nvPr/>
        </p:nvGrpSpPr>
        <p:grpSpPr>
          <a:xfrm>
            <a:off x="3293952" y="2953513"/>
            <a:ext cx="1828800" cy="1163361"/>
            <a:chOff x="3218698" y="1465367"/>
            <a:chExt cx="1842734" cy="1163361"/>
          </a:xfrm>
        </p:grpSpPr>
        <p:sp>
          <p:nvSpPr>
            <p:cNvPr id="26" name="Hexagon 25">
              <a:extLst>
                <a:ext uri="{FF2B5EF4-FFF2-40B4-BE49-F238E27FC236}">
                  <a16:creationId xmlns:a16="http://schemas.microsoft.com/office/drawing/2014/main" id="{C27CC2C3-094F-48AC-9A37-1CBFB396091C}"/>
                </a:ext>
              </a:extLst>
            </p:cNvPr>
            <p:cNvSpPr/>
            <p:nvPr/>
          </p:nvSpPr>
          <p:spPr>
            <a:xfrm>
              <a:off x="3218699" y="1465367"/>
              <a:ext cx="1842733" cy="1163361"/>
            </a:xfrm>
            <a:prstGeom prst="hexagon">
              <a:avLst>
                <a:gd name="adj" fmla="val 27414"/>
                <a:gd name="vf" fmla="val 115470"/>
              </a:avLst>
            </a:prstGeom>
            <a:solidFill>
              <a:srgbClr val="7E326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3064636-54CD-4A55-8646-5AF602B8CE5E}"/>
                </a:ext>
              </a:extLst>
            </p:cNvPr>
            <p:cNvSpPr txBox="1"/>
            <p:nvPr/>
          </p:nvSpPr>
          <p:spPr>
            <a:xfrm>
              <a:off x="3218698" y="1656114"/>
              <a:ext cx="1842734" cy="707886"/>
            </a:xfrm>
            <a:prstGeom prst="rect">
              <a:avLst/>
            </a:prstGeom>
            <a:noFill/>
          </p:spPr>
          <p:txBody>
            <a:bodyPr wrap="square">
              <a:spAutoFit/>
            </a:bodyPr>
            <a:lstStyle/>
            <a:p>
              <a:pPr algn="ctr"/>
              <a:r>
                <a:rPr lang="en-US" sz="2000" dirty="0"/>
                <a:t>Technological Achievements</a:t>
              </a:r>
            </a:p>
          </p:txBody>
        </p:sp>
      </p:grpSp>
      <p:grpSp>
        <p:nvGrpSpPr>
          <p:cNvPr id="32" name="Group 31">
            <a:extLst>
              <a:ext uri="{FF2B5EF4-FFF2-40B4-BE49-F238E27FC236}">
                <a16:creationId xmlns:a16="http://schemas.microsoft.com/office/drawing/2014/main" id="{53447E54-D72D-431E-BD1B-8FA75CA5D65B}"/>
              </a:ext>
            </a:extLst>
          </p:cNvPr>
          <p:cNvGrpSpPr/>
          <p:nvPr/>
        </p:nvGrpSpPr>
        <p:grpSpPr>
          <a:xfrm>
            <a:off x="3273514" y="1721720"/>
            <a:ext cx="1842735" cy="1152926"/>
            <a:chOff x="3211736" y="3335310"/>
            <a:chExt cx="1842735" cy="1152926"/>
          </a:xfrm>
        </p:grpSpPr>
        <p:sp>
          <p:nvSpPr>
            <p:cNvPr id="28" name="Hexagon 27">
              <a:extLst>
                <a:ext uri="{FF2B5EF4-FFF2-40B4-BE49-F238E27FC236}">
                  <a16:creationId xmlns:a16="http://schemas.microsoft.com/office/drawing/2014/main" id="{7D8D8EC2-29A7-47D0-91C6-5D5AB5ADFECA}"/>
                </a:ext>
              </a:extLst>
            </p:cNvPr>
            <p:cNvSpPr/>
            <p:nvPr/>
          </p:nvSpPr>
          <p:spPr>
            <a:xfrm>
              <a:off x="3236811" y="3335310"/>
              <a:ext cx="1817660" cy="1152926"/>
            </a:xfrm>
            <a:prstGeom prst="hexagon">
              <a:avLst>
                <a:gd name="adj" fmla="val 27414"/>
                <a:gd name="vf" fmla="val 115470"/>
              </a:avLst>
            </a:prstGeom>
            <a:solidFill>
              <a:srgbClr val="88D31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3513" defTabSz="1050925"/>
              <a:endParaRPr lang="en-US" sz="1600" dirty="0"/>
            </a:p>
          </p:txBody>
        </p:sp>
        <p:sp>
          <p:nvSpPr>
            <p:cNvPr id="29" name="TextBox 28">
              <a:extLst>
                <a:ext uri="{FF2B5EF4-FFF2-40B4-BE49-F238E27FC236}">
                  <a16:creationId xmlns:a16="http://schemas.microsoft.com/office/drawing/2014/main" id="{AC3D91C6-88F5-4977-8AF1-9B667C0D1B6D}"/>
                </a:ext>
              </a:extLst>
            </p:cNvPr>
            <p:cNvSpPr txBox="1"/>
            <p:nvPr/>
          </p:nvSpPr>
          <p:spPr>
            <a:xfrm>
              <a:off x="3211736" y="3542588"/>
              <a:ext cx="1842734" cy="707886"/>
            </a:xfrm>
            <a:prstGeom prst="rect">
              <a:avLst/>
            </a:prstGeom>
            <a:noFill/>
          </p:spPr>
          <p:txBody>
            <a:bodyPr wrap="square">
              <a:spAutoFit/>
            </a:bodyPr>
            <a:lstStyle/>
            <a:p>
              <a:pPr algn="ctr"/>
              <a:r>
                <a:rPr lang="en-US" sz="2000" dirty="0"/>
                <a:t>Science concept</a:t>
              </a:r>
            </a:p>
          </p:txBody>
        </p:sp>
      </p:grpSp>
      <p:grpSp>
        <p:nvGrpSpPr>
          <p:cNvPr id="36" name="Group 35">
            <a:extLst>
              <a:ext uri="{FF2B5EF4-FFF2-40B4-BE49-F238E27FC236}">
                <a16:creationId xmlns:a16="http://schemas.microsoft.com/office/drawing/2014/main" id="{A2E11894-6CEA-49AC-A56E-1B104465047C}"/>
              </a:ext>
            </a:extLst>
          </p:cNvPr>
          <p:cNvGrpSpPr/>
          <p:nvPr/>
        </p:nvGrpSpPr>
        <p:grpSpPr>
          <a:xfrm>
            <a:off x="3276273" y="4203708"/>
            <a:ext cx="1876599" cy="1163361"/>
            <a:chOff x="3200073" y="4576158"/>
            <a:chExt cx="1876599" cy="1163361"/>
          </a:xfrm>
        </p:grpSpPr>
        <p:sp>
          <p:nvSpPr>
            <p:cNvPr id="30" name="Hexagon 29">
              <a:extLst>
                <a:ext uri="{FF2B5EF4-FFF2-40B4-BE49-F238E27FC236}">
                  <a16:creationId xmlns:a16="http://schemas.microsoft.com/office/drawing/2014/main" id="{4CEF6508-CBBB-4FA2-8E8D-20AD62872BDE}"/>
                </a:ext>
              </a:extLst>
            </p:cNvPr>
            <p:cNvSpPr/>
            <p:nvPr/>
          </p:nvSpPr>
          <p:spPr>
            <a:xfrm>
              <a:off x="3200073" y="4576158"/>
              <a:ext cx="1817660" cy="1163361"/>
            </a:xfrm>
            <a:prstGeom prst="hexagon">
              <a:avLst>
                <a:gd name="adj" fmla="val 27414"/>
                <a:gd name="vf" fmla="val 115470"/>
              </a:avLst>
            </a:prstGeom>
            <a:solidFill>
              <a:srgbClr val="53535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72BE6A6-3005-4F47-94E3-41A2DAFC8BAD}"/>
                </a:ext>
              </a:extLst>
            </p:cNvPr>
            <p:cNvSpPr txBox="1"/>
            <p:nvPr/>
          </p:nvSpPr>
          <p:spPr>
            <a:xfrm>
              <a:off x="3233938" y="4813919"/>
              <a:ext cx="1842734" cy="707886"/>
            </a:xfrm>
            <a:prstGeom prst="rect">
              <a:avLst/>
            </a:prstGeom>
            <a:noFill/>
          </p:spPr>
          <p:txBody>
            <a:bodyPr wrap="square">
              <a:spAutoFit/>
            </a:bodyPr>
            <a:lstStyle/>
            <a:p>
              <a:pPr algn="ctr"/>
              <a:r>
                <a:rPr lang="en-US" sz="2000" dirty="0"/>
                <a:t>Engineering Problems</a:t>
              </a:r>
            </a:p>
          </p:txBody>
        </p:sp>
      </p:grpSp>
      <p:sp>
        <p:nvSpPr>
          <p:cNvPr id="33" name="Rectangle 32">
            <a:extLst>
              <a:ext uri="{FF2B5EF4-FFF2-40B4-BE49-F238E27FC236}">
                <a16:creationId xmlns:a16="http://schemas.microsoft.com/office/drawing/2014/main" id="{9B6BCE7B-A95B-43EB-B8B9-A3CFD08CBC2B}"/>
              </a:ext>
            </a:extLst>
          </p:cNvPr>
          <p:cNvSpPr/>
          <p:nvPr/>
        </p:nvSpPr>
        <p:spPr>
          <a:xfrm>
            <a:off x="10242657" y="1715889"/>
            <a:ext cx="868680" cy="97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S</a:t>
            </a:r>
          </a:p>
        </p:txBody>
      </p:sp>
      <p:sp>
        <p:nvSpPr>
          <p:cNvPr id="34" name="Rectangle 33">
            <a:extLst>
              <a:ext uri="{FF2B5EF4-FFF2-40B4-BE49-F238E27FC236}">
                <a16:creationId xmlns:a16="http://schemas.microsoft.com/office/drawing/2014/main" id="{13CCAB3E-1CC4-4828-964E-5201DA0FBBED}"/>
              </a:ext>
            </a:extLst>
          </p:cNvPr>
          <p:cNvSpPr/>
          <p:nvPr/>
        </p:nvSpPr>
        <p:spPr>
          <a:xfrm>
            <a:off x="10242657" y="3024344"/>
            <a:ext cx="868680" cy="97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T</a:t>
            </a:r>
          </a:p>
        </p:txBody>
      </p:sp>
      <p:sp>
        <p:nvSpPr>
          <p:cNvPr id="35" name="Rectangle 34">
            <a:extLst>
              <a:ext uri="{FF2B5EF4-FFF2-40B4-BE49-F238E27FC236}">
                <a16:creationId xmlns:a16="http://schemas.microsoft.com/office/drawing/2014/main" id="{4BE0926A-8382-4946-97DF-ED761CAFD2B8}"/>
              </a:ext>
            </a:extLst>
          </p:cNvPr>
          <p:cNvSpPr/>
          <p:nvPr/>
        </p:nvSpPr>
        <p:spPr>
          <a:xfrm>
            <a:off x="10244034" y="4260285"/>
            <a:ext cx="868680" cy="97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E</a:t>
            </a:r>
          </a:p>
        </p:txBody>
      </p:sp>
      <p:sp>
        <p:nvSpPr>
          <p:cNvPr id="43" name="Rectangle 42">
            <a:extLst>
              <a:ext uri="{FF2B5EF4-FFF2-40B4-BE49-F238E27FC236}">
                <a16:creationId xmlns:a16="http://schemas.microsoft.com/office/drawing/2014/main" id="{791EF15C-EC93-4571-87DF-D2B2AA603E33}"/>
              </a:ext>
            </a:extLst>
          </p:cNvPr>
          <p:cNvSpPr/>
          <p:nvPr/>
        </p:nvSpPr>
        <p:spPr>
          <a:xfrm>
            <a:off x="5234868" y="5385186"/>
            <a:ext cx="868680" cy="97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A</a:t>
            </a:r>
          </a:p>
        </p:txBody>
      </p:sp>
      <p:sp>
        <p:nvSpPr>
          <p:cNvPr id="44" name="Rectangle 43">
            <a:extLst>
              <a:ext uri="{FF2B5EF4-FFF2-40B4-BE49-F238E27FC236}">
                <a16:creationId xmlns:a16="http://schemas.microsoft.com/office/drawing/2014/main" id="{BD5F6C86-1938-4817-81BE-A16828FFBE5A}"/>
              </a:ext>
            </a:extLst>
          </p:cNvPr>
          <p:cNvSpPr/>
          <p:nvPr/>
        </p:nvSpPr>
        <p:spPr>
          <a:xfrm>
            <a:off x="5913610" y="5385186"/>
            <a:ext cx="868680" cy="97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M</a:t>
            </a:r>
          </a:p>
        </p:txBody>
      </p:sp>
      <p:sp>
        <p:nvSpPr>
          <p:cNvPr id="45" name="TextBox 44">
            <a:extLst>
              <a:ext uri="{FF2B5EF4-FFF2-40B4-BE49-F238E27FC236}">
                <a16:creationId xmlns:a16="http://schemas.microsoft.com/office/drawing/2014/main" id="{455788B1-2FA2-4A65-BEE4-3B5369798694}"/>
              </a:ext>
            </a:extLst>
          </p:cNvPr>
          <p:cNvSpPr txBox="1"/>
          <p:nvPr/>
        </p:nvSpPr>
        <p:spPr>
          <a:xfrm>
            <a:off x="9331786" y="5854742"/>
            <a:ext cx="2690421" cy="523220"/>
          </a:xfrm>
          <a:prstGeom prst="rect">
            <a:avLst/>
          </a:prstGeom>
          <a:noFill/>
        </p:spPr>
        <p:txBody>
          <a:bodyPr wrap="square">
            <a:spAutoFit/>
          </a:bodyPr>
          <a:lstStyle/>
          <a:p>
            <a:r>
              <a:rPr lang="en-US" sz="2800" b="1" dirty="0"/>
              <a:t>Science in action</a:t>
            </a:r>
          </a:p>
        </p:txBody>
      </p:sp>
      <p:sp>
        <p:nvSpPr>
          <p:cNvPr id="27" name="Title 1">
            <a:extLst>
              <a:ext uri="{FF2B5EF4-FFF2-40B4-BE49-F238E27FC236}">
                <a16:creationId xmlns:a16="http://schemas.microsoft.com/office/drawing/2014/main" id="{EE777C3D-2929-418B-8BCD-BD4E65603427}"/>
              </a:ext>
            </a:extLst>
          </p:cNvPr>
          <p:cNvSpPr>
            <a:spLocks noGrp="1"/>
          </p:cNvSpPr>
          <p:nvPr>
            <p:ph type="title"/>
          </p:nvPr>
        </p:nvSpPr>
        <p:spPr>
          <a:xfrm>
            <a:off x="68105" y="339510"/>
            <a:ext cx="11954102" cy="1325563"/>
          </a:xfrm>
        </p:spPr>
        <p:txBody>
          <a:bodyPr/>
          <a:lstStyle/>
          <a:p>
            <a:r>
              <a:rPr lang="en-US" b="1" dirty="0">
                <a:solidFill>
                  <a:srgbClr val="6E3667"/>
                </a:solidFill>
                <a:latin typeface="OpenSans"/>
              </a:rPr>
              <a:t>Action – Meaning: Concepts in action, phenomena</a:t>
            </a:r>
          </a:p>
        </p:txBody>
      </p:sp>
      <p:sp>
        <p:nvSpPr>
          <p:cNvPr id="25" name="Oval 24">
            <a:extLst>
              <a:ext uri="{FF2B5EF4-FFF2-40B4-BE49-F238E27FC236}">
                <a16:creationId xmlns:a16="http://schemas.microsoft.com/office/drawing/2014/main" id="{18847CC3-B84D-4E56-BC7A-67B9428B66DE}"/>
              </a:ext>
            </a:extLst>
          </p:cNvPr>
          <p:cNvSpPr/>
          <p:nvPr/>
        </p:nvSpPr>
        <p:spPr>
          <a:xfrm>
            <a:off x="327518" y="1656490"/>
            <a:ext cx="1828800" cy="1828800"/>
          </a:xfrm>
          <a:prstGeom prst="ellipse">
            <a:avLst/>
          </a:prstGeom>
          <a:solidFill>
            <a:srgbClr val="7E326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How does it connect to natural phenomena, T&amp;E?</a:t>
            </a:r>
          </a:p>
        </p:txBody>
      </p:sp>
    </p:spTree>
    <p:extLst>
      <p:ext uri="{BB962C8B-B14F-4D97-AF65-F5344CB8AC3E}">
        <p14:creationId xmlns:p14="http://schemas.microsoft.com/office/powerpoint/2010/main" val="41759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anim calcmode="lin" valueType="num">
                                      <p:cBhvr>
                                        <p:cTn id="49" dur="500" fill="hold"/>
                                        <p:tgtEl>
                                          <p:spTgt spid="33"/>
                                        </p:tgtEl>
                                        <p:attrNameLst>
                                          <p:attrName>ppt_x</p:attrName>
                                        </p:attrNameLst>
                                      </p:cBhvr>
                                      <p:tavLst>
                                        <p:tav tm="0">
                                          <p:val>
                                            <p:strVal val="#ppt_x"/>
                                          </p:val>
                                        </p:tav>
                                        <p:tav tm="100000">
                                          <p:val>
                                            <p:strVal val="#ppt_x"/>
                                          </p:val>
                                        </p:tav>
                                      </p:tavLst>
                                    </p:anim>
                                    <p:anim calcmode="lin" valueType="num">
                                      <p:cBhvr>
                                        <p:cTn id="50" dur="500" fill="hold"/>
                                        <p:tgtEl>
                                          <p:spTgt spid="3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0.00091 -0.00717 L -0.53555 0.53264 " pathEditMode="relative" rAng="0" ptsTypes="AA">
                                      <p:cBhvr>
                                        <p:cTn id="64" dur="1000" fill="hold"/>
                                        <p:tgtEl>
                                          <p:spTgt spid="33"/>
                                        </p:tgtEl>
                                        <p:attrNameLst>
                                          <p:attrName>ppt_x</p:attrName>
                                          <p:attrName>ppt_y</p:attrName>
                                        </p:attrNameLst>
                                      </p:cBhvr>
                                      <p:rCtr x="-26823" y="26991"/>
                                    </p:animMotion>
                                  </p:childTnLst>
                                </p:cTn>
                              </p:par>
                              <p:par>
                                <p:cTn id="65" presetID="42" presetClass="path" presetSubtype="0" accel="50000" decel="50000" fill="hold" grpId="1" nodeType="withEffect">
                                  <p:stCondLst>
                                    <p:cond delay="0"/>
                                  </p:stCondLst>
                                  <p:childTnLst>
                                    <p:animMotion origin="layout" path="M -1.04167E-6 4.44444E-6 L -0.49961 0.34189 " pathEditMode="relative" rAng="0" ptsTypes="AA">
                                      <p:cBhvr>
                                        <p:cTn id="66" dur="1000" fill="hold"/>
                                        <p:tgtEl>
                                          <p:spTgt spid="34"/>
                                        </p:tgtEl>
                                        <p:attrNameLst>
                                          <p:attrName>ppt_x</p:attrName>
                                          <p:attrName>ppt_y</p:attrName>
                                        </p:attrNameLst>
                                      </p:cBhvr>
                                      <p:rCtr x="-24987" y="17083"/>
                                    </p:animMotion>
                                  </p:childTnLst>
                                </p:cTn>
                              </p:par>
                              <p:par>
                                <p:cTn id="67" presetID="42" presetClass="path" presetSubtype="0" accel="50000" decel="50000" fill="hold" grpId="1" nodeType="withEffect">
                                  <p:stCondLst>
                                    <p:cond delay="0"/>
                                  </p:stCondLst>
                                  <p:childTnLst>
                                    <p:animMotion origin="layout" path="M -1.25E-6 3.7037E-7 L -0.45612 0.16157 " pathEditMode="relative" rAng="0" ptsTypes="AA">
                                      <p:cBhvr>
                                        <p:cTn id="68" dur="1000" fill="hold"/>
                                        <p:tgtEl>
                                          <p:spTgt spid="35"/>
                                        </p:tgtEl>
                                        <p:attrNameLst>
                                          <p:attrName>ppt_x</p:attrName>
                                          <p:attrName>ppt_y</p:attrName>
                                        </p:attrNameLst>
                                      </p:cBhvr>
                                      <p:rCtr x="-22813" y="8079"/>
                                    </p:animMotion>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1000"/>
                                        <p:tgtEl>
                                          <p:spTgt spid="4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2" grpId="0" animBg="1"/>
      <p:bldP spid="17" grpId="0"/>
      <p:bldP spid="33" grpId="0"/>
      <p:bldP spid="33" grpId="1"/>
      <p:bldP spid="34" grpId="0"/>
      <p:bldP spid="34" grpId="1"/>
      <p:bldP spid="35" grpId="0"/>
      <p:bldP spid="35" grpId="1"/>
      <p:bldP spid="43" grpId="0"/>
      <p:bldP spid="44"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C28EDF3-5E69-43C0-80D4-B8E4D2F95272}"/>
              </a:ext>
            </a:extLst>
          </p:cNvPr>
          <p:cNvSpPr txBox="1">
            <a:spLocks/>
          </p:cNvSpPr>
          <p:nvPr/>
        </p:nvSpPr>
        <p:spPr>
          <a:xfrm>
            <a:off x="8128225" y="5017383"/>
            <a:ext cx="3493206" cy="668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i="1" dirty="0"/>
              <a:t>Give meaning to what students learn</a:t>
            </a:r>
          </a:p>
        </p:txBody>
      </p:sp>
      <p:sp>
        <p:nvSpPr>
          <p:cNvPr id="3" name="TextBox 2">
            <a:extLst>
              <a:ext uri="{FF2B5EF4-FFF2-40B4-BE49-F238E27FC236}">
                <a16:creationId xmlns:a16="http://schemas.microsoft.com/office/drawing/2014/main" id="{525962D3-DCB8-4B9C-9C93-35B6DAB538BA}"/>
              </a:ext>
            </a:extLst>
          </p:cNvPr>
          <p:cNvSpPr txBox="1"/>
          <p:nvPr/>
        </p:nvSpPr>
        <p:spPr>
          <a:xfrm>
            <a:off x="10383982" y="2204632"/>
            <a:ext cx="1939635" cy="1846659"/>
          </a:xfrm>
          <a:prstGeom prst="rect">
            <a:avLst/>
          </a:prstGeom>
          <a:noFill/>
        </p:spPr>
        <p:txBody>
          <a:bodyPr wrap="square" rtlCol="0">
            <a:spAutoFit/>
          </a:bodyPr>
          <a:lstStyle/>
          <a:p>
            <a:r>
              <a:rPr lang="en-US" sz="2400" dirty="0">
                <a:solidFill>
                  <a:srgbClr val="88D317"/>
                </a:solidFill>
              </a:rPr>
              <a:t>Importance</a:t>
            </a:r>
          </a:p>
          <a:p>
            <a:r>
              <a:rPr lang="en-US" sz="2400" dirty="0">
                <a:solidFill>
                  <a:srgbClr val="88D317"/>
                </a:solidFill>
              </a:rPr>
              <a:t>Meaning</a:t>
            </a:r>
          </a:p>
          <a:p>
            <a:r>
              <a:rPr lang="en-US" sz="2400" dirty="0">
                <a:solidFill>
                  <a:schemeClr val="accent2"/>
                </a:solidFill>
              </a:rPr>
              <a:t>Experience</a:t>
            </a:r>
          </a:p>
          <a:p>
            <a:r>
              <a:rPr lang="en-US" sz="2400" dirty="0">
                <a:solidFill>
                  <a:srgbClr val="88D317"/>
                </a:solidFill>
              </a:rPr>
              <a:t>Revisit</a:t>
            </a:r>
          </a:p>
          <a:p>
            <a:endParaRPr lang="el-GR" dirty="0"/>
          </a:p>
        </p:txBody>
      </p:sp>
      <p:cxnSp>
        <p:nvCxnSpPr>
          <p:cNvPr id="6" name="Straight Arrow Connector 5">
            <a:extLst>
              <a:ext uri="{FF2B5EF4-FFF2-40B4-BE49-F238E27FC236}">
                <a16:creationId xmlns:a16="http://schemas.microsoft.com/office/drawing/2014/main" id="{6F7D4F17-6D0C-4D6F-8064-574710993EAE}"/>
              </a:ext>
            </a:extLst>
          </p:cNvPr>
          <p:cNvCxnSpPr>
            <a:cxnSpLocks/>
          </p:cNvCxnSpPr>
          <p:nvPr/>
        </p:nvCxnSpPr>
        <p:spPr>
          <a:xfrm flipH="1" flipV="1">
            <a:off x="9365673" y="2136692"/>
            <a:ext cx="1018310" cy="344499"/>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D97A28-538F-49DE-A6F2-A2390A0FD287}"/>
              </a:ext>
            </a:extLst>
          </p:cNvPr>
          <p:cNvCxnSpPr>
            <a:cxnSpLocks/>
          </p:cNvCxnSpPr>
          <p:nvPr/>
        </p:nvCxnSpPr>
        <p:spPr>
          <a:xfrm flipH="1" flipV="1">
            <a:off x="9039051" y="2725820"/>
            <a:ext cx="1344931" cy="50562"/>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DCA5EA-5746-4341-86ED-0CA32BD1006D}"/>
              </a:ext>
            </a:extLst>
          </p:cNvPr>
          <p:cNvCxnSpPr>
            <a:cxnSpLocks/>
          </p:cNvCxnSpPr>
          <p:nvPr/>
        </p:nvCxnSpPr>
        <p:spPr>
          <a:xfrm flipH="1">
            <a:off x="7924800" y="3206919"/>
            <a:ext cx="2422278" cy="222081"/>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18D421-E41B-4101-ABC1-0444F7BE9B99}"/>
              </a:ext>
            </a:extLst>
          </p:cNvPr>
          <p:cNvCxnSpPr>
            <a:cxnSpLocks/>
          </p:cNvCxnSpPr>
          <p:nvPr/>
        </p:nvCxnSpPr>
        <p:spPr>
          <a:xfrm flipH="1">
            <a:off x="6687127" y="3530368"/>
            <a:ext cx="3659951" cy="520923"/>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2443E451-0740-4B52-B461-AF907FEC8CB9}"/>
              </a:ext>
            </a:extLst>
          </p:cNvPr>
          <p:cNvSpPr txBox="1">
            <a:spLocks/>
          </p:cNvSpPr>
          <p:nvPr/>
        </p:nvSpPr>
        <p:spPr>
          <a:xfrm>
            <a:off x="0" y="494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Increasing knowledge retention</a:t>
            </a:r>
          </a:p>
        </p:txBody>
      </p:sp>
      <p:sp>
        <p:nvSpPr>
          <p:cNvPr id="8" name="Content Placeholder 22">
            <a:extLst>
              <a:ext uri="{FF2B5EF4-FFF2-40B4-BE49-F238E27FC236}">
                <a16:creationId xmlns:a16="http://schemas.microsoft.com/office/drawing/2014/main" id="{903C24CA-85F1-4C77-AC1D-70D08FE1B6C9}"/>
              </a:ext>
            </a:extLst>
          </p:cNvPr>
          <p:cNvSpPr>
            <a:spLocks noGrp="1"/>
          </p:cNvSpPr>
          <p:nvPr>
            <p:ph idx="1"/>
          </p:nvPr>
        </p:nvSpPr>
        <p:spPr>
          <a:xfrm>
            <a:off x="744415" y="1840617"/>
            <a:ext cx="10515600" cy="4351338"/>
          </a:xfrm>
        </p:spPr>
        <p:txBody>
          <a:bodyPr>
            <a:normAutofit/>
          </a:bodyPr>
          <a:lstStyle/>
          <a:p>
            <a:pPr marL="514350" indent="-514350">
              <a:buFont typeface="+mj-lt"/>
              <a:buAutoNum type="arabicPeriod"/>
            </a:pPr>
            <a:r>
              <a:rPr lang="en-US" sz="3600" dirty="0">
                <a:solidFill>
                  <a:srgbClr val="535353"/>
                </a:solidFill>
              </a:rPr>
              <a:t>The Memory palace – A Knowledge Palace</a:t>
            </a:r>
          </a:p>
          <a:p>
            <a:pPr marL="514350" indent="-514350">
              <a:buFont typeface="+mj-lt"/>
              <a:buAutoNum type="arabicPeriod"/>
            </a:pPr>
            <a:r>
              <a:rPr lang="en-US" sz="3600" dirty="0">
                <a:solidFill>
                  <a:srgbClr val="535353"/>
                </a:solidFill>
              </a:rPr>
              <a:t>Action – </a:t>
            </a:r>
            <a:r>
              <a:rPr lang="en-US" sz="3600" i="1" dirty="0">
                <a:solidFill>
                  <a:srgbClr val="535353"/>
                </a:solidFill>
              </a:rPr>
              <a:t>Concepts in action, phenomena</a:t>
            </a:r>
          </a:p>
          <a:p>
            <a:pPr marL="514350" indent="-514350">
              <a:buFont typeface="+mj-lt"/>
              <a:buAutoNum type="arabicPeriod"/>
            </a:pPr>
            <a:r>
              <a:rPr lang="en-US" sz="3600" dirty="0">
                <a:solidFill>
                  <a:schemeClr val="accent2"/>
                </a:solidFill>
              </a:rPr>
              <a:t>Emotion – </a:t>
            </a:r>
            <a:r>
              <a:rPr lang="en-US" sz="3600" i="1" dirty="0">
                <a:solidFill>
                  <a:schemeClr val="accent2"/>
                </a:solidFill>
              </a:rPr>
              <a:t>Memories, Experiences</a:t>
            </a:r>
          </a:p>
          <a:p>
            <a:pPr marL="514350" indent="-514350">
              <a:buFont typeface="+mj-lt"/>
              <a:buAutoNum type="arabicPeriod"/>
            </a:pPr>
            <a:r>
              <a:rPr lang="en-US" sz="3600" dirty="0">
                <a:solidFill>
                  <a:srgbClr val="535353"/>
                </a:solidFill>
              </a:rPr>
              <a:t>Review – Revisiting concepts </a:t>
            </a:r>
            <a:endParaRPr lang="el-GR" sz="3600" i="1" dirty="0">
              <a:solidFill>
                <a:srgbClr val="535353"/>
              </a:solidFill>
            </a:endParaRPr>
          </a:p>
        </p:txBody>
      </p:sp>
    </p:spTree>
    <p:extLst>
      <p:ext uri="{BB962C8B-B14F-4D97-AF65-F5344CB8AC3E}">
        <p14:creationId xmlns:p14="http://schemas.microsoft.com/office/powerpoint/2010/main" val="4262166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81C5D9-2883-4978-99DC-8983E93E8736}"/>
              </a:ext>
            </a:extLst>
          </p:cNvPr>
          <p:cNvSpPr txBox="1">
            <a:spLocks/>
          </p:cNvSpPr>
          <p:nvPr/>
        </p:nvSpPr>
        <p:spPr>
          <a:xfrm>
            <a:off x="327518" y="139804"/>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400" b="1" dirty="0">
              <a:solidFill>
                <a:srgbClr val="7E3269"/>
              </a:solidFill>
            </a:endParaRPr>
          </a:p>
        </p:txBody>
      </p:sp>
      <p:sp>
        <p:nvSpPr>
          <p:cNvPr id="6" name="Oval 5">
            <a:extLst>
              <a:ext uri="{FF2B5EF4-FFF2-40B4-BE49-F238E27FC236}">
                <a16:creationId xmlns:a16="http://schemas.microsoft.com/office/drawing/2014/main" id="{E475D97F-245B-405D-84BE-90A2FB2452F5}"/>
              </a:ext>
            </a:extLst>
          </p:cNvPr>
          <p:cNvSpPr/>
          <p:nvPr/>
        </p:nvSpPr>
        <p:spPr>
          <a:xfrm>
            <a:off x="327518" y="1634184"/>
            <a:ext cx="1828800" cy="1828800"/>
          </a:xfrm>
          <a:prstGeom prst="ellipse">
            <a:avLst/>
          </a:prstGeom>
          <a:solidFill>
            <a:srgbClr val="53535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How does it connect to personal experiences?</a:t>
            </a:r>
          </a:p>
        </p:txBody>
      </p:sp>
      <p:sp>
        <p:nvSpPr>
          <p:cNvPr id="7" name="Content Placeholder 6">
            <a:extLst>
              <a:ext uri="{FF2B5EF4-FFF2-40B4-BE49-F238E27FC236}">
                <a16:creationId xmlns:a16="http://schemas.microsoft.com/office/drawing/2014/main" id="{27E88E0E-385F-4291-82F4-5B3DFFD7E3A7}"/>
              </a:ext>
            </a:extLst>
          </p:cNvPr>
          <p:cNvSpPr>
            <a:spLocks noGrp="1"/>
          </p:cNvSpPr>
          <p:nvPr>
            <p:ph idx="1"/>
          </p:nvPr>
        </p:nvSpPr>
        <p:spPr>
          <a:xfrm>
            <a:off x="2831334" y="1598260"/>
            <a:ext cx="8522465" cy="4824027"/>
          </a:xfrm>
        </p:spPr>
        <p:txBody>
          <a:bodyPr>
            <a:normAutofit fontScale="92500" lnSpcReduction="10000"/>
          </a:bodyPr>
          <a:lstStyle/>
          <a:p>
            <a:r>
              <a:rPr lang="en-US" dirty="0"/>
              <a:t>Link concepts to </a:t>
            </a:r>
            <a:r>
              <a:rPr lang="en-US" b="1" dirty="0"/>
              <a:t>past experience </a:t>
            </a:r>
            <a:r>
              <a:rPr lang="en-US" dirty="0"/>
              <a:t>and memories </a:t>
            </a:r>
          </a:p>
          <a:p>
            <a:endParaRPr lang="el-GR" dirty="0"/>
          </a:p>
          <a:p>
            <a:r>
              <a:rPr lang="en-US" dirty="0"/>
              <a:t>Recall concepts during future endeavors and when </a:t>
            </a:r>
            <a:r>
              <a:rPr lang="en-US" b="1" dirty="0"/>
              <a:t>building of new memories </a:t>
            </a:r>
            <a:r>
              <a:rPr lang="en-US" dirty="0"/>
              <a:t>(with in-class projects too!).</a:t>
            </a:r>
          </a:p>
          <a:p>
            <a:endParaRPr lang="el-GR" dirty="0"/>
          </a:p>
          <a:p>
            <a:r>
              <a:rPr lang="en-US" dirty="0"/>
              <a:t>Deploying concepts to correctly explain </a:t>
            </a:r>
            <a:r>
              <a:rPr lang="en-US" b="1" dirty="0"/>
              <a:t>new phenomena</a:t>
            </a:r>
            <a:r>
              <a:rPr lang="en-US" dirty="0"/>
              <a:t>.</a:t>
            </a:r>
          </a:p>
          <a:p>
            <a:endParaRPr lang="en-US" dirty="0"/>
          </a:p>
          <a:p>
            <a:r>
              <a:rPr lang="en-US" b="1" dirty="0"/>
              <a:t>Misconceptions</a:t>
            </a:r>
            <a:r>
              <a:rPr lang="en-US" dirty="0"/>
              <a:t> are often built on the </a:t>
            </a:r>
            <a:r>
              <a:rPr lang="en-US" b="1" dirty="0"/>
              <a:t>wrong interpretation </a:t>
            </a:r>
            <a:r>
              <a:rPr lang="en-US" dirty="0"/>
              <a:t>of our own experiences. Discussing students’ experiences can help not only link the concept taught to the students own life, it can also help teachers identify possible misconceptions and tackle them</a:t>
            </a:r>
          </a:p>
        </p:txBody>
      </p:sp>
      <p:sp>
        <p:nvSpPr>
          <p:cNvPr id="39" name="Title 1">
            <a:extLst>
              <a:ext uri="{FF2B5EF4-FFF2-40B4-BE49-F238E27FC236}">
                <a16:creationId xmlns:a16="http://schemas.microsoft.com/office/drawing/2014/main" id="{A82D283F-7DCE-4AB1-AB1C-607E737C1333}"/>
              </a:ext>
            </a:extLst>
          </p:cNvPr>
          <p:cNvSpPr txBox="1">
            <a:spLocks/>
          </p:cNvSpPr>
          <p:nvPr/>
        </p:nvSpPr>
        <p:spPr>
          <a:xfrm>
            <a:off x="79256" y="357783"/>
            <a:ext cx="94218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Emotion – Experiences: Memories</a:t>
            </a:r>
          </a:p>
        </p:txBody>
      </p:sp>
      <p:sp>
        <p:nvSpPr>
          <p:cNvPr id="40" name="TextBox 39">
            <a:extLst>
              <a:ext uri="{FF2B5EF4-FFF2-40B4-BE49-F238E27FC236}">
                <a16:creationId xmlns:a16="http://schemas.microsoft.com/office/drawing/2014/main" id="{B489BF7B-BF7F-4EA3-B740-4A5F08B24766}"/>
              </a:ext>
            </a:extLst>
          </p:cNvPr>
          <p:cNvSpPr txBox="1"/>
          <p:nvPr/>
        </p:nvSpPr>
        <p:spPr>
          <a:xfrm>
            <a:off x="247325" y="4181402"/>
            <a:ext cx="2438047" cy="1015663"/>
          </a:xfrm>
          <a:prstGeom prst="rect">
            <a:avLst/>
          </a:prstGeom>
          <a:noFill/>
        </p:spPr>
        <p:txBody>
          <a:bodyPr wrap="square">
            <a:spAutoFit/>
          </a:bodyPr>
          <a:lstStyle/>
          <a:p>
            <a:r>
              <a:rPr lang="en-US" sz="2000" dirty="0"/>
              <a:t>Increasing knowledge retention through experience</a:t>
            </a:r>
          </a:p>
        </p:txBody>
      </p:sp>
    </p:spTree>
    <p:extLst>
      <p:ext uri="{BB962C8B-B14F-4D97-AF65-F5344CB8AC3E}">
        <p14:creationId xmlns:p14="http://schemas.microsoft.com/office/powerpoint/2010/main" val="192481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C28EDF3-5E69-43C0-80D4-B8E4D2F95272}"/>
              </a:ext>
            </a:extLst>
          </p:cNvPr>
          <p:cNvSpPr txBox="1">
            <a:spLocks/>
          </p:cNvSpPr>
          <p:nvPr/>
        </p:nvSpPr>
        <p:spPr>
          <a:xfrm>
            <a:off x="8128225" y="5017383"/>
            <a:ext cx="3493206" cy="668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i="1" dirty="0"/>
              <a:t>Give meaning to what students learn</a:t>
            </a:r>
          </a:p>
        </p:txBody>
      </p:sp>
      <p:sp>
        <p:nvSpPr>
          <p:cNvPr id="3" name="TextBox 2">
            <a:extLst>
              <a:ext uri="{FF2B5EF4-FFF2-40B4-BE49-F238E27FC236}">
                <a16:creationId xmlns:a16="http://schemas.microsoft.com/office/drawing/2014/main" id="{525962D3-DCB8-4B9C-9C93-35B6DAB538BA}"/>
              </a:ext>
            </a:extLst>
          </p:cNvPr>
          <p:cNvSpPr txBox="1"/>
          <p:nvPr/>
        </p:nvSpPr>
        <p:spPr>
          <a:xfrm>
            <a:off x="10383982" y="2371902"/>
            <a:ext cx="1939635" cy="1846659"/>
          </a:xfrm>
          <a:prstGeom prst="rect">
            <a:avLst/>
          </a:prstGeom>
          <a:noFill/>
        </p:spPr>
        <p:txBody>
          <a:bodyPr wrap="square" rtlCol="0">
            <a:spAutoFit/>
          </a:bodyPr>
          <a:lstStyle/>
          <a:p>
            <a:r>
              <a:rPr lang="en-US" sz="2400" dirty="0">
                <a:solidFill>
                  <a:srgbClr val="88D317"/>
                </a:solidFill>
              </a:rPr>
              <a:t>Importance</a:t>
            </a:r>
          </a:p>
          <a:p>
            <a:r>
              <a:rPr lang="en-US" sz="2400" dirty="0">
                <a:solidFill>
                  <a:srgbClr val="88D317"/>
                </a:solidFill>
              </a:rPr>
              <a:t>Meaning</a:t>
            </a:r>
          </a:p>
          <a:p>
            <a:r>
              <a:rPr lang="en-US" sz="2400" dirty="0">
                <a:solidFill>
                  <a:srgbClr val="88D317"/>
                </a:solidFill>
              </a:rPr>
              <a:t>Experience</a:t>
            </a:r>
          </a:p>
          <a:p>
            <a:r>
              <a:rPr lang="en-US" sz="2400" dirty="0">
                <a:solidFill>
                  <a:schemeClr val="accent2"/>
                </a:solidFill>
              </a:rPr>
              <a:t>Revisit</a:t>
            </a:r>
          </a:p>
          <a:p>
            <a:endParaRPr lang="el-GR" dirty="0"/>
          </a:p>
        </p:txBody>
      </p:sp>
      <p:cxnSp>
        <p:nvCxnSpPr>
          <p:cNvPr id="6" name="Straight Arrow Connector 5">
            <a:extLst>
              <a:ext uri="{FF2B5EF4-FFF2-40B4-BE49-F238E27FC236}">
                <a16:creationId xmlns:a16="http://schemas.microsoft.com/office/drawing/2014/main" id="{6F7D4F17-6D0C-4D6F-8064-574710993EAE}"/>
              </a:ext>
            </a:extLst>
          </p:cNvPr>
          <p:cNvCxnSpPr>
            <a:cxnSpLocks/>
          </p:cNvCxnSpPr>
          <p:nvPr/>
        </p:nvCxnSpPr>
        <p:spPr>
          <a:xfrm flipH="1" flipV="1">
            <a:off x="9365673" y="2303962"/>
            <a:ext cx="1018310" cy="344499"/>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D97A28-538F-49DE-A6F2-A2390A0FD287}"/>
              </a:ext>
            </a:extLst>
          </p:cNvPr>
          <p:cNvCxnSpPr>
            <a:cxnSpLocks/>
          </p:cNvCxnSpPr>
          <p:nvPr/>
        </p:nvCxnSpPr>
        <p:spPr>
          <a:xfrm flipH="1" flipV="1">
            <a:off x="9039051" y="2893090"/>
            <a:ext cx="1344931" cy="50562"/>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DCA5EA-5746-4341-86ED-0CA32BD1006D}"/>
              </a:ext>
            </a:extLst>
          </p:cNvPr>
          <p:cNvCxnSpPr>
            <a:cxnSpLocks/>
          </p:cNvCxnSpPr>
          <p:nvPr/>
        </p:nvCxnSpPr>
        <p:spPr>
          <a:xfrm flipH="1">
            <a:off x="7924800" y="3374189"/>
            <a:ext cx="2422278" cy="222081"/>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18D421-E41B-4101-ABC1-0444F7BE9B99}"/>
              </a:ext>
            </a:extLst>
          </p:cNvPr>
          <p:cNvCxnSpPr>
            <a:cxnSpLocks/>
          </p:cNvCxnSpPr>
          <p:nvPr/>
        </p:nvCxnSpPr>
        <p:spPr>
          <a:xfrm flipH="1">
            <a:off x="6687127" y="3697638"/>
            <a:ext cx="3659951" cy="520923"/>
          </a:xfrm>
          <a:prstGeom prst="straightConnector1">
            <a:avLst/>
          </a:prstGeom>
          <a:ln w="19050">
            <a:solidFill>
              <a:srgbClr val="88D317"/>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2443E451-0740-4B52-B461-AF907FEC8CB9}"/>
              </a:ext>
            </a:extLst>
          </p:cNvPr>
          <p:cNvSpPr txBox="1">
            <a:spLocks/>
          </p:cNvSpPr>
          <p:nvPr/>
        </p:nvSpPr>
        <p:spPr>
          <a:xfrm>
            <a:off x="90407" y="421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Increasing knowledge retention</a:t>
            </a:r>
          </a:p>
        </p:txBody>
      </p:sp>
      <p:sp>
        <p:nvSpPr>
          <p:cNvPr id="8" name="Content Placeholder 22">
            <a:extLst>
              <a:ext uri="{FF2B5EF4-FFF2-40B4-BE49-F238E27FC236}">
                <a16:creationId xmlns:a16="http://schemas.microsoft.com/office/drawing/2014/main" id="{903C24CA-85F1-4C77-AC1D-70D08FE1B6C9}"/>
              </a:ext>
            </a:extLst>
          </p:cNvPr>
          <p:cNvSpPr>
            <a:spLocks noGrp="1"/>
          </p:cNvSpPr>
          <p:nvPr>
            <p:ph idx="1"/>
          </p:nvPr>
        </p:nvSpPr>
        <p:spPr>
          <a:xfrm>
            <a:off x="779584" y="2007887"/>
            <a:ext cx="10515600" cy="4351338"/>
          </a:xfrm>
        </p:spPr>
        <p:txBody>
          <a:bodyPr>
            <a:normAutofit/>
          </a:bodyPr>
          <a:lstStyle/>
          <a:p>
            <a:pPr marL="514350" indent="-514350">
              <a:buFont typeface="+mj-lt"/>
              <a:buAutoNum type="arabicPeriod"/>
            </a:pPr>
            <a:r>
              <a:rPr lang="en-US" sz="3600" dirty="0">
                <a:solidFill>
                  <a:srgbClr val="535353"/>
                </a:solidFill>
              </a:rPr>
              <a:t>The Memory palace – A Knowledge Palace</a:t>
            </a:r>
          </a:p>
          <a:p>
            <a:pPr marL="514350" indent="-514350">
              <a:buFont typeface="+mj-lt"/>
              <a:buAutoNum type="arabicPeriod"/>
            </a:pPr>
            <a:r>
              <a:rPr lang="en-US" sz="3600" dirty="0">
                <a:solidFill>
                  <a:srgbClr val="535353"/>
                </a:solidFill>
              </a:rPr>
              <a:t>Action – </a:t>
            </a:r>
            <a:r>
              <a:rPr lang="en-US" sz="3600" i="1" dirty="0">
                <a:solidFill>
                  <a:srgbClr val="535353"/>
                </a:solidFill>
              </a:rPr>
              <a:t>Concepts in action, phenomena</a:t>
            </a:r>
          </a:p>
          <a:p>
            <a:pPr marL="514350" indent="-514350">
              <a:buFont typeface="+mj-lt"/>
              <a:buAutoNum type="arabicPeriod"/>
            </a:pPr>
            <a:r>
              <a:rPr lang="en-US" sz="3600" dirty="0">
                <a:solidFill>
                  <a:srgbClr val="535353"/>
                </a:solidFill>
              </a:rPr>
              <a:t>Emotion – Memories, Experiences</a:t>
            </a:r>
          </a:p>
          <a:p>
            <a:pPr marL="514350" indent="-514350">
              <a:buFont typeface="+mj-lt"/>
              <a:buAutoNum type="arabicPeriod"/>
            </a:pPr>
            <a:r>
              <a:rPr lang="en-US" sz="3600" dirty="0">
                <a:solidFill>
                  <a:schemeClr val="accent2"/>
                </a:solidFill>
              </a:rPr>
              <a:t>Review – </a:t>
            </a:r>
            <a:r>
              <a:rPr lang="en-US" sz="3600" i="1" dirty="0">
                <a:solidFill>
                  <a:schemeClr val="accent2"/>
                </a:solidFill>
              </a:rPr>
              <a:t>Revisiting concepts </a:t>
            </a:r>
            <a:endParaRPr lang="el-GR" sz="3600" i="1" dirty="0">
              <a:solidFill>
                <a:schemeClr val="accent2"/>
              </a:solidFill>
            </a:endParaRPr>
          </a:p>
        </p:txBody>
      </p:sp>
    </p:spTree>
    <p:extLst>
      <p:ext uri="{BB962C8B-B14F-4D97-AF65-F5344CB8AC3E}">
        <p14:creationId xmlns:p14="http://schemas.microsoft.com/office/powerpoint/2010/main" val="1646395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33A93-43DA-4928-AF73-143A871D7CFD}"/>
              </a:ext>
            </a:extLst>
          </p:cNvPr>
          <p:cNvSpPr>
            <a:spLocks noGrp="1"/>
          </p:cNvSpPr>
          <p:nvPr>
            <p:ph type="title"/>
          </p:nvPr>
        </p:nvSpPr>
        <p:spPr>
          <a:xfrm>
            <a:off x="123861" y="451119"/>
            <a:ext cx="10515600" cy="1325563"/>
          </a:xfrm>
        </p:spPr>
        <p:txBody>
          <a:bodyPr/>
          <a:lstStyle/>
          <a:p>
            <a:r>
              <a:rPr lang="en-US" b="1" dirty="0">
                <a:solidFill>
                  <a:srgbClr val="6E3667"/>
                </a:solidFill>
                <a:latin typeface="OpenSans"/>
              </a:rPr>
              <a:t>Review – Revisit: Revisiting concepts </a:t>
            </a:r>
          </a:p>
        </p:txBody>
      </p:sp>
      <p:sp>
        <p:nvSpPr>
          <p:cNvPr id="8" name="Content Placeholder 6">
            <a:extLst>
              <a:ext uri="{FF2B5EF4-FFF2-40B4-BE49-F238E27FC236}">
                <a16:creationId xmlns:a16="http://schemas.microsoft.com/office/drawing/2014/main" id="{69BA6A8F-3A58-4FCD-998B-5CB716393E20}"/>
              </a:ext>
            </a:extLst>
          </p:cNvPr>
          <p:cNvSpPr>
            <a:spLocks noGrp="1"/>
          </p:cNvSpPr>
          <p:nvPr>
            <p:ph idx="1"/>
          </p:nvPr>
        </p:nvSpPr>
        <p:spPr>
          <a:xfrm>
            <a:off x="347395" y="1662761"/>
            <a:ext cx="6032447" cy="4392230"/>
          </a:xfrm>
        </p:spPr>
        <p:txBody>
          <a:bodyPr>
            <a:normAutofit/>
          </a:bodyPr>
          <a:lstStyle/>
          <a:p>
            <a:r>
              <a:rPr lang="en-US" dirty="0"/>
              <a:t>Pick 5 to 8 tiles at random</a:t>
            </a:r>
          </a:p>
          <a:p>
            <a:r>
              <a:rPr lang="en-US" dirty="0"/>
              <a:t>Place them together based on the connections between them</a:t>
            </a:r>
          </a:p>
          <a:p>
            <a:r>
              <a:rPr lang="en-US" dirty="0"/>
              <a:t>Can you group them together into one project activity?</a:t>
            </a:r>
            <a:endParaRPr lang="el-GR" dirty="0"/>
          </a:p>
          <a:p>
            <a:pPr marL="0" indent="0">
              <a:buNone/>
            </a:pPr>
            <a:endParaRPr lang="el-GR" dirty="0"/>
          </a:p>
          <a:p>
            <a:r>
              <a:rPr lang="en-US" dirty="0"/>
              <a:t>Have a look at the shapes others made</a:t>
            </a:r>
          </a:p>
          <a:p>
            <a:r>
              <a:rPr lang="en-US" dirty="0"/>
              <a:t>What projects did they come up with?</a:t>
            </a:r>
          </a:p>
        </p:txBody>
      </p:sp>
      <p:pic>
        <p:nvPicPr>
          <p:cNvPr id="5" name="Picture 4" descr="A picture containing outdoor object, honeycomb, yellow, orange&#10;&#10;Description automatically generated">
            <a:extLst>
              <a:ext uri="{FF2B5EF4-FFF2-40B4-BE49-F238E27FC236}">
                <a16:creationId xmlns:a16="http://schemas.microsoft.com/office/drawing/2014/main" id="{80FFA7B8-042C-2753-7AF7-0E85A6AB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132" y="1352936"/>
            <a:ext cx="5193651" cy="4431746"/>
          </a:xfrm>
          <a:prstGeom prst="rect">
            <a:avLst/>
          </a:prstGeom>
        </p:spPr>
      </p:pic>
    </p:spTree>
    <p:extLst>
      <p:ext uri="{BB962C8B-B14F-4D97-AF65-F5344CB8AC3E}">
        <p14:creationId xmlns:p14="http://schemas.microsoft.com/office/powerpoint/2010/main" val="313953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B3BA971-F6C1-4300-BA5A-E5DE04E858AD}"/>
              </a:ext>
            </a:extLst>
          </p:cNvPr>
          <p:cNvSpPr/>
          <p:nvPr/>
        </p:nvSpPr>
        <p:spPr>
          <a:xfrm>
            <a:off x="647969" y="1704658"/>
            <a:ext cx="1828800" cy="1828800"/>
          </a:xfrm>
          <a:prstGeom prst="ellipse">
            <a:avLst/>
          </a:prstGeom>
          <a:solidFill>
            <a:srgbClr val="0070C0"/>
          </a:solidFill>
          <a:ln>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How does it connect to other concepts I’ve learned?</a:t>
            </a:r>
          </a:p>
        </p:txBody>
      </p:sp>
      <p:sp>
        <p:nvSpPr>
          <p:cNvPr id="13" name="TextBox 12">
            <a:extLst>
              <a:ext uri="{FF2B5EF4-FFF2-40B4-BE49-F238E27FC236}">
                <a16:creationId xmlns:a16="http://schemas.microsoft.com/office/drawing/2014/main" id="{7C553CA3-677A-4CBF-8432-DD6B6C29DD10}"/>
              </a:ext>
            </a:extLst>
          </p:cNvPr>
          <p:cNvSpPr txBox="1"/>
          <p:nvPr/>
        </p:nvSpPr>
        <p:spPr>
          <a:xfrm>
            <a:off x="9363539" y="3429000"/>
            <a:ext cx="2438754" cy="1631216"/>
          </a:xfrm>
          <a:prstGeom prst="rect">
            <a:avLst/>
          </a:prstGeom>
          <a:noFill/>
        </p:spPr>
        <p:txBody>
          <a:bodyPr wrap="square">
            <a:spAutoFit/>
          </a:bodyPr>
          <a:lstStyle/>
          <a:p>
            <a:r>
              <a:rPr lang="en-US" sz="2000" dirty="0"/>
              <a:t>Increasing knowledge retention by revisiting concepts within multiple context</a:t>
            </a:r>
          </a:p>
        </p:txBody>
      </p:sp>
      <p:sp>
        <p:nvSpPr>
          <p:cNvPr id="14" name="Title 1">
            <a:extLst>
              <a:ext uri="{FF2B5EF4-FFF2-40B4-BE49-F238E27FC236}">
                <a16:creationId xmlns:a16="http://schemas.microsoft.com/office/drawing/2014/main" id="{FAE6AB2D-2847-43D7-BBDB-7D2F1DD72064}"/>
              </a:ext>
            </a:extLst>
          </p:cNvPr>
          <p:cNvSpPr>
            <a:spLocks noGrp="1"/>
          </p:cNvSpPr>
          <p:nvPr>
            <p:ph type="title"/>
          </p:nvPr>
        </p:nvSpPr>
        <p:spPr>
          <a:xfrm>
            <a:off x="79256" y="483552"/>
            <a:ext cx="9708164" cy="1325563"/>
          </a:xfrm>
        </p:spPr>
        <p:txBody>
          <a:bodyPr/>
          <a:lstStyle/>
          <a:p>
            <a:r>
              <a:rPr lang="en-US" b="1" dirty="0">
                <a:solidFill>
                  <a:srgbClr val="6E3667"/>
                </a:solidFill>
                <a:latin typeface="OpenSans"/>
              </a:rPr>
              <a:t>Review – Revisit: Revisiting concepts </a:t>
            </a:r>
          </a:p>
        </p:txBody>
      </p:sp>
      <p:pic>
        <p:nvPicPr>
          <p:cNvPr id="8" name="Picture 7">
            <a:extLst>
              <a:ext uri="{FF2B5EF4-FFF2-40B4-BE49-F238E27FC236}">
                <a16:creationId xmlns:a16="http://schemas.microsoft.com/office/drawing/2014/main" id="{B1CD727A-0CD1-5A9D-CC4F-6610653117EB}"/>
              </a:ext>
            </a:extLst>
          </p:cNvPr>
          <p:cNvPicPr>
            <a:picLocks noChangeAspect="1"/>
          </p:cNvPicPr>
          <p:nvPr/>
        </p:nvPicPr>
        <p:blipFill>
          <a:blip r:embed="rId2"/>
          <a:stretch>
            <a:fillRect/>
          </a:stretch>
        </p:blipFill>
        <p:spPr>
          <a:xfrm>
            <a:off x="3491279" y="1615586"/>
            <a:ext cx="4857750" cy="4400550"/>
          </a:xfrm>
          <a:prstGeom prst="rect">
            <a:avLst/>
          </a:prstGeom>
          <a:ln>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6960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81C5D9-2883-4978-99DC-8983E93E8736}"/>
              </a:ext>
            </a:extLst>
          </p:cNvPr>
          <p:cNvSpPr txBox="1">
            <a:spLocks/>
          </p:cNvSpPr>
          <p:nvPr/>
        </p:nvSpPr>
        <p:spPr>
          <a:xfrm>
            <a:off x="327518" y="139804"/>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400" b="1" dirty="0">
              <a:solidFill>
                <a:srgbClr val="7E3269"/>
              </a:solidFill>
            </a:endParaRPr>
          </a:p>
        </p:txBody>
      </p:sp>
      <p:sp>
        <p:nvSpPr>
          <p:cNvPr id="7" name="Content Placeholder 6">
            <a:extLst>
              <a:ext uri="{FF2B5EF4-FFF2-40B4-BE49-F238E27FC236}">
                <a16:creationId xmlns:a16="http://schemas.microsoft.com/office/drawing/2014/main" id="{27E88E0E-385F-4291-82F4-5B3DFFD7E3A7}"/>
              </a:ext>
            </a:extLst>
          </p:cNvPr>
          <p:cNvSpPr>
            <a:spLocks noGrp="1"/>
          </p:cNvSpPr>
          <p:nvPr>
            <p:ph idx="1"/>
          </p:nvPr>
        </p:nvSpPr>
        <p:spPr>
          <a:xfrm>
            <a:off x="2899573" y="1666835"/>
            <a:ext cx="8522465" cy="4392771"/>
          </a:xfrm>
        </p:spPr>
        <p:txBody>
          <a:bodyPr>
            <a:normAutofit/>
          </a:bodyPr>
          <a:lstStyle/>
          <a:p>
            <a:r>
              <a:rPr lang="en-US" b="1" dirty="0"/>
              <a:t>Recall related concepts </a:t>
            </a:r>
            <a:r>
              <a:rPr lang="en-US" dirty="0"/>
              <a:t>when learning something new</a:t>
            </a:r>
          </a:p>
          <a:p>
            <a:endParaRPr lang="el-GR" dirty="0"/>
          </a:p>
          <a:p>
            <a:r>
              <a:rPr lang="en-US" dirty="0"/>
              <a:t>Review not only the definitions and equations but also </a:t>
            </a:r>
            <a:r>
              <a:rPr lang="en-US" b="1" dirty="0"/>
              <a:t>meaningful information </a:t>
            </a:r>
            <a:r>
              <a:rPr lang="en-US" dirty="0"/>
              <a:t>about each concept</a:t>
            </a:r>
          </a:p>
          <a:p>
            <a:endParaRPr lang="el-GR" dirty="0"/>
          </a:p>
          <a:p>
            <a:r>
              <a:rPr lang="en-US" dirty="0"/>
              <a:t>Deploying concepts repeatedly in </a:t>
            </a:r>
            <a:r>
              <a:rPr lang="en-US" b="1" dirty="0"/>
              <a:t>different activities</a:t>
            </a:r>
            <a:r>
              <a:rPr lang="en-US" dirty="0"/>
              <a:t>.</a:t>
            </a:r>
          </a:p>
          <a:p>
            <a:endParaRPr lang="en-US" dirty="0"/>
          </a:p>
          <a:p>
            <a:r>
              <a:rPr lang="en-US" dirty="0"/>
              <a:t>Keep information available through an effective </a:t>
            </a:r>
            <a:r>
              <a:rPr lang="en-US" b="1" dirty="0"/>
              <a:t>organization scheme</a:t>
            </a:r>
            <a:r>
              <a:rPr lang="en-US" dirty="0"/>
              <a:t>.</a:t>
            </a:r>
          </a:p>
        </p:txBody>
      </p:sp>
      <p:sp>
        <p:nvSpPr>
          <p:cNvPr id="39" name="Title 1">
            <a:extLst>
              <a:ext uri="{FF2B5EF4-FFF2-40B4-BE49-F238E27FC236}">
                <a16:creationId xmlns:a16="http://schemas.microsoft.com/office/drawing/2014/main" id="{A82D283F-7DCE-4AB1-AB1C-607E737C1333}"/>
              </a:ext>
            </a:extLst>
          </p:cNvPr>
          <p:cNvSpPr txBox="1">
            <a:spLocks/>
          </p:cNvSpPr>
          <p:nvPr/>
        </p:nvSpPr>
        <p:spPr>
          <a:xfrm>
            <a:off x="197978" y="453165"/>
            <a:ext cx="94218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Revisit: Linking pieces of knowledge</a:t>
            </a:r>
          </a:p>
        </p:txBody>
      </p:sp>
      <p:sp>
        <p:nvSpPr>
          <p:cNvPr id="40" name="TextBox 39">
            <a:extLst>
              <a:ext uri="{FF2B5EF4-FFF2-40B4-BE49-F238E27FC236}">
                <a16:creationId xmlns:a16="http://schemas.microsoft.com/office/drawing/2014/main" id="{B489BF7B-BF7F-4EA3-B740-4A5F08B24766}"/>
              </a:ext>
            </a:extLst>
          </p:cNvPr>
          <p:cNvSpPr txBox="1"/>
          <p:nvPr/>
        </p:nvSpPr>
        <p:spPr>
          <a:xfrm>
            <a:off x="0" y="2385294"/>
            <a:ext cx="2438047" cy="1323439"/>
          </a:xfrm>
          <a:prstGeom prst="rect">
            <a:avLst/>
          </a:prstGeom>
          <a:noFill/>
        </p:spPr>
        <p:txBody>
          <a:bodyPr wrap="square">
            <a:spAutoFit/>
          </a:bodyPr>
          <a:lstStyle/>
          <a:p>
            <a:r>
              <a:rPr lang="en-US" sz="2000" dirty="0"/>
              <a:t>Increasing knowledge retention by revisiting concepts in different contexts</a:t>
            </a:r>
          </a:p>
        </p:txBody>
      </p:sp>
    </p:spTree>
    <p:extLst>
      <p:ext uri="{BB962C8B-B14F-4D97-AF65-F5344CB8AC3E}">
        <p14:creationId xmlns:p14="http://schemas.microsoft.com/office/powerpoint/2010/main" val="322405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ED041-8E54-2D10-D474-9C93EF8B1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618" y="1738745"/>
            <a:ext cx="5070764" cy="3380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473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57" y="769384"/>
            <a:ext cx="1969943" cy="1240789"/>
          </a:xfrm>
          <a:prstGeom prst="rect">
            <a:avLst/>
          </a:prstGeom>
        </p:spPr>
      </p:pic>
      <p:sp>
        <p:nvSpPr>
          <p:cNvPr id="3" name="Content Placeholder 2">
            <a:extLst>
              <a:ext uri="{FF2B5EF4-FFF2-40B4-BE49-F238E27FC236}">
                <a16:creationId xmlns:a16="http://schemas.microsoft.com/office/drawing/2014/main" id="{8CDC5528-EB7D-4A9C-B562-78EE6C508B8D}"/>
              </a:ext>
            </a:extLst>
          </p:cNvPr>
          <p:cNvSpPr>
            <a:spLocks noGrp="1"/>
          </p:cNvSpPr>
          <p:nvPr>
            <p:ph idx="1"/>
          </p:nvPr>
        </p:nvSpPr>
        <p:spPr>
          <a:xfrm>
            <a:off x="328757" y="2586668"/>
            <a:ext cx="5078512" cy="584656"/>
          </a:xfrm>
        </p:spPr>
        <p:txBody>
          <a:bodyPr>
            <a:normAutofit lnSpcReduction="10000"/>
          </a:bodyPr>
          <a:lstStyle/>
          <a:p>
            <a:pPr marL="0" indent="0">
              <a:buNone/>
            </a:pPr>
            <a:r>
              <a:rPr lang="en-US" sz="3600" i="1" dirty="0"/>
              <a:t>What is really important?</a:t>
            </a:r>
            <a:endParaRPr lang="el-GR" sz="3600" i="1" dirty="0"/>
          </a:p>
        </p:txBody>
      </p:sp>
      <p:pic>
        <p:nvPicPr>
          <p:cNvPr id="6" name="Picture 5" descr="Diagram&#10;&#10;Description automatically generated">
            <a:extLst>
              <a:ext uri="{FF2B5EF4-FFF2-40B4-BE49-F238E27FC236}">
                <a16:creationId xmlns:a16="http://schemas.microsoft.com/office/drawing/2014/main" id="{D9CF6D2F-3EF0-420D-8FDB-88BAD644E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016" y="1899080"/>
            <a:ext cx="4021171" cy="2680780"/>
          </a:xfrm>
          <a:prstGeom prst="rect">
            <a:avLst/>
          </a:prstGeom>
          <a:ln>
            <a:noFill/>
          </a:ln>
          <a:effectLst>
            <a:outerShdw blurRad="292100" dist="139700" dir="2700000" algn="tl" rotWithShape="0">
              <a:srgbClr val="333333">
                <a:alpha val="65000"/>
              </a:srgbClr>
            </a:outerShdw>
          </a:effectLst>
        </p:spPr>
      </p:pic>
      <p:sp>
        <p:nvSpPr>
          <p:cNvPr id="9" name="Content Placeholder 2">
            <a:extLst>
              <a:ext uri="{FF2B5EF4-FFF2-40B4-BE49-F238E27FC236}">
                <a16:creationId xmlns:a16="http://schemas.microsoft.com/office/drawing/2014/main" id="{C1E06E7C-3CA0-48D6-8567-0F56A1CEE03C}"/>
              </a:ext>
            </a:extLst>
          </p:cNvPr>
          <p:cNvSpPr txBox="1">
            <a:spLocks/>
          </p:cNvSpPr>
          <p:nvPr/>
        </p:nvSpPr>
        <p:spPr>
          <a:xfrm>
            <a:off x="328757" y="3223635"/>
            <a:ext cx="7258847" cy="3293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Students assess for themselves what feels more important to them judging based on</a:t>
            </a:r>
            <a:r>
              <a:rPr lang="en-US" i="1" dirty="0">
                <a:solidFill>
                  <a:schemeClr val="accent2"/>
                </a:solidFill>
              </a:rPr>
              <a:t> meaningful criteria</a:t>
            </a:r>
            <a:r>
              <a:rPr lang="en-US" i="1" dirty="0"/>
              <a:t>:</a:t>
            </a:r>
          </a:p>
          <a:p>
            <a:pPr lvl="1">
              <a:buFontTx/>
              <a:buChar char="-"/>
            </a:pPr>
            <a:r>
              <a:rPr lang="en-US" i="1" dirty="0"/>
              <a:t>Role in explaining natural phenomena </a:t>
            </a:r>
          </a:p>
          <a:p>
            <a:pPr lvl="1">
              <a:buFontTx/>
              <a:buChar char="-"/>
            </a:pPr>
            <a:r>
              <a:rPr lang="en-US" i="1" dirty="0"/>
              <a:t> Use in T&amp;E and everyday life</a:t>
            </a:r>
          </a:p>
          <a:p>
            <a:pPr lvl="1">
              <a:buFontTx/>
              <a:buChar char="-"/>
            </a:pPr>
            <a:r>
              <a:rPr lang="en-US" i="1" dirty="0"/>
              <a:t>Personal experience</a:t>
            </a:r>
            <a:endParaRPr lang="el-GR" i="1" dirty="0"/>
          </a:p>
        </p:txBody>
      </p:sp>
    </p:spTree>
    <p:extLst>
      <p:ext uri="{BB962C8B-B14F-4D97-AF65-F5344CB8AC3E}">
        <p14:creationId xmlns:p14="http://schemas.microsoft.com/office/powerpoint/2010/main" val="1388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C3E70CD-78B4-41B0-B78F-13EEAAEB3D3F}"/>
              </a:ext>
            </a:extLst>
          </p:cNvPr>
          <p:cNvSpPr/>
          <p:nvPr/>
        </p:nvSpPr>
        <p:spPr>
          <a:xfrm>
            <a:off x="136861" y="1053255"/>
            <a:ext cx="2092678" cy="2003531"/>
          </a:xfrm>
          <a:prstGeom prst="ellipse">
            <a:avLst/>
          </a:prstGeom>
          <a:solidFill>
            <a:srgbClr val="88D31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Keeping the Bigger Picture in mind</a:t>
            </a:r>
          </a:p>
        </p:txBody>
      </p:sp>
      <p:sp>
        <p:nvSpPr>
          <p:cNvPr id="8" name="Oval 7">
            <a:extLst>
              <a:ext uri="{FF2B5EF4-FFF2-40B4-BE49-F238E27FC236}">
                <a16:creationId xmlns:a16="http://schemas.microsoft.com/office/drawing/2014/main" id="{3F88CB08-FD41-42D2-A30B-424F43FDCBBF}"/>
              </a:ext>
            </a:extLst>
          </p:cNvPr>
          <p:cNvSpPr/>
          <p:nvPr/>
        </p:nvSpPr>
        <p:spPr>
          <a:xfrm>
            <a:off x="2379223" y="1053255"/>
            <a:ext cx="2092678" cy="2003531"/>
          </a:xfrm>
          <a:prstGeom prst="ellipse">
            <a:avLst/>
          </a:prstGeom>
          <a:solidFill>
            <a:srgbClr val="7E326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Present each concept in action</a:t>
            </a:r>
          </a:p>
        </p:txBody>
      </p:sp>
      <p:sp>
        <p:nvSpPr>
          <p:cNvPr id="9" name="Oval 8">
            <a:extLst>
              <a:ext uri="{FF2B5EF4-FFF2-40B4-BE49-F238E27FC236}">
                <a16:creationId xmlns:a16="http://schemas.microsoft.com/office/drawing/2014/main" id="{CCF1CCD5-74CB-47B3-8120-C0F4B3C17E0A}"/>
              </a:ext>
            </a:extLst>
          </p:cNvPr>
          <p:cNvSpPr/>
          <p:nvPr/>
        </p:nvSpPr>
        <p:spPr>
          <a:xfrm>
            <a:off x="4616545" y="1057928"/>
            <a:ext cx="2092678" cy="2003531"/>
          </a:xfrm>
          <a:prstGeom prst="ellipse">
            <a:avLst/>
          </a:prstGeom>
          <a:solidFill>
            <a:srgbClr val="53535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Personalized learning</a:t>
            </a:r>
          </a:p>
        </p:txBody>
      </p:sp>
      <p:sp>
        <p:nvSpPr>
          <p:cNvPr id="10" name="Oval 9">
            <a:extLst>
              <a:ext uri="{FF2B5EF4-FFF2-40B4-BE49-F238E27FC236}">
                <a16:creationId xmlns:a16="http://schemas.microsoft.com/office/drawing/2014/main" id="{F8A95042-673C-4008-8479-EC2314C9210B}"/>
              </a:ext>
            </a:extLst>
          </p:cNvPr>
          <p:cNvSpPr/>
          <p:nvPr/>
        </p:nvSpPr>
        <p:spPr>
          <a:xfrm>
            <a:off x="147167" y="4211173"/>
            <a:ext cx="2092678" cy="2003531"/>
          </a:xfrm>
          <a:prstGeom prst="ellipse">
            <a:avLst/>
          </a:prstGeom>
          <a:solidFill>
            <a:srgbClr val="88D31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The Big Ideas of Science</a:t>
            </a:r>
          </a:p>
        </p:txBody>
      </p:sp>
      <p:sp>
        <p:nvSpPr>
          <p:cNvPr id="12" name="Oval 11">
            <a:extLst>
              <a:ext uri="{FF2B5EF4-FFF2-40B4-BE49-F238E27FC236}">
                <a16:creationId xmlns:a16="http://schemas.microsoft.com/office/drawing/2014/main" id="{762B2B77-E704-4BAF-8B7B-FB78CD4290FA}"/>
              </a:ext>
            </a:extLst>
          </p:cNvPr>
          <p:cNvSpPr/>
          <p:nvPr/>
        </p:nvSpPr>
        <p:spPr>
          <a:xfrm>
            <a:off x="2379223" y="4228161"/>
            <a:ext cx="2092678" cy="2003531"/>
          </a:xfrm>
          <a:prstGeom prst="ellipse">
            <a:avLst/>
          </a:prstGeom>
          <a:solidFill>
            <a:srgbClr val="7E326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Connections to natural phenomena, T&amp;E</a:t>
            </a:r>
          </a:p>
        </p:txBody>
      </p:sp>
      <p:sp>
        <p:nvSpPr>
          <p:cNvPr id="14" name="Oval 13">
            <a:extLst>
              <a:ext uri="{FF2B5EF4-FFF2-40B4-BE49-F238E27FC236}">
                <a16:creationId xmlns:a16="http://schemas.microsoft.com/office/drawing/2014/main" id="{DB85C156-A94F-4518-87D1-8145D2777434}"/>
              </a:ext>
            </a:extLst>
          </p:cNvPr>
          <p:cNvSpPr/>
          <p:nvPr/>
        </p:nvSpPr>
        <p:spPr>
          <a:xfrm>
            <a:off x="4616823" y="4228161"/>
            <a:ext cx="2092678" cy="2003531"/>
          </a:xfrm>
          <a:prstGeom prst="ellipse">
            <a:avLst/>
          </a:prstGeom>
          <a:solidFill>
            <a:srgbClr val="53535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memories, stories and experiences</a:t>
            </a:r>
          </a:p>
        </p:txBody>
      </p:sp>
      <p:cxnSp>
        <p:nvCxnSpPr>
          <p:cNvPr id="5" name="Straight Arrow Connector 4">
            <a:extLst>
              <a:ext uri="{FF2B5EF4-FFF2-40B4-BE49-F238E27FC236}">
                <a16:creationId xmlns:a16="http://schemas.microsoft.com/office/drawing/2014/main" id="{2CA02356-FD64-4AFC-A9A0-7DCF9D2BDF8F}"/>
              </a:ext>
            </a:extLst>
          </p:cNvPr>
          <p:cNvCxnSpPr>
            <a:cxnSpLocks/>
            <a:endCxn id="10" idx="0"/>
          </p:cNvCxnSpPr>
          <p:nvPr/>
        </p:nvCxnSpPr>
        <p:spPr>
          <a:xfrm flipH="1">
            <a:off x="1193506" y="3051069"/>
            <a:ext cx="10306" cy="1160104"/>
          </a:xfrm>
          <a:prstGeom prst="straightConnector1">
            <a:avLst/>
          </a:prstGeom>
          <a:ln>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068AD4A-DACD-4D05-B778-8824DFFDC697}"/>
              </a:ext>
            </a:extLst>
          </p:cNvPr>
          <p:cNvCxnSpPr>
            <a:cxnSpLocks/>
            <a:stCxn id="8" idx="4"/>
            <a:endCxn id="12" idx="0"/>
          </p:cNvCxnSpPr>
          <p:nvPr/>
        </p:nvCxnSpPr>
        <p:spPr>
          <a:xfrm>
            <a:off x="3425562" y="3056786"/>
            <a:ext cx="0" cy="1171375"/>
          </a:xfrm>
          <a:prstGeom prst="straightConnector1">
            <a:avLst/>
          </a:prstGeom>
          <a:ln>
            <a:solidFill>
              <a:srgbClr val="6E366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6F154D-308F-48DF-9C1B-2410A621A67D}"/>
              </a:ext>
            </a:extLst>
          </p:cNvPr>
          <p:cNvCxnSpPr>
            <a:cxnSpLocks/>
            <a:stCxn id="9" idx="4"/>
          </p:cNvCxnSpPr>
          <p:nvPr/>
        </p:nvCxnSpPr>
        <p:spPr>
          <a:xfrm>
            <a:off x="5662884" y="3061459"/>
            <a:ext cx="0" cy="1166702"/>
          </a:xfrm>
          <a:prstGeom prst="straightConnector1">
            <a:avLst/>
          </a:prstGeom>
          <a:ln>
            <a:solidFill>
              <a:srgbClr val="535353"/>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7E081D6-996B-477B-9442-E6B4F0C07B32}"/>
              </a:ext>
            </a:extLst>
          </p:cNvPr>
          <p:cNvSpPr/>
          <p:nvPr/>
        </p:nvSpPr>
        <p:spPr>
          <a:xfrm>
            <a:off x="6895771" y="4211173"/>
            <a:ext cx="2092678" cy="2003531"/>
          </a:xfrm>
          <a:prstGeom prst="ellipse">
            <a:avLst/>
          </a:prstGeom>
          <a:solidFill>
            <a:srgbClr val="0070C0"/>
          </a:solidFill>
          <a:ln>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Connections to other concepts</a:t>
            </a:r>
          </a:p>
        </p:txBody>
      </p:sp>
      <p:sp>
        <p:nvSpPr>
          <p:cNvPr id="6" name="Rectangle: Rounded Corners 5">
            <a:extLst>
              <a:ext uri="{FF2B5EF4-FFF2-40B4-BE49-F238E27FC236}">
                <a16:creationId xmlns:a16="http://schemas.microsoft.com/office/drawing/2014/main" id="{74B48426-DB86-410B-914B-0EC89CE39DE5}"/>
              </a:ext>
            </a:extLst>
          </p:cNvPr>
          <p:cNvSpPr/>
          <p:nvPr/>
        </p:nvSpPr>
        <p:spPr>
          <a:xfrm>
            <a:off x="283128" y="3364951"/>
            <a:ext cx="1866900" cy="588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Memory Palace</a:t>
            </a:r>
            <a:endParaRPr lang="el-GR" dirty="0"/>
          </a:p>
        </p:txBody>
      </p:sp>
      <p:sp>
        <p:nvSpPr>
          <p:cNvPr id="22" name="Rectangle: Rounded Corners 21">
            <a:extLst>
              <a:ext uri="{FF2B5EF4-FFF2-40B4-BE49-F238E27FC236}">
                <a16:creationId xmlns:a16="http://schemas.microsoft.com/office/drawing/2014/main" id="{C2BD6527-1B83-46CB-B4A4-40998D62B9C9}"/>
              </a:ext>
            </a:extLst>
          </p:cNvPr>
          <p:cNvSpPr/>
          <p:nvPr/>
        </p:nvSpPr>
        <p:spPr>
          <a:xfrm>
            <a:off x="3007402" y="3364951"/>
            <a:ext cx="874524" cy="588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Action</a:t>
            </a:r>
            <a:endParaRPr lang="el-GR" dirty="0"/>
          </a:p>
        </p:txBody>
      </p:sp>
      <p:sp>
        <p:nvSpPr>
          <p:cNvPr id="23" name="Rectangle: Rounded Corners 22">
            <a:extLst>
              <a:ext uri="{FF2B5EF4-FFF2-40B4-BE49-F238E27FC236}">
                <a16:creationId xmlns:a16="http://schemas.microsoft.com/office/drawing/2014/main" id="{18DDC2CE-681A-4103-A470-F2EDE09EBD85}"/>
              </a:ext>
            </a:extLst>
          </p:cNvPr>
          <p:cNvSpPr/>
          <p:nvPr/>
        </p:nvSpPr>
        <p:spPr>
          <a:xfrm>
            <a:off x="5124951" y="3364952"/>
            <a:ext cx="1081553" cy="588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Emotion</a:t>
            </a:r>
            <a:endParaRPr lang="el-GR" dirty="0"/>
          </a:p>
        </p:txBody>
      </p:sp>
      <p:sp>
        <p:nvSpPr>
          <p:cNvPr id="28" name="Oval 27">
            <a:extLst>
              <a:ext uri="{FF2B5EF4-FFF2-40B4-BE49-F238E27FC236}">
                <a16:creationId xmlns:a16="http://schemas.microsoft.com/office/drawing/2014/main" id="{EE0AECBB-8DDC-4464-8A1B-5FC3DEC1F107}"/>
              </a:ext>
            </a:extLst>
          </p:cNvPr>
          <p:cNvSpPr/>
          <p:nvPr/>
        </p:nvSpPr>
        <p:spPr>
          <a:xfrm>
            <a:off x="6895771" y="1047543"/>
            <a:ext cx="2092678" cy="2003531"/>
          </a:xfrm>
          <a:prstGeom prst="ellipse">
            <a:avLst/>
          </a:prstGeom>
          <a:solidFill>
            <a:srgbClr val="0070C0"/>
          </a:solidFill>
          <a:ln>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Present each concept within different contexts</a:t>
            </a:r>
          </a:p>
        </p:txBody>
      </p:sp>
      <p:cxnSp>
        <p:nvCxnSpPr>
          <p:cNvPr id="30" name="Straight Arrow Connector 29">
            <a:extLst>
              <a:ext uri="{FF2B5EF4-FFF2-40B4-BE49-F238E27FC236}">
                <a16:creationId xmlns:a16="http://schemas.microsoft.com/office/drawing/2014/main" id="{011E48F2-3170-45BE-839F-B459350C9A0B}"/>
              </a:ext>
            </a:extLst>
          </p:cNvPr>
          <p:cNvCxnSpPr>
            <a:cxnSpLocks/>
            <a:stCxn id="28" idx="4"/>
            <a:endCxn id="19" idx="0"/>
          </p:cNvCxnSpPr>
          <p:nvPr/>
        </p:nvCxnSpPr>
        <p:spPr>
          <a:xfrm>
            <a:off x="7942110" y="3051074"/>
            <a:ext cx="0" cy="116009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E86FCA33-8617-4C3B-A624-F748CAD6662B}"/>
              </a:ext>
            </a:extLst>
          </p:cNvPr>
          <p:cNvSpPr/>
          <p:nvPr/>
        </p:nvSpPr>
        <p:spPr>
          <a:xfrm>
            <a:off x="7401787" y="3364951"/>
            <a:ext cx="1081553" cy="588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Review</a:t>
            </a:r>
            <a:endParaRPr lang="el-GR" dirty="0"/>
          </a:p>
        </p:txBody>
      </p:sp>
      <p:pic>
        <p:nvPicPr>
          <p:cNvPr id="37" name="Picture 36">
            <a:extLst>
              <a:ext uri="{FF2B5EF4-FFF2-40B4-BE49-F238E27FC236}">
                <a16:creationId xmlns:a16="http://schemas.microsoft.com/office/drawing/2014/main" id="{DF59D869-20C5-44FA-8DAB-8DB66CB93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061" y="1546244"/>
            <a:ext cx="3319006" cy="3683682"/>
          </a:xfrm>
          <a:prstGeom prst="rect">
            <a:avLst/>
          </a:prstGeom>
        </p:spPr>
      </p:pic>
    </p:spTree>
    <p:extLst>
      <p:ext uri="{BB962C8B-B14F-4D97-AF65-F5344CB8AC3E}">
        <p14:creationId xmlns:p14="http://schemas.microsoft.com/office/powerpoint/2010/main" val="26423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1000"/>
                                        <p:tgtEl>
                                          <p:spTgt spid="30"/>
                                        </p:tgtEl>
                                      </p:cBhvr>
                                    </p:animEffect>
                                    <p:anim calcmode="lin" valueType="num">
                                      <p:cBhvr>
                                        <p:cTn id="79" dur="1000" fill="hold"/>
                                        <p:tgtEl>
                                          <p:spTgt spid="30"/>
                                        </p:tgtEl>
                                        <p:attrNameLst>
                                          <p:attrName>ppt_x</p:attrName>
                                        </p:attrNameLst>
                                      </p:cBhvr>
                                      <p:tavLst>
                                        <p:tav tm="0">
                                          <p:val>
                                            <p:strVal val="#ppt_x"/>
                                          </p:val>
                                        </p:tav>
                                        <p:tav tm="100000">
                                          <p:val>
                                            <p:strVal val="#ppt_x"/>
                                          </p:val>
                                        </p:tav>
                                      </p:tavLst>
                                    </p:anim>
                                    <p:anim calcmode="lin" valueType="num">
                                      <p:cBhvr>
                                        <p:cTn id="80" dur="1000" fill="hold"/>
                                        <p:tgtEl>
                                          <p:spTgt spid="30"/>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nodeType="click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500" fill="hold"/>
                                        <p:tgtEl>
                                          <p:spTgt spid="37"/>
                                        </p:tgtEl>
                                        <p:attrNameLst>
                                          <p:attrName>ppt_x</p:attrName>
                                        </p:attrNameLst>
                                      </p:cBhvr>
                                      <p:tavLst>
                                        <p:tav tm="0">
                                          <p:val>
                                            <p:strVal val="1+#ppt_w/2"/>
                                          </p:val>
                                        </p:tav>
                                        <p:tav tm="100000">
                                          <p:val>
                                            <p:strVal val="#ppt_x"/>
                                          </p:val>
                                        </p:tav>
                                      </p:tavLst>
                                    </p:anim>
                                    <p:anim calcmode="lin" valueType="num">
                                      <p:cBhvr additive="base">
                                        <p:cTn id="91"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P spid="19" grpId="0" animBg="1"/>
      <p:bldP spid="6" grpId="0" animBg="1"/>
      <p:bldP spid="22" grpId="0" animBg="1"/>
      <p:bldP spid="23" grpId="0" animBg="1"/>
      <p:bldP spid="28"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E3121F-3D00-442B-BD3E-B2718C8159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91"/>
          <a:stretch/>
        </p:blipFill>
        <p:spPr>
          <a:xfrm>
            <a:off x="-9525" y="0"/>
            <a:ext cx="12201525" cy="6858000"/>
          </a:xfrm>
          <a:prstGeom prst="rect">
            <a:avLst/>
          </a:prstGeom>
        </p:spPr>
      </p:pic>
      <p:sp>
        <p:nvSpPr>
          <p:cNvPr id="10" name="Title 1">
            <a:extLst>
              <a:ext uri="{FF2B5EF4-FFF2-40B4-BE49-F238E27FC236}">
                <a16:creationId xmlns:a16="http://schemas.microsoft.com/office/drawing/2014/main" id="{A86D3360-C4EE-4263-AC8B-AD6D56B621EF}"/>
              </a:ext>
            </a:extLst>
          </p:cNvPr>
          <p:cNvSpPr>
            <a:spLocks noGrp="1"/>
          </p:cNvSpPr>
          <p:nvPr>
            <p:ph type="title"/>
          </p:nvPr>
        </p:nvSpPr>
        <p:spPr>
          <a:xfrm>
            <a:off x="68105" y="27373"/>
            <a:ext cx="10515600" cy="1325563"/>
          </a:xfrm>
        </p:spPr>
        <p:txBody>
          <a:bodyPr/>
          <a:lstStyle/>
          <a:p>
            <a:r>
              <a:rPr lang="en-US" b="1" dirty="0">
                <a:solidFill>
                  <a:srgbClr val="6E3667"/>
                </a:solidFill>
                <a:latin typeface="OpenSans"/>
              </a:rPr>
              <a:t>Your guiding POLAR STAR…</a:t>
            </a:r>
          </a:p>
        </p:txBody>
      </p:sp>
      <p:sp>
        <p:nvSpPr>
          <p:cNvPr id="9" name="Content Placeholder 2">
            <a:extLst>
              <a:ext uri="{FF2B5EF4-FFF2-40B4-BE49-F238E27FC236}">
                <a16:creationId xmlns:a16="http://schemas.microsoft.com/office/drawing/2014/main" id="{31B37237-3F06-4D96-8826-46E8974F6427}"/>
              </a:ext>
            </a:extLst>
          </p:cNvPr>
          <p:cNvSpPr txBox="1">
            <a:spLocks/>
          </p:cNvSpPr>
          <p:nvPr/>
        </p:nvSpPr>
        <p:spPr>
          <a:xfrm>
            <a:off x="195295" y="1605170"/>
            <a:ext cx="11161185" cy="4761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686300">
              <a:buFont typeface="Arial" panose="020B0604020202020204" pitchFamily="34" charset="0"/>
              <a:buNone/>
            </a:pPr>
            <a:r>
              <a:rPr lang="en-US" sz="6000" i="1" dirty="0"/>
              <a:t>The Science WAND</a:t>
            </a:r>
          </a:p>
          <a:p>
            <a:pPr marL="0" indent="0">
              <a:buFont typeface="Arial" panose="020B0604020202020204" pitchFamily="34" charset="0"/>
              <a:buNone/>
            </a:pPr>
            <a:r>
              <a:rPr lang="en-US" sz="6000" i="1" dirty="0"/>
              <a:t>Wondering</a:t>
            </a:r>
            <a:endParaRPr lang="el-GR" sz="6000" i="1" dirty="0"/>
          </a:p>
          <a:p>
            <a:pPr marL="0" indent="0">
              <a:buFont typeface="Arial" panose="020B0604020202020204" pitchFamily="34" charset="0"/>
              <a:buNone/>
            </a:pPr>
            <a:r>
              <a:rPr lang="en-US" sz="6000" i="1" dirty="0"/>
              <a:t>Along </a:t>
            </a:r>
            <a:endParaRPr lang="el-GR" sz="6000" i="1" dirty="0"/>
          </a:p>
          <a:p>
            <a:pPr marL="0" indent="0">
              <a:buFont typeface="Arial" panose="020B0604020202020204" pitchFamily="34" charset="0"/>
              <a:buNone/>
            </a:pPr>
            <a:r>
              <a:rPr lang="en-US" sz="6000" i="1" dirty="0"/>
              <a:t>Natures </a:t>
            </a:r>
            <a:endParaRPr lang="el-GR" sz="6000" i="1" dirty="0"/>
          </a:p>
          <a:p>
            <a:pPr marL="0" indent="0">
              <a:buFont typeface="Arial" panose="020B0604020202020204" pitchFamily="34" charset="0"/>
              <a:buNone/>
            </a:pPr>
            <a:r>
              <a:rPr lang="en-US" sz="6000" i="1" dirty="0"/>
              <a:t>Dimensions</a:t>
            </a:r>
          </a:p>
        </p:txBody>
      </p:sp>
    </p:spTree>
    <p:extLst>
      <p:ext uri="{BB962C8B-B14F-4D97-AF65-F5344CB8AC3E}">
        <p14:creationId xmlns:p14="http://schemas.microsoft.com/office/powerpoint/2010/main" val="3412059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4B78BA-3094-4477-A7E5-30AD0F01BD11}"/>
              </a:ext>
            </a:extLst>
          </p:cNvPr>
          <p:cNvSpPr>
            <a:spLocks noGrp="1"/>
          </p:cNvSpPr>
          <p:nvPr>
            <p:ph sz="half" idx="1"/>
          </p:nvPr>
        </p:nvSpPr>
        <p:spPr>
          <a:xfrm>
            <a:off x="342529" y="1491774"/>
            <a:ext cx="6106438" cy="4689686"/>
          </a:xfrm>
        </p:spPr>
        <p:txBody>
          <a:bodyPr>
            <a:normAutofit lnSpcReduction="10000"/>
          </a:bodyPr>
          <a:lstStyle/>
          <a:p>
            <a:pPr marL="0" indent="0">
              <a:buNone/>
            </a:pPr>
            <a:r>
              <a:rPr lang="en-US" dirty="0"/>
              <a:t>At the end of each chapter:</a:t>
            </a:r>
          </a:p>
          <a:p>
            <a:r>
              <a:rPr lang="en-US" dirty="0"/>
              <a:t>Invite your students to fill in a knowledge hive</a:t>
            </a:r>
          </a:p>
          <a:p>
            <a:endParaRPr lang="en-US" dirty="0"/>
          </a:p>
          <a:p>
            <a:r>
              <a:rPr lang="en-US" dirty="0"/>
              <a:t>Ask your students to make their own knowledge maps</a:t>
            </a:r>
          </a:p>
          <a:p>
            <a:pPr lvl="1"/>
            <a:r>
              <a:rPr lang="en-US" dirty="0"/>
              <a:t>Give you students an empty tile according to the color of the parent Big Idea </a:t>
            </a:r>
          </a:p>
          <a:p>
            <a:pPr lvl="1"/>
            <a:r>
              <a:rPr lang="en-US" dirty="0"/>
              <a:t>Ask them to add the name of the concept learned and place it in their map</a:t>
            </a:r>
          </a:p>
          <a:p>
            <a:pPr lvl="1"/>
            <a:r>
              <a:rPr lang="en-US" dirty="0"/>
              <a:t>Invite your students to tell stories around the concepts they have grouped together </a:t>
            </a:r>
          </a:p>
          <a:p>
            <a:endParaRPr lang="en-US" dirty="0"/>
          </a:p>
          <a:p>
            <a:endParaRPr lang="en-US" dirty="0"/>
          </a:p>
        </p:txBody>
      </p:sp>
      <p:grpSp>
        <p:nvGrpSpPr>
          <p:cNvPr id="5" name="Group 4">
            <a:extLst>
              <a:ext uri="{FF2B5EF4-FFF2-40B4-BE49-F238E27FC236}">
                <a16:creationId xmlns:a16="http://schemas.microsoft.com/office/drawing/2014/main" id="{A5BCD997-7306-41C3-8F9A-4332B6FD59A8}"/>
              </a:ext>
            </a:extLst>
          </p:cNvPr>
          <p:cNvGrpSpPr/>
          <p:nvPr/>
        </p:nvGrpSpPr>
        <p:grpSpPr>
          <a:xfrm>
            <a:off x="5630412" y="1491774"/>
            <a:ext cx="1637110" cy="1705093"/>
            <a:chOff x="0" y="0"/>
            <a:chExt cx="6407522" cy="6673237"/>
          </a:xfrm>
        </p:grpSpPr>
        <p:pic>
          <p:nvPicPr>
            <p:cNvPr id="6" name="Picture 5">
              <a:extLst>
                <a:ext uri="{FF2B5EF4-FFF2-40B4-BE49-F238E27FC236}">
                  <a16:creationId xmlns:a16="http://schemas.microsoft.com/office/drawing/2014/main" id="{70781F60-05AE-44F4-8FAB-0C79655CE5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6" y="1103586"/>
              <a:ext cx="2529205" cy="2195830"/>
            </a:xfrm>
            <a:prstGeom prst="rect">
              <a:avLst/>
            </a:prstGeom>
            <a:noFill/>
            <a:ln>
              <a:noFill/>
            </a:ln>
          </p:spPr>
        </p:pic>
        <p:pic>
          <p:nvPicPr>
            <p:cNvPr id="8" name="Picture 7">
              <a:extLst>
                <a:ext uri="{FF2B5EF4-FFF2-40B4-BE49-F238E27FC236}">
                  <a16:creationId xmlns:a16="http://schemas.microsoft.com/office/drawing/2014/main" id="{B0922C2C-C56D-4F8A-B558-2CA63B2952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159" y="4477407"/>
              <a:ext cx="2529205" cy="2195830"/>
            </a:xfrm>
            <a:prstGeom prst="rect">
              <a:avLst/>
            </a:prstGeom>
            <a:noFill/>
            <a:ln>
              <a:noFill/>
            </a:ln>
          </p:spPr>
        </p:pic>
        <p:pic>
          <p:nvPicPr>
            <p:cNvPr id="9" name="Picture 8">
              <a:extLst>
                <a:ext uri="{FF2B5EF4-FFF2-40B4-BE49-F238E27FC236}">
                  <a16:creationId xmlns:a16="http://schemas.microsoft.com/office/drawing/2014/main" id="{20605FD4-586E-4896-9141-5B4C44A2C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317" y="1103586"/>
              <a:ext cx="2529205" cy="2195830"/>
            </a:xfrm>
            <a:prstGeom prst="rect">
              <a:avLst/>
            </a:prstGeom>
            <a:noFill/>
            <a:ln>
              <a:noFill/>
            </a:ln>
          </p:spPr>
        </p:pic>
        <p:pic>
          <p:nvPicPr>
            <p:cNvPr id="10" name="Picture 9">
              <a:extLst>
                <a:ext uri="{FF2B5EF4-FFF2-40B4-BE49-F238E27FC236}">
                  <a16:creationId xmlns:a16="http://schemas.microsoft.com/office/drawing/2014/main" id="{24956F1E-EC6F-4AE1-9F72-A9E578386A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4566" y="2144110"/>
              <a:ext cx="2731770" cy="2371090"/>
            </a:xfrm>
            <a:prstGeom prst="rect">
              <a:avLst/>
            </a:prstGeom>
            <a:noFill/>
            <a:ln>
              <a:noFill/>
            </a:ln>
          </p:spPr>
        </p:pic>
        <p:pic>
          <p:nvPicPr>
            <p:cNvPr id="11" name="Picture 10">
              <a:extLst>
                <a:ext uri="{FF2B5EF4-FFF2-40B4-BE49-F238E27FC236}">
                  <a16:creationId xmlns:a16="http://schemas.microsoft.com/office/drawing/2014/main" id="{6C6E047C-81C7-44B9-97BA-25D862A208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317" y="3342290"/>
              <a:ext cx="2529205" cy="2195830"/>
            </a:xfrm>
            <a:prstGeom prst="rect">
              <a:avLst/>
            </a:prstGeom>
            <a:noFill/>
            <a:ln>
              <a:noFill/>
            </a:ln>
          </p:spPr>
        </p:pic>
        <p:pic>
          <p:nvPicPr>
            <p:cNvPr id="12" name="Picture 11">
              <a:extLst>
                <a:ext uri="{FF2B5EF4-FFF2-40B4-BE49-F238E27FC236}">
                  <a16:creationId xmlns:a16="http://schemas.microsoft.com/office/drawing/2014/main" id="{FBD56690-3EF4-4854-9A65-E47CB031F7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2290"/>
              <a:ext cx="2529840" cy="2195830"/>
            </a:xfrm>
            <a:prstGeom prst="rect">
              <a:avLst/>
            </a:prstGeom>
            <a:noFill/>
            <a:ln>
              <a:noFill/>
            </a:ln>
          </p:spPr>
        </p:pic>
        <p:pic>
          <p:nvPicPr>
            <p:cNvPr id="13" name="Picture 12">
              <a:extLst>
                <a:ext uri="{FF2B5EF4-FFF2-40B4-BE49-F238E27FC236}">
                  <a16:creationId xmlns:a16="http://schemas.microsoft.com/office/drawing/2014/main" id="{70125DF4-E74D-4DC3-AFE7-671D70C22A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159" y="0"/>
              <a:ext cx="2529205" cy="2195830"/>
            </a:xfrm>
            <a:prstGeom prst="rect">
              <a:avLst/>
            </a:prstGeom>
            <a:noFill/>
            <a:ln>
              <a:noFill/>
            </a:ln>
          </p:spPr>
        </p:pic>
      </p:grpSp>
      <p:sp>
        <p:nvSpPr>
          <p:cNvPr id="17" name="Title 1">
            <a:extLst>
              <a:ext uri="{FF2B5EF4-FFF2-40B4-BE49-F238E27FC236}">
                <a16:creationId xmlns:a16="http://schemas.microsoft.com/office/drawing/2014/main" id="{CBD3508B-A407-431F-BF33-C8804DE84FAA}"/>
              </a:ext>
            </a:extLst>
          </p:cNvPr>
          <p:cNvSpPr txBox="1">
            <a:spLocks/>
          </p:cNvSpPr>
          <p:nvPr/>
        </p:nvSpPr>
        <p:spPr>
          <a:xfrm>
            <a:off x="231879" y="3519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Science WAND tools</a:t>
            </a:r>
          </a:p>
        </p:txBody>
      </p:sp>
      <p:pic>
        <p:nvPicPr>
          <p:cNvPr id="14" name="Picture 13" descr="A picture containing outdoor object, honeycomb, yellow, orange&#10;&#10;Description automatically generated">
            <a:extLst>
              <a:ext uri="{FF2B5EF4-FFF2-40B4-BE49-F238E27FC236}">
                <a16:creationId xmlns:a16="http://schemas.microsoft.com/office/drawing/2014/main" id="{6FE7C5BC-DB20-8566-DA50-FD8C0DF01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132" y="1352936"/>
            <a:ext cx="5193651" cy="4431746"/>
          </a:xfrm>
          <a:prstGeom prst="rect">
            <a:avLst/>
          </a:prstGeom>
        </p:spPr>
      </p:pic>
    </p:spTree>
    <p:extLst>
      <p:ext uri="{BB962C8B-B14F-4D97-AF65-F5344CB8AC3E}">
        <p14:creationId xmlns:p14="http://schemas.microsoft.com/office/powerpoint/2010/main" val="93151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D3508B-A407-431F-BF33-C8804DE84FAA}"/>
              </a:ext>
            </a:extLst>
          </p:cNvPr>
          <p:cNvSpPr txBox="1">
            <a:spLocks/>
          </p:cNvSpPr>
          <p:nvPr/>
        </p:nvSpPr>
        <p:spPr>
          <a:xfrm>
            <a:off x="46555" y="5729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Knowledge Hive</a:t>
            </a:r>
          </a:p>
        </p:txBody>
      </p:sp>
      <p:grpSp>
        <p:nvGrpSpPr>
          <p:cNvPr id="14" name="Group 13">
            <a:extLst>
              <a:ext uri="{FF2B5EF4-FFF2-40B4-BE49-F238E27FC236}">
                <a16:creationId xmlns:a16="http://schemas.microsoft.com/office/drawing/2014/main" id="{C3726551-F065-48B3-8DFB-D0E4AEA6840A}"/>
              </a:ext>
            </a:extLst>
          </p:cNvPr>
          <p:cNvGrpSpPr/>
          <p:nvPr/>
        </p:nvGrpSpPr>
        <p:grpSpPr>
          <a:xfrm>
            <a:off x="3807540" y="1495426"/>
            <a:ext cx="4576920" cy="4677914"/>
            <a:chOff x="0" y="0"/>
            <a:chExt cx="6407522" cy="6673237"/>
          </a:xfrm>
        </p:grpSpPr>
        <p:grpSp>
          <p:nvGrpSpPr>
            <p:cNvPr id="15" name="Group 14">
              <a:extLst>
                <a:ext uri="{FF2B5EF4-FFF2-40B4-BE49-F238E27FC236}">
                  <a16:creationId xmlns:a16="http://schemas.microsoft.com/office/drawing/2014/main" id="{851D2CC3-26D9-42E7-8D05-E98467EE01D4}"/>
                </a:ext>
              </a:extLst>
            </p:cNvPr>
            <p:cNvGrpSpPr/>
            <p:nvPr/>
          </p:nvGrpSpPr>
          <p:grpSpPr>
            <a:xfrm>
              <a:off x="0" y="0"/>
              <a:ext cx="6407522" cy="6673237"/>
              <a:chOff x="0" y="0"/>
              <a:chExt cx="6407522" cy="6673237"/>
            </a:xfrm>
          </p:grpSpPr>
          <p:pic>
            <p:nvPicPr>
              <p:cNvPr id="25" name="Picture 24">
                <a:extLst>
                  <a:ext uri="{FF2B5EF4-FFF2-40B4-BE49-F238E27FC236}">
                    <a16:creationId xmlns:a16="http://schemas.microsoft.com/office/drawing/2014/main" id="{8AB55D76-36D8-4F12-8420-A646BD6BF7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6" y="1103586"/>
                <a:ext cx="2529205" cy="2195830"/>
              </a:xfrm>
              <a:prstGeom prst="rect">
                <a:avLst/>
              </a:prstGeom>
              <a:noFill/>
              <a:ln>
                <a:noFill/>
              </a:ln>
            </p:spPr>
          </p:pic>
          <p:pic>
            <p:nvPicPr>
              <p:cNvPr id="26" name="Picture 25">
                <a:extLst>
                  <a:ext uri="{FF2B5EF4-FFF2-40B4-BE49-F238E27FC236}">
                    <a16:creationId xmlns:a16="http://schemas.microsoft.com/office/drawing/2014/main" id="{6274B5FB-18B1-423A-98A2-B2854FFC5B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159" y="4477407"/>
                <a:ext cx="2529205" cy="2195830"/>
              </a:xfrm>
              <a:prstGeom prst="rect">
                <a:avLst/>
              </a:prstGeom>
              <a:noFill/>
              <a:ln>
                <a:noFill/>
              </a:ln>
            </p:spPr>
          </p:pic>
          <p:pic>
            <p:nvPicPr>
              <p:cNvPr id="27" name="Picture 26">
                <a:extLst>
                  <a:ext uri="{FF2B5EF4-FFF2-40B4-BE49-F238E27FC236}">
                    <a16:creationId xmlns:a16="http://schemas.microsoft.com/office/drawing/2014/main" id="{5F4EAFFF-DDEB-4345-A3E5-C4E315D774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317" y="1103586"/>
                <a:ext cx="2529205" cy="2195830"/>
              </a:xfrm>
              <a:prstGeom prst="rect">
                <a:avLst/>
              </a:prstGeom>
              <a:noFill/>
              <a:ln>
                <a:noFill/>
              </a:ln>
            </p:spPr>
          </p:pic>
          <p:pic>
            <p:nvPicPr>
              <p:cNvPr id="28" name="Picture 27">
                <a:extLst>
                  <a:ext uri="{FF2B5EF4-FFF2-40B4-BE49-F238E27FC236}">
                    <a16:creationId xmlns:a16="http://schemas.microsoft.com/office/drawing/2014/main" id="{F9BD5532-848C-4C75-9323-C7ED7073E3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4566" y="2144110"/>
                <a:ext cx="2731770" cy="2371090"/>
              </a:xfrm>
              <a:prstGeom prst="rect">
                <a:avLst/>
              </a:prstGeom>
              <a:noFill/>
              <a:ln>
                <a:noFill/>
              </a:ln>
            </p:spPr>
          </p:pic>
          <p:pic>
            <p:nvPicPr>
              <p:cNvPr id="29" name="Picture 28">
                <a:extLst>
                  <a:ext uri="{FF2B5EF4-FFF2-40B4-BE49-F238E27FC236}">
                    <a16:creationId xmlns:a16="http://schemas.microsoft.com/office/drawing/2014/main" id="{B775A5DB-1CC3-4B20-89E3-AE66B198A6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317" y="3342290"/>
                <a:ext cx="2529205" cy="2195830"/>
              </a:xfrm>
              <a:prstGeom prst="rect">
                <a:avLst/>
              </a:prstGeom>
              <a:noFill/>
              <a:ln>
                <a:noFill/>
              </a:ln>
            </p:spPr>
          </p:pic>
          <p:pic>
            <p:nvPicPr>
              <p:cNvPr id="30" name="Picture 29">
                <a:extLst>
                  <a:ext uri="{FF2B5EF4-FFF2-40B4-BE49-F238E27FC236}">
                    <a16:creationId xmlns:a16="http://schemas.microsoft.com/office/drawing/2014/main" id="{157C6901-26BE-499E-8C31-AB23649932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2290"/>
                <a:ext cx="2529840" cy="2195830"/>
              </a:xfrm>
              <a:prstGeom prst="rect">
                <a:avLst/>
              </a:prstGeom>
              <a:noFill/>
              <a:ln>
                <a:noFill/>
              </a:ln>
            </p:spPr>
          </p:pic>
          <p:pic>
            <p:nvPicPr>
              <p:cNvPr id="31" name="Picture 30">
                <a:extLst>
                  <a:ext uri="{FF2B5EF4-FFF2-40B4-BE49-F238E27FC236}">
                    <a16:creationId xmlns:a16="http://schemas.microsoft.com/office/drawing/2014/main" id="{31B21A67-E7E1-4A89-A9A1-38427F6FAF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159" y="0"/>
                <a:ext cx="2529205" cy="2195830"/>
              </a:xfrm>
              <a:prstGeom prst="rect">
                <a:avLst/>
              </a:prstGeom>
              <a:noFill/>
              <a:ln>
                <a:noFill/>
              </a:ln>
            </p:spPr>
          </p:pic>
        </p:grpSp>
        <p:sp>
          <p:nvSpPr>
            <p:cNvPr id="18" name="Text Box 1">
              <a:extLst>
                <a:ext uri="{FF2B5EF4-FFF2-40B4-BE49-F238E27FC236}">
                  <a16:creationId xmlns:a16="http://schemas.microsoft.com/office/drawing/2014/main" id="{43701793-B82F-4132-B253-6F0A15D8F367}"/>
                </a:ext>
              </a:extLst>
            </p:cNvPr>
            <p:cNvSpPr txBox="1"/>
            <p:nvPr/>
          </p:nvSpPr>
          <p:spPr>
            <a:xfrm>
              <a:off x="2567102" y="2832703"/>
              <a:ext cx="1333269" cy="2571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Concept learned</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396890CE-B691-4761-B377-CBD666AE22BB}"/>
                </a:ext>
              </a:extLst>
            </p:cNvPr>
            <p:cNvSpPr txBox="1"/>
            <p:nvPr/>
          </p:nvSpPr>
          <p:spPr>
            <a:xfrm>
              <a:off x="4468364" y="1639286"/>
              <a:ext cx="1333269" cy="5048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What’s the Bigger picture?</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
              <a:extLst>
                <a:ext uri="{FF2B5EF4-FFF2-40B4-BE49-F238E27FC236}">
                  <a16:creationId xmlns:a16="http://schemas.microsoft.com/office/drawing/2014/main" id="{940AA599-62F1-4EEE-A3AC-ABF5B5BCB914}"/>
                </a:ext>
              </a:extLst>
            </p:cNvPr>
            <p:cNvSpPr txBox="1"/>
            <p:nvPr/>
          </p:nvSpPr>
          <p:spPr>
            <a:xfrm>
              <a:off x="4358639" y="3532363"/>
              <a:ext cx="1628775" cy="666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Do you know any phenomena related to the concepts?</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4">
              <a:extLst>
                <a:ext uri="{FF2B5EF4-FFF2-40B4-BE49-F238E27FC236}">
                  <a16:creationId xmlns:a16="http://schemas.microsoft.com/office/drawing/2014/main" id="{E406343A-BEF8-45F5-9E21-A753E7958A40}"/>
                </a:ext>
              </a:extLst>
            </p:cNvPr>
            <p:cNvSpPr txBox="1"/>
            <p:nvPr/>
          </p:nvSpPr>
          <p:spPr>
            <a:xfrm>
              <a:off x="2419350" y="4673338"/>
              <a:ext cx="1628775" cy="666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Where do you find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this concept in everyday life?</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5">
              <a:extLst>
                <a:ext uri="{FF2B5EF4-FFF2-40B4-BE49-F238E27FC236}">
                  <a16:creationId xmlns:a16="http://schemas.microsoft.com/office/drawing/2014/main" id="{A82BFAF3-41FA-4ED6-B207-BBF88A9102EB}"/>
                </a:ext>
              </a:extLst>
            </p:cNvPr>
            <p:cNvSpPr txBox="1"/>
            <p:nvPr/>
          </p:nvSpPr>
          <p:spPr>
            <a:xfrm>
              <a:off x="466712" y="3634556"/>
              <a:ext cx="1628775" cy="666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Any personal stories</a:t>
              </a:r>
              <a:br>
                <a:rPr lang="en-US" sz="1400" i="1" dirty="0">
                  <a:effectLst/>
                  <a:latin typeface="Calibri" panose="020F0502020204030204" pitchFamily="34" charset="0"/>
                  <a:ea typeface="Calibri" panose="020F0502020204030204" pitchFamily="34" charset="0"/>
                  <a:cs typeface="Times New Roman" panose="02020603050405020304" pitchFamily="18" charset="0"/>
                </a:rPr>
              </a:br>
              <a:r>
                <a:rPr lang="en-US" sz="1400" i="1" dirty="0">
                  <a:effectLst/>
                  <a:latin typeface="Calibri" panose="020F0502020204030204" pitchFamily="34" charset="0"/>
                  <a:ea typeface="Calibri" panose="020F0502020204030204" pitchFamily="34" charset="0"/>
                  <a:cs typeface="Times New Roman" panose="02020603050405020304" pitchFamily="18" charset="0"/>
                </a:rPr>
                <a:t>or experiences?</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6">
              <a:extLst>
                <a:ext uri="{FF2B5EF4-FFF2-40B4-BE49-F238E27FC236}">
                  <a16:creationId xmlns:a16="http://schemas.microsoft.com/office/drawing/2014/main" id="{07EE21DC-DAE8-49AB-925A-3F19F0952961}"/>
                </a:ext>
              </a:extLst>
            </p:cNvPr>
            <p:cNvSpPr txBox="1"/>
            <p:nvPr/>
          </p:nvSpPr>
          <p:spPr>
            <a:xfrm>
              <a:off x="418355" y="1504897"/>
              <a:ext cx="1628775" cy="666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400" i="1" dirty="0">
                  <a:latin typeface="Calibri" panose="020F0502020204030204" pitchFamily="34" charset="0"/>
                  <a:ea typeface="Calibri" panose="020F0502020204030204" pitchFamily="34" charset="0"/>
                  <a:cs typeface="Times New Roman" panose="02020603050405020304" pitchFamily="18" charset="0"/>
                </a:rPr>
                <a:t>Are there in other concepts related to it</a:t>
              </a:r>
              <a:r>
                <a:rPr lang="en-US" sz="1400" i="1" dirty="0">
                  <a:effectLst/>
                  <a:latin typeface="Calibri" panose="020F050202020403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7">
              <a:extLst>
                <a:ext uri="{FF2B5EF4-FFF2-40B4-BE49-F238E27FC236}">
                  <a16:creationId xmlns:a16="http://schemas.microsoft.com/office/drawing/2014/main" id="{4A24195C-9470-47DA-B505-C56F812C73B7}"/>
                </a:ext>
              </a:extLst>
            </p:cNvPr>
            <p:cNvSpPr txBox="1"/>
            <p:nvPr/>
          </p:nvSpPr>
          <p:spPr>
            <a:xfrm>
              <a:off x="2419350" y="652473"/>
              <a:ext cx="1628775" cy="666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Brief Description</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2448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person&#10;&#10;Description automatically generated">
            <a:extLst>
              <a:ext uri="{FF2B5EF4-FFF2-40B4-BE49-F238E27FC236}">
                <a16:creationId xmlns:a16="http://schemas.microsoft.com/office/drawing/2014/main" id="{3C514FCD-F7AD-447A-AA16-5846FC9F059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89187" y="1571567"/>
            <a:ext cx="3262058" cy="4351338"/>
          </a:xfrm>
          <a:prstGeom prst="rect">
            <a:avLst/>
          </a:prstGeom>
          <a:ln>
            <a:noFill/>
          </a:ln>
          <a:effectLst>
            <a:outerShdw blurRad="292100" dist="139700" dir="2700000" algn="tl" rotWithShape="0">
              <a:srgbClr val="333333">
                <a:alpha val="65000"/>
              </a:srgbClr>
            </a:outerShdw>
          </a:effectLst>
        </p:spPr>
      </p:pic>
      <p:pic>
        <p:nvPicPr>
          <p:cNvPr id="10" name="Picture 9" descr="Diagram&#10;&#10;Description automatically generated">
            <a:extLst>
              <a:ext uri="{FF2B5EF4-FFF2-40B4-BE49-F238E27FC236}">
                <a16:creationId xmlns:a16="http://schemas.microsoft.com/office/drawing/2014/main" id="{5C491F37-909B-43B1-80A4-E9A59DB4F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8779" y="2265165"/>
            <a:ext cx="4211684" cy="3151502"/>
          </a:xfrm>
          <a:prstGeom prst="rect">
            <a:avLst/>
          </a:prstGeom>
          <a:ln>
            <a:noFill/>
          </a:ln>
          <a:effectLst>
            <a:outerShdw blurRad="50800" dist="38100" dir="5400000" algn="t" rotWithShape="0">
              <a:prstClr val="black">
                <a:alpha val="40000"/>
              </a:prstClr>
            </a:outerShdw>
          </a:effectLst>
        </p:spPr>
      </p:pic>
      <p:pic>
        <p:nvPicPr>
          <p:cNvPr id="6" name="Content Placeholder 5" descr="A picture containing text, stationary, indoor, writing implement&#10;&#10;Description automatically generated">
            <a:extLst>
              <a:ext uri="{FF2B5EF4-FFF2-40B4-BE49-F238E27FC236}">
                <a16:creationId xmlns:a16="http://schemas.microsoft.com/office/drawing/2014/main" id="{25FBB3AF-9A36-47F6-94BB-9EF455D85AA8}"/>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1087" b="13934"/>
          <a:stretch/>
        </p:blipFill>
        <p:spPr>
          <a:xfrm>
            <a:off x="4234417" y="2074410"/>
            <a:ext cx="4088969" cy="3345653"/>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7A984443-1B4E-459D-8F55-288C433BF8C4}"/>
              </a:ext>
            </a:extLst>
          </p:cNvPr>
          <p:cNvSpPr txBox="1">
            <a:spLocks/>
          </p:cNvSpPr>
          <p:nvPr/>
        </p:nvSpPr>
        <p:spPr>
          <a:xfrm>
            <a:off x="0" y="4095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Science WAND tools – Knowledge hive</a:t>
            </a:r>
          </a:p>
        </p:txBody>
      </p:sp>
    </p:spTree>
    <p:extLst>
      <p:ext uri="{BB962C8B-B14F-4D97-AF65-F5344CB8AC3E}">
        <p14:creationId xmlns:p14="http://schemas.microsoft.com/office/powerpoint/2010/main" val="448751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BD3508B-A407-431F-BF33-C8804DE84FAA}"/>
              </a:ext>
            </a:extLst>
          </p:cNvPr>
          <p:cNvSpPr txBox="1">
            <a:spLocks/>
          </p:cNvSpPr>
          <p:nvPr/>
        </p:nvSpPr>
        <p:spPr>
          <a:xfrm>
            <a:off x="45622" y="4922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Knowledge Map</a:t>
            </a:r>
          </a:p>
        </p:txBody>
      </p:sp>
      <p:pic>
        <p:nvPicPr>
          <p:cNvPr id="34" name="Picture 33">
            <a:extLst>
              <a:ext uri="{FF2B5EF4-FFF2-40B4-BE49-F238E27FC236}">
                <a16:creationId xmlns:a16="http://schemas.microsoft.com/office/drawing/2014/main" id="{390E71DB-6E27-4EC7-8CC9-0F836F922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021" y="2567720"/>
            <a:ext cx="4353797" cy="3636907"/>
          </a:xfrm>
          <a:prstGeom prst="rect">
            <a:avLst/>
          </a:prstGeom>
          <a:ln>
            <a:no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0A202627-7509-4A6A-8179-7458009052BB}"/>
              </a:ext>
            </a:extLst>
          </p:cNvPr>
          <p:cNvSpPr txBox="1"/>
          <p:nvPr/>
        </p:nvSpPr>
        <p:spPr>
          <a:xfrm>
            <a:off x="3874522" y="3844941"/>
            <a:ext cx="1782353" cy="461665"/>
          </a:xfrm>
          <a:prstGeom prst="rect">
            <a:avLst/>
          </a:prstGeom>
          <a:solidFill>
            <a:srgbClr val="88D317"/>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Story telling</a:t>
            </a:r>
          </a:p>
        </p:txBody>
      </p:sp>
      <p:sp>
        <p:nvSpPr>
          <p:cNvPr id="37" name="TextBox 36">
            <a:extLst>
              <a:ext uri="{FF2B5EF4-FFF2-40B4-BE49-F238E27FC236}">
                <a16:creationId xmlns:a16="http://schemas.microsoft.com/office/drawing/2014/main" id="{CE4933FA-D8F7-4130-BAF7-137054183D6D}"/>
              </a:ext>
            </a:extLst>
          </p:cNvPr>
          <p:cNvSpPr txBox="1"/>
          <p:nvPr/>
        </p:nvSpPr>
        <p:spPr>
          <a:xfrm>
            <a:off x="992894" y="5688109"/>
            <a:ext cx="2881628" cy="461665"/>
          </a:xfrm>
          <a:prstGeom prst="rect">
            <a:avLst/>
          </a:prstGeom>
          <a:solidFill>
            <a:srgbClr val="6E3667"/>
          </a:solidFill>
          <a:ln>
            <a:solidFill>
              <a:srgbClr val="6E3667"/>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t>Personalized learning</a:t>
            </a:r>
          </a:p>
        </p:txBody>
      </p:sp>
      <p:pic>
        <p:nvPicPr>
          <p:cNvPr id="33" name="Picture 32">
            <a:extLst>
              <a:ext uri="{FF2B5EF4-FFF2-40B4-BE49-F238E27FC236}">
                <a16:creationId xmlns:a16="http://schemas.microsoft.com/office/drawing/2014/main" id="{0C2F4C5B-B964-4F14-9D31-3F6FC44803F5}"/>
              </a:ext>
            </a:extLst>
          </p:cNvPr>
          <p:cNvPicPr>
            <a:picLocks noChangeAspect="1"/>
          </p:cNvPicPr>
          <p:nvPr/>
        </p:nvPicPr>
        <p:blipFill rotWithShape="1">
          <a:blip r:embed="rId4">
            <a:extLst>
              <a:ext uri="{28A0092B-C50C-407E-A947-70E740481C1C}">
                <a14:useLocalDpi xmlns:a14="http://schemas.microsoft.com/office/drawing/2010/main" val="0"/>
              </a:ext>
            </a:extLst>
          </a:blip>
          <a:srcRect b="18167"/>
          <a:stretch/>
        </p:blipFill>
        <p:spPr>
          <a:xfrm>
            <a:off x="196905" y="1657235"/>
            <a:ext cx="2435725" cy="3543529"/>
          </a:xfrm>
          <a:prstGeom prst="rect">
            <a:avLst/>
          </a:prstGeom>
          <a:ln>
            <a:noFill/>
          </a:ln>
          <a:effectLst>
            <a:outerShdw blurRad="292100" dist="139700" dir="2700000" algn="tl" rotWithShape="0">
              <a:srgbClr val="333333">
                <a:alpha val="65000"/>
              </a:srgbClr>
            </a:outerShdw>
          </a:effectLst>
        </p:spPr>
      </p:pic>
      <p:sp>
        <p:nvSpPr>
          <p:cNvPr id="35" name="TextBox 34">
            <a:extLst>
              <a:ext uri="{FF2B5EF4-FFF2-40B4-BE49-F238E27FC236}">
                <a16:creationId xmlns:a16="http://schemas.microsoft.com/office/drawing/2014/main" id="{D7CE356E-CC25-4614-A4AA-854A74DDED4E}"/>
              </a:ext>
            </a:extLst>
          </p:cNvPr>
          <p:cNvSpPr txBox="1"/>
          <p:nvPr/>
        </p:nvSpPr>
        <p:spPr>
          <a:xfrm>
            <a:off x="2286255" y="1687300"/>
            <a:ext cx="1573084" cy="830997"/>
          </a:xfrm>
          <a:prstGeom prst="rect">
            <a:avLst/>
          </a:prstGeom>
          <a:solidFill>
            <a:srgbClr val="88D317"/>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a:t>Personal Geography</a:t>
            </a:r>
          </a:p>
        </p:txBody>
      </p:sp>
      <p:pic>
        <p:nvPicPr>
          <p:cNvPr id="9" name="Picture 8" descr="A picture containing outdoor object, honeycomb, yellow, orange&#10;&#10;Description automatically generated">
            <a:extLst>
              <a:ext uri="{FF2B5EF4-FFF2-40B4-BE49-F238E27FC236}">
                <a16:creationId xmlns:a16="http://schemas.microsoft.com/office/drawing/2014/main" id="{CEDBF97D-04A1-5A02-3D5B-B1745A166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132" y="1352936"/>
            <a:ext cx="5193651" cy="4431746"/>
          </a:xfrm>
          <a:prstGeom prst="rect">
            <a:avLst/>
          </a:prstGeom>
        </p:spPr>
      </p:pic>
    </p:spTree>
    <p:extLst>
      <p:ext uri="{BB962C8B-B14F-4D97-AF65-F5344CB8AC3E}">
        <p14:creationId xmlns:p14="http://schemas.microsoft.com/office/powerpoint/2010/main" val="39239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9F4B8-4C9C-4E49-8DF9-93A00CE438F2}"/>
              </a:ext>
            </a:extLst>
          </p:cNvPr>
          <p:cNvSpPr>
            <a:spLocks noGrp="1"/>
          </p:cNvSpPr>
          <p:nvPr>
            <p:ph type="title"/>
          </p:nvPr>
        </p:nvSpPr>
        <p:spPr>
          <a:xfrm>
            <a:off x="381263" y="912112"/>
            <a:ext cx="5120114" cy="1116833"/>
          </a:xfrm>
        </p:spPr>
        <p:txBody>
          <a:bodyPr>
            <a:normAutofit/>
          </a:bodyPr>
          <a:lstStyle/>
          <a:p>
            <a:r>
              <a:rPr lang="pt-PT" b="1" dirty="0">
                <a:solidFill>
                  <a:srgbClr val="6E3667"/>
                </a:solidFill>
                <a:latin typeface="OpenSans"/>
              </a:rPr>
              <a:t>Personal Geography</a:t>
            </a:r>
          </a:p>
        </p:txBody>
      </p:sp>
      <p:sp>
        <p:nvSpPr>
          <p:cNvPr id="3" name="Marcador de Posição de Conteúdo 2">
            <a:extLst>
              <a:ext uri="{FF2B5EF4-FFF2-40B4-BE49-F238E27FC236}">
                <a16:creationId xmlns:a16="http://schemas.microsoft.com/office/drawing/2014/main" id="{1C64B6C9-D0B8-4834-821E-CCAB876CE8C2}"/>
              </a:ext>
            </a:extLst>
          </p:cNvPr>
          <p:cNvSpPr>
            <a:spLocks noGrp="1"/>
          </p:cNvSpPr>
          <p:nvPr>
            <p:ph idx="1"/>
          </p:nvPr>
        </p:nvSpPr>
        <p:spPr>
          <a:xfrm>
            <a:off x="381263" y="2481563"/>
            <a:ext cx="5465468" cy="2880370"/>
          </a:xfrm>
        </p:spPr>
        <p:txBody>
          <a:bodyPr>
            <a:normAutofit lnSpcReduction="10000"/>
          </a:bodyPr>
          <a:lstStyle/>
          <a:p>
            <a:pPr marL="0" indent="0">
              <a:buNone/>
            </a:pPr>
            <a:r>
              <a:rPr lang="pt-PT" sz="3200" dirty="0">
                <a:latin typeface="+mj-lt"/>
              </a:rPr>
              <a:t>Helps students to discover the value of </a:t>
            </a:r>
            <a:r>
              <a:rPr lang="en-US" sz="3200" dirty="0">
                <a:latin typeface="+mj-lt"/>
              </a:rPr>
              <a:t>what they learn </a:t>
            </a:r>
            <a:r>
              <a:rPr lang="pt-PT" sz="3200" dirty="0">
                <a:latin typeface="+mj-lt"/>
              </a:rPr>
              <a:t>through an artistic expression while it promotes a self-reflection and a deeper realization of</a:t>
            </a:r>
            <a:r>
              <a:rPr lang="el-GR" sz="3200" dirty="0">
                <a:latin typeface="+mj-lt"/>
              </a:rPr>
              <a:t> </a:t>
            </a:r>
            <a:r>
              <a:rPr lang="pt-PT" sz="3200" dirty="0">
                <a:latin typeface="+mj-lt"/>
              </a:rPr>
              <a:t>the impact of each learning experience. </a:t>
            </a:r>
            <a:endParaRPr lang="pt-PT" sz="1800" dirty="0"/>
          </a:p>
        </p:txBody>
      </p:sp>
      <p:pic>
        <p:nvPicPr>
          <p:cNvPr id="5" name="Picture 12" descr="http://moocspace.odl.deusto.es/asset-v1:Ellinogermaniki_Agogi+PLATON_01_PT+2017+type@asset+block/2016-05-26_00.28.02_1.jpg">
            <a:extLst>
              <a:ext uri="{FF2B5EF4-FFF2-40B4-BE49-F238E27FC236}">
                <a16:creationId xmlns:a16="http://schemas.microsoft.com/office/drawing/2014/main" id="{E1FE24E4-1DE5-44AD-A8CD-799505C3AF9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08022" y="691376"/>
            <a:ext cx="5183977" cy="563136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311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9F4B8-4C9C-4E49-8DF9-93A00CE438F2}"/>
              </a:ext>
            </a:extLst>
          </p:cNvPr>
          <p:cNvSpPr>
            <a:spLocks noGrp="1"/>
          </p:cNvSpPr>
          <p:nvPr>
            <p:ph type="title"/>
          </p:nvPr>
        </p:nvSpPr>
        <p:spPr>
          <a:xfrm>
            <a:off x="236297" y="554933"/>
            <a:ext cx="3139808" cy="1116833"/>
          </a:xfrm>
        </p:spPr>
        <p:txBody>
          <a:bodyPr>
            <a:normAutofit/>
          </a:bodyPr>
          <a:lstStyle/>
          <a:p>
            <a:r>
              <a:rPr lang="pt-PT" b="1" dirty="0">
                <a:solidFill>
                  <a:srgbClr val="6E3667"/>
                </a:solidFill>
                <a:latin typeface="OpenSans"/>
              </a:rPr>
              <a:t>Story telling</a:t>
            </a:r>
          </a:p>
        </p:txBody>
      </p:sp>
      <p:sp>
        <p:nvSpPr>
          <p:cNvPr id="3" name="Marcador de Posição de Conteúdo 2">
            <a:extLst>
              <a:ext uri="{FF2B5EF4-FFF2-40B4-BE49-F238E27FC236}">
                <a16:creationId xmlns:a16="http://schemas.microsoft.com/office/drawing/2014/main" id="{1C64B6C9-D0B8-4834-821E-CCAB876CE8C2}"/>
              </a:ext>
            </a:extLst>
          </p:cNvPr>
          <p:cNvSpPr>
            <a:spLocks noGrp="1"/>
          </p:cNvSpPr>
          <p:nvPr>
            <p:ph idx="1"/>
          </p:nvPr>
        </p:nvSpPr>
        <p:spPr>
          <a:xfrm>
            <a:off x="236297" y="1671766"/>
            <a:ext cx="5465468" cy="4599988"/>
          </a:xfrm>
        </p:spPr>
        <p:txBody>
          <a:bodyPr>
            <a:normAutofit lnSpcReduction="10000"/>
          </a:bodyPr>
          <a:lstStyle/>
          <a:p>
            <a:pPr marL="0" indent="0">
              <a:buNone/>
            </a:pPr>
            <a:r>
              <a:rPr lang="en-US" sz="2000" b="0" i="0" dirty="0">
                <a:solidFill>
                  <a:srgbClr val="000000"/>
                </a:solidFill>
                <a:effectLst/>
                <a:latin typeface="british_council"/>
              </a:rPr>
              <a:t>Children have an innate love of stories. Stories create magic and a sense of wonder at the world. They teach us about life, about ourselves and about others. </a:t>
            </a:r>
            <a:br>
              <a:rPr lang="en-US" sz="2000" b="0" i="0" dirty="0">
                <a:solidFill>
                  <a:srgbClr val="000000"/>
                </a:solidFill>
                <a:effectLst/>
                <a:latin typeface="british_council"/>
              </a:rPr>
            </a:br>
            <a:r>
              <a:rPr lang="en-US" sz="2000" b="0" i="0" dirty="0">
                <a:solidFill>
                  <a:srgbClr val="000000"/>
                </a:solidFill>
                <a:effectLst/>
                <a:latin typeface="british_council"/>
              </a:rPr>
              <a:t>Stories:</a:t>
            </a:r>
          </a:p>
          <a:p>
            <a:pPr algn="l">
              <a:buFont typeface="Arial" panose="020B0604020202020204" pitchFamily="34" charset="0"/>
              <a:buChar char="•"/>
            </a:pPr>
            <a:r>
              <a:rPr lang="en-US" sz="2100" dirty="0">
                <a:solidFill>
                  <a:srgbClr val="000000"/>
                </a:solidFill>
                <a:latin typeface="british_council"/>
              </a:rPr>
              <a:t>Promote a feeling of well-being and relaxation</a:t>
            </a:r>
          </a:p>
          <a:p>
            <a:pPr algn="l">
              <a:buFont typeface="Arial" panose="020B0604020202020204" pitchFamily="34" charset="0"/>
              <a:buChar char="•"/>
            </a:pPr>
            <a:r>
              <a:rPr lang="en-US" sz="2100" dirty="0">
                <a:solidFill>
                  <a:srgbClr val="000000"/>
                </a:solidFill>
                <a:latin typeface="british_council"/>
              </a:rPr>
              <a:t>Increase children's willingness to communicate thoughts and feelings</a:t>
            </a:r>
          </a:p>
          <a:p>
            <a:pPr algn="l">
              <a:buFont typeface="Arial" panose="020B0604020202020204" pitchFamily="34" charset="0"/>
              <a:buChar char="•"/>
            </a:pPr>
            <a:r>
              <a:rPr lang="en-US" sz="2100" dirty="0">
                <a:solidFill>
                  <a:srgbClr val="000000"/>
                </a:solidFill>
                <a:latin typeface="british_council"/>
              </a:rPr>
              <a:t>Encourage active participation</a:t>
            </a:r>
          </a:p>
          <a:p>
            <a:pPr algn="l">
              <a:buFont typeface="Arial" panose="020B0604020202020204" pitchFamily="34" charset="0"/>
              <a:buChar char="•"/>
            </a:pPr>
            <a:r>
              <a:rPr lang="en-US" sz="2100" dirty="0">
                <a:solidFill>
                  <a:srgbClr val="000000"/>
                </a:solidFill>
                <a:latin typeface="british_council"/>
              </a:rPr>
              <a:t>Increase verbal proficiency</a:t>
            </a:r>
          </a:p>
          <a:p>
            <a:pPr algn="l">
              <a:buFont typeface="Arial" panose="020B0604020202020204" pitchFamily="34" charset="0"/>
              <a:buChar char="•"/>
            </a:pPr>
            <a:r>
              <a:rPr lang="en-US" sz="2100" dirty="0">
                <a:solidFill>
                  <a:srgbClr val="000000"/>
                </a:solidFill>
                <a:latin typeface="british_council"/>
              </a:rPr>
              <a:t>Encourage use of imagination and creativity</a:t>
            </a:r>
          </a:p>
          <a:p>
            <a:pPr algn="l">
              <a:buFont typeface="Arial" panose="020B0604020202020204" pitchFamily="34" charset="0"/>
              <a:buChar char="•"/>
            </a:pPr>
            <a:r>
              <a:rPr lang="en-US" sz="2100" dirty="0">
                <a:solidFill>
                  <a:srgbClr val="000000"/>
                </a:solidFill>
                <a:latin typeface="british_council"/>
              </a:rPr>
              <a:t>Encourage cooperation between students</a:t>
            </a:r>
          </a:p>
          <a:p>
            <a:pPr algn="l">
              <a:buFont typeface="Arial" panose="020B0604020202020204" pitchFamily="34" charset="0"/>
              <a:buChar char="•"/>
            </a:pPr>
            <a:r>
              <a:rPr lang="en-US" sz="2100" dirty="0">
                <a:solidFill>
                  <a:srgbClr val="000000"/>
                </a:solidFill>
                <a:latin typeface="british_council"/>
              </a:rPr>
              <a:t>Enhance listening skills</a:t>
            </a:r>
          </a:p>
          <a:p>
            <a:pPr algn="l">
              <a:buFont typeface="Arial" panose="020B0604020202020204" pitchFamily="34" charset="0"/>
              <a:buChar char="•"/>
            </a:pPr>
            <a:endParaRPr lang="en-US" sz="2100" dirty="0">
              <a:solidFill>
                <a:srgbClr val="000000"/>
              </a:solidFill>
              <a:latin typeface="british_council"/>
            </a:endParaRPr>
          </a:p>
          <a:p>
            <a:pPr marL="0" indent="0">
              <a:buNone/>
            </a:pPr>
            <a:endParaRPr lang="pt-PT" sz="1800" dirty="0"/>
          </a:p>
        </p:txBody>
      </p:sp>
      <p:pic>
        <p:nvPicPr>
          <p:cNvPr id="5" name="Picture 12">
            <a:extLst>
              <a:ext uri="{FF2B5EF4-FFF2-40B4-BE49-F238E27FC236}">
                <a16:creationId xmlns:a16="http://schemas.microsoft.com/office/drawing/2014/main" id="{E1FE24E4-1DE5-44AD-A8CD-799505C3AF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154"/>
          <a:stretch/>
        </p:blipFill>
        <p:spPr bwMode="auto">
          <a:xfrm>
            <a:off x="7078953" y="702527"/>
            <a:ext cx="5113048" cy="563136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F38668-36CD-445B-A2C0-0B53FF8C7A95}"/>
              </a:ext>
            </a:extLst>
          </p:cNvPr>
          <p:cNvSpPr txBox="1"/>
          <p:nvPr/>
        </p:nvSpPr>
        <p:spPr>
          <a:xfrm>
            <a:off x="121185" y="5964699"/>
            <a:ext cx="4704202" cy="276999"/>
          </a:xfrm>
          <a:prstGeom prst="rect">
            <a:avLst/>
          </a:prstGeom>
          <a:noFill/>
        </p:spPr>
        <p:txBody>
          <a:bodyPr wrap="square" rtlCol="0">
            <a:spAutoFit/>
          </a:bodyPr>
          <a:lstStyle/>
          <a:p>
            <a:r>
              <a:rPr lang="en-US" sz="1200" dirty="0">
                <a:hlinkClick r:id="rId4"/>
              </a:rPr>
              <a:t>https://www.teachingenglish.org.uk/article/storytelling-benefits-tips</a:t>
            </a:r>
            <a:r>
              <a:rPr lang="en-US" sz="1200" dirty="0"/>
              <a:t> </a:t>
            </a:r>
          </a:p>
        </p:txBody>
      </p:sp>
    </p:spTree>
    <p:extLst>
      <p:ext uri="{BB962C8B-B14F-4D97-AF65-F5344CB8AC3E}">
        <p14:creationId xmlns:p14="http://schemas.microsoft.com/office/powerpoint/2010/main" val="866724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2B8CB0-82A3-4DD5-9F80-EDC94BAD1567}"/>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740030" y="776873"/>
            <a:ext cx="7239820" cy="55457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esquinas redondeadas 6">
            <a:extLst>
              <a:ext uri="{FF2B5EF4-FFF2-40B4-BE49-F238E27FC236}">
                <a16:creationId xmlns:a16="http://schemas.microsoft.com/office/drawing/2014/main" id="{0AA50E15-0A48-4112-96B1-7205BB9812E1}"/>
              </a:ext>
            </a:extLst>
          </p:cNvPr>
          <p:cNvSpPr/>
          <p:nvPr/>
        </p:nvSpPr>
        <p:spPr>
          <a:xfrm>
            <a:off x="212150" y="776873"/>
            <a:ext cx="4255773" cy="5272234"/>
          </a:xfrm>
          <a:prstGeom prst="roundRect">
            <a:avLst>
              <a:gd name="adj" fmla="val 2012"/>
            </a:avLst>
          </a:prstGeom>
          <a:noFill/>
          <a:ln w="28575">
            <a:solidFill>
              <a:srgbClr val="88D317"/>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1400" b="1" dirty="0">
              <a:solidFill>
                <a:srgbClr val="6F3868"/>
              </a:solidFill>
              <a:latin typeface="Arial" panose="020B0604020202020204" pitchFamily="34" charset="0"/>
            </a:endParaRPr>
          </a:p>
          <a:p>
            <a:r>
              <a:rPr lang="en-US" sz="1200" b="1" dirty="0">
                <a:solidFill>
                  <a:schemeClr val="tx1"/>
                </a:solidFill>
                <a:latin typeface="Arial" panose="020B0604020202020204" pitchFamily="34" charset="0"/>
              </a:rPr>
              <a:t>Personal Geography </a:t>
            </a:r>
          </a:p>
          <a:p>
            <a:r>
              <a:rPr lang="en-US" sz="1200" i="1" dirty="0">
                <a:solidFill>
                  <a:schemeClr val="tx1"/>
                </a:solidFill>
                <a:latin typeface="Arial" panose="020B0604020202020204" pitchFamily="34" charset="0"/>
              </a:rPr>
              <a:t>“I’ve placed ‘Water on Earth’  in the heart of my map as it is the source of all life. It is everywhere in nature and plays a pivotal role in countless processes on Earth, from Tides to the function of organisms.</a:t>
            </a:r>
          </a:p>
          <a:p>
            <a:endParaRPr lang="en-US" sz="1200" i="1" dirty="0">
              <a:solidFill>
                <a:schemeClr val="tx1"/>
              </a:solidFill>
              <a:latin typeface="Arial" panose="020B0604020202020204" pitchFamily="34" charset="0"/>
            </a:endParaRPr>
          </a:p>
          <a:p>
            <a:r>
              <a:rPr lang="en-US" sz="1200" i="1" dirty="0">
                <a:solidFill>
                  <a:schemeClr val="tx1"/>
                </a:solidFill>
                <a:latin typeface="Arial" panose="020B0604020202020204" pitchFamily="34" charset="0"/>
              </a:rPr>
              <a:t>Tides and moving water can be a source of clean energy to help us counter the exploitation of fossils. </a:t>
            </a:r>
          </a:p>
          <a:p>
            <a:endParaRPr lang="en-US" sz="1200" i="1" dirty="0">
              <a:solidFill>
                <a:schemeClr val="tx1"/>
              </a:solidFill>
              <a:latin typeface="Arial" panose="020B0604020202020204" pitchFamily="34" charset="0"/>
            </a:endParaRPr>
          </a:p>
          <a:p>
            <a:r>
              <a:rPr lang="en-US" sz="1200" i="1" dirty="0">
                <a:solidFill>
                  <a:schemeClr val="tx1"/>
                </a:solidFill>
                <a:latin typeface="Arial" panose="020B0604020202020204" pitchFamily="34" charset="0"/>
              </a:rPr>
              <a:t>Water rich in elements is in our cells and the key ingredient of life. At the same time however, </a:t>
            </a:r>
            <a:r>
              <a:rPr lang="en-US" sz="1200" b="0" i="0" dirty="0">
                <a:solidFill>
                  <a:srgbClr val="000000"/>
                </a:solidFill>
                <a:effectLst/>
                <a:latin typeface="Open Sans" panose="020B0606030504020204" pitchFamily="34" charset="0"/>
              </a:rPr>
              <a:t> </a:t>
            </a:r>
            <a:r>
              <a:rPr lang="en-US" sz="1200" i="1" dirty="0">
                <a:solidFill>
                  <a:schemeClr val="tx1"/>
                </a:solidFill>
                <a:latin typeface="Arial" panose="020B0604020202020204" pitchFamily="34" charset="0"/>
              </a:rPr>
              <a:t>more than 884 million people do not access to clean water to drink which makes them suffer from multiple diseases.” </a:t>
            </a:r>
            <a:endParaRPr lang="en-US" sz="1200" b="1" dirty="0">
              <a:solidFill>
                <a:schemeClr val="tx1"/>
              </a:solidFill>
              <a:latin typeface="Arial" panose="020B0604020202020204" pitchFamily="34" charset="0"/>
            </a:endParaRPr>
          </a:p>
          <a:p>
            <a:endParaRPr lang="en-US" sz="1200" b="1" dirty="0">
              <a:solidFill>
                <a:schemeClr val="tx1"/>
              </a:solidFill>
              <a:latin typeface="Arial" panose="020B0604020202020204" pitchFamily="34" charset="0"/>
            </a:endParaRPr>
          </a:p>
          <a:p>
            <a:r>
              <a:rPr lang="en-US" sz="1200" b="1" dirty="0">
                <a:solidFill>
                  <a:schemeClr val="tx1"/>
                </a:solidFill>
                <a:latin typeface="Arial" panose="020B0604020202020204" pitchFamily="34" charset="0"/>
              </a:rPr>
              <a:t>Story telling</a:t>
            </a:r>
          </a:p>
          <a:p>
            <a:r>
              <a:rPr lang="en-US" sz="1200" i="1" dirty="0">
                <a:solidFill>
                  <a:schemeClr val="tx1"/>
                </a:solidFill>
                <a:latin typeface="Arial" panose="020B0604020202020204" pitchFamily="34" charset="0"/>
              </a:rPr>
              <a:t>“I’d like tell a story about a water droplet. The droplet makes a journey around the planet. The journey begins when the droplet falls from the sky in the form of rain, it travels around the world through streams and ocean currents, going through hydraulic power plans and then moving on become part of solution in a lab that becomes a malaria vaccine. The droplet is inserted through the vaccine to a human and travels in the cells where it observes the wonders of cell functions. The journey ends back where it started with the droplet travelling back to the clouds only to set off to a new journey.”</a:t>
            </a:r>
            <a:endParaRPr lang="en-US" sz="1050" dirty="0">
              <a:solidFill>
                <a:schemeClr val="tx1"/>
              </a:solidFill>
              <a:latin typeface="Arial" panose="020B0604020202020204" pitchFamily="34" charset="0"/>
            </a:endParaRPr>
          </a:p>
          <a:p>
            <a:endParaRPr lang="es-ES" sz="1100" b="1" dirty="0">
              <a:solidFill>
                <a:srgbClr val="6F3868"/>
              </a:solidFill>
              <a:latin typeface="Arial" panose="020B0604020202020204" pitchFamily="34" charset="0"/>
            </a:endParaRPr>
          </a:p>
        </p:txBody>
      </p:sp>
    </p:spTree>
    <p:extLst>
      <p:ext uri="{BB962C8B-B14F-4D97-AF65-F5344CB8AC3E}">
        <p14:creationId xmlns:p14="http://schemas.microsoft.com/office/powerpoint/2010/main" val="153184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F49679-3626-4B25-A4B9-D8523BDEA563}"/>
              </a:ext>
            </a:extLst>
          </p:cNvPr>
          <p:cNvSpPr>
            <a:spLocks noGrp="1"/>
          </p:cNvSpPr>
          <p:nvPr>
            <p:ph type="title"/>
          </p:nvPr>
        </p:nvSpPr>
        <p:spPr>
          <a:xfrm>
            <a:off x="0" y="461585"/>
            <a:ext cx="10515600" cy="1325563"/>
          </a:xfrm>
        </p:spPr>
        <p:txBody>
          <a:bodyPr/>
          <a:lstStyle/>
          <a:p>
            <a:r>
              <a:rPr lang="en-US" b="1" dirty="0">
                <a:solidFill>
                  <a:srgbClr val="6E3667"/>
                </a:solidFill>
                <a:latin typeface="OpenSans"/>
              </a:rPr>
              <a:t>Everyday Life</a:t>
            </a:r>
          </a:p>
        </p:txBody>
      </p:sp>
      <p:pic>
        <p:nvPicPr>
          <p:cNvPr id="5" name="Picture 4">
            <a:extLst>
              <a:ext uri="{FF2B5EF4-FFF2-40B4-BE49-F238E27FC236}">
                <a16:creationId xmlns:a16="http://schemas.microsoft.com/office/drawing/2014/main" id="{DFA779DA-8514-4B25-A0CF-CE7E9FB418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575" y="1647037"/>
            <a:ext cx="4497940" cy="299862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5ACAB83-9D78-4D91-AA66-B17FB3B12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712"/>
          <a:stretch/>
        </p:blipFill>
        <p:spPr>
          <a:xfrm>
            <a:off x="8626980" y="2931165"/>
            <a:ext cx="3452384" cy="292893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FE79B28-E144-4597-9032-57EDB84A6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0787" y="958745"/>
            <a:ext cx="3452385" cy="2311005"/>
          </a:xfrm>
          <a:prstGeom prst="rect">
            <a:avLst/>
          </a:prstGeom>
        </p:spPr>
      </p:pic>
      <p:pic>
        <p:nvPicPr>
          <p:cNvPr id="4" name="Picture 3">
            <a:extLst>
              <a:ext uri="{FF2B5EF4-FFF2-40B4-BE49-F238E27FC236}">
                <a16:creationId xmlns:a16="http://schemas.microsoft.com/office/drawing/2014/main" id="{D7F5E961-179F-49B6-B8BF-B4F185CC80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898" y="3159942"/>
            <a:ext cx="4315178" cy="286993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C2B1EF2-9854-4190-82EF-036447B86F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354"/>
          <a:stretch/>
        </p:blipFill>
        <p:spPr>
          <a:xfrm>
            <a:off x="381862" y="4263572"/>
            <a:ext cx="3318503" cy="1894782"/>
          </a:xfrm>
          <a:prstGeom prst="rect">
            <a:avLst/>
          </a:prstGeom>
        </p:spPr>
      </p:pic>
    </p:spTree>
    <p:extLst>
      <p:ext uri="{BB962C8B-B14F-4D97-AF65-F5344CB8AC3E}">
        <p14:creationId xmlns:p14="http://schemas.microsoft.com/office/powerpoint/2010/main" val="2611165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15B6-83E9-4873-87B0-7BBC110443E9}"/>
              </a:ext>
            </a:extLst>
          </p:cNvPr>
          <p:cNvSpPr>
            <a:spLocks noGrp="1"/>
          </p:cNvSpPr>
          <p:nvPr>
            <p:ph type="title"/>
          </p:nvPr>
        </p:nvSpPr>
        <p:spPr>
          <a:xfrm>
            <a:off x="102384" y="449566"/>
            <a:ext cx="11022815" cy="1325563"/>
          </a:xfrm>
        </p:spPr>
        <p:txBody>
          <a:bodyPr/>
          <a:lstStyle/>
          <a:p>
            <a:r>
              <a:rPr lang="en-US" b="1" dirty="0">
                <a:solidFill>
                  <a:srgbClr val="6E3667"/>
                </a:solidFill>
                <a:latin typeface="OpenSans"/>
              </a:rPr>
              <a:t>The Science WAND tools – Digital or tangible</a:t>
            </a:r>
            <a:endParaRPr lang="en-US" dirty="0"/>
          </a:p>
        </p:txBody>
      </p:sp>
      <p:pic>
        <p:nvPicPr>
          <p:cNvPr id="6" name="Content Placeholder 5" descr="A group of people looking at a poster on a wall&#10;&#10;Description automatically generated with low confidence">
            <a:extLst>
              <a:ext uri="{FF2B5EF4-FFF2-40B4-BE49-F238E27FC236}">
                <a16:creationId xmlns:a16="http://schemas.microsoft.com/office/drawing/2014/main" id="{E74F9E86-C472-488A-9F7C-A88C5356A85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0639"/>
          <a:stretch/>
        </p:blipFill>
        <p:spPr>
          <a:xfrm>
            <a:off x="330013" y="1536504"/>
            <a:ext cx="4400102" cy="4071068"/>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A60117CF-E449-4CE7-9A85-37142504EA96}"/>
              </a:ext>
            </a:extLst>
          </p:cNvPr>
          <p:cNvGrpSpPr/>
          <p:nvPr/>
        </p:nvGrpSpPr>
        <p:grpSpPr>
          <a:xfrm>
            <a:off x="5360185" y="2086120"/>
            <a:ext cx="4584781" cy="2492808"/>
            <a:chOff x="5423685" y="2619520"/>
            <a:chExt cx="4584781" cy="2492808"/>
          </a:xfrm>
        </p:grpSpPr>
        <p:pic>
          <p:nvPicPr>
            <p:cNvPr id="8" name="Picture 7">
              <a:extLst>
                <a:ext uri="{FF2B5EF4-FFF2-40B4-BE49-F238E27FC236}">
                  <a16:creationId xmlns:a16="http://schemas.microsoft.com/office/drawing/2014/main" id="{91C38E64-F9AE-4CE7-A2E0-AE8059865648}"/>
                </a:ext>
              </a:extLst>
            </p:cNvPr>
            <p:cNvPicPr>
              <a:picLocks noChangeAspect="1"/>
            </p:cNvPicPr>
            <p:nvPr/>
          </p:nvPicPr>
          <p:blipFill rotWithShape="1">
            <a:blip r:embed="rId3"/>
            <a:srcRect r="55958"/>
            <a:stretch/>
          </p:blipFill>
          <p:spPr>
            <a:xfrm>
              <a:off x="5423685" y="2619520"/>
              <a:ext cx="2834491" cy="2492808"/>
            </a:xfrm>
            <a:prstGeom prst="rect">
              <a:avLst/>
            </a:prstGeom>
          </p:spPr>
        </p:pic>
        <p:pic>
          <p:nvPicPr>
            <p:cNvPr id="9" name="Picture 8" descr="A picture containing outdoor object, honeycomb, yellow, orange&#10;&#10;Description automatically generated">
              <a:extLst>
                <a:ext uri="{FF2B5EF4-FFF2-40B4-BE49-F238E27FC236}">
                  <a16:creationId xmlns:a16="http://schemas.microsoft.com/office/drawing/2014/main" id="{8FB8BE52-1A2B-4BE3-A5FC-63A4BD950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561" y="3189246"/>
              <a:ext cx="1401615" cy="1196000"/>
            </a:xfrm>
            <a:prstGeom prst="rect">
              <a:avLst/>
            </a:prstGeom>
          </p:spPr>
        </p:pic>
        <p:pic>
          <p:nvPicPr>
            <p:cNvPr id="10" name="Picture 9">
              <a:extLst>
                <a:ext uri="{FF2B5EF4-FFF2-40B4-BE49-F238E27FC236}">
                  <a16:creationId xmlns:a16="http://schemas.microsoft.com/office/drawing/2014/main" id="{BFC6A0B9-D3C2-4593-BE15-314C3AA9DDF6}"/>
                </a:ext>
              </a:extLst>
            </p:cNvPr>
            <p:cNvPicPr>
              <a:picLocks noChangeAspect="1"/>
            </p:cNvPicPr>
            <p:nvPr/>
          </p:nvPicPr>
          <p:blipFill rotWithShape="1">
            <a:blip r:embed="rId3"/>
            <a:srcRect l="72804"/>
            <a:stretch/>
          </p:blipFill>
          <p:spPr>
            <a:xfrm>
              <a:off x="8258176" y="2619520"/>
              <a:ext cx="1750290" cy="2492808"/>
            </a:xfrm>
            <a:prstGeom prst="rect">
              <a:avLst/>
            </a:prstGeom>
          </p:spPr>
        </p:pic>
      </p:grpSp>
      <p:pic>
        <p:nvPicPr>
          <p:cNvPr id="14" name="Picture 13">
            <a:extLst>
              <a:ext uri="{FF2B5EF4-FFF2-40B4-BE49-F238E27FC236}">
                <a16:creationId xmlns:a16="http://schemas.microsoft.com/office/drawing/2014/main" id="{C1D277C0-31E8-4A74-B730-EAEC980E2D5A}"/>
              </a:ext>
            </a:extLst>
          </p:cNvPr>
          <p:cNvPicPr>
            <a:picLocks noChangeAspect="1"/>
          </p:cNvPicPr>
          <p:nvPr/>
        </p:nvPicPr>
        <p:blipFill>
          <a:blip r:embed="rId5"/>
          <a:stretch>
            <a:fillRect/>
          </a:stretch>
        </p:blipFill>
        <p:spPr>
          <a:xfrm>
            <a:off x="8053201" y="3755078"/>
            <a:ext cx="3783529" cy="2438564"/>
          </a:xfrm>
          <a:prstGeom prst="rect">
            <a:avLst/>
          </a:prstGeom>
          <a:ln>
            <a:no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03685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15B6-83E9-4873-87B0-7BBC110443E9}"/>
              </a:ext>
            </a:extLst>
          </p:cNvPr>
          <p:cNvSpPr>
            <a:spLocks noGrp="1"/>
          </p:cNvSpPr>
          <p:nvPr>
            <p:ph type="title"/>
          </p:nvPr>
        </p:nvSpPr>
        <p:spPr>
          <a:xfrm>
            <a:off x="68687" y="449566"/>
            <a:ext cx="11022815" cy="1325563"/>
          </a:xfrm>
        </p:spPr>
        <p:txBody>
          <a:bodyPr/>
          <a:lstStyle/>
          <a:p>
            <a:r>
              <a:rPr lang="en-US" b="1" dirty="0">
                <a:solidFill>
                  <a:srgbClr val="6E3667"/>
                </a:solidFill>
                <a:latin typeface="OpenSans"/>
              </a:rPr>
              <a:t>The Science WAND tools – Digital or tangible</a:t>
            </a:r>
            <a:endParaRPr lang="en-US" dirty="0"/>
          </a:p>
        </p:txBody>
      </p:sp>
      <p:pic>
        <p:nvPicPr>
          <p:cNvPr id="6" name="Content Placeholder 5" descr="A group of people looking at a poster on a wall&#10;&#10;Description automatically generated with low confidence">
            <a:extLst>
              <a:ext uri="{FF2B5EF4-FFF2-40B4-BE49-F238E27FC236}">
                <a16:creationId xmlns:a16="http://schemas.microsoft.com/office/drawing/2014/main" id="{E74F9E86-C472-488A-9F7C-A88C5356A85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0639"/>
          <a:stretch/>
        </p:blipFill>
        <p:spPr>
          <a:xfrm>
            <a:off x="355270" y="1816312"/>
            <a:ext cx="4400102" cy="4071068"/>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A60117CF-E449-4CE7-9A85-37142504EA96}"/>
              </a:ext>
            </a:extLst>
          </p:cNvPr>
          <p:cNvGrpSpPr/>
          <p:nvPr/>
        </p:nvGrpSpPr>
        <p:grpSpPr>
          <a:xfrm>
            <a:off x="5360185" y="2086120"/>
            <a:ext cx="4584781" cy="2492808"/>
            <a:chOff x="5423685" y="2619520"/>
            <a:chExt cx="4584781" cy="2492808"/>
          </a:xfrm>
        </p:grpSpPr>
        <p:pic>
          <p:nvPicPr>
            <p:cNvPr id="8" name="Picture 7">
              <a:extLst>
                <a:ext uri="{FF2B5EF4-FFF2-40B4-BE49-F238E27FC236}">
                  <a16:creationId xmlns:a16="http://schemas.microsoft.com/office/drawing/2014/main" id="{91C38E64-F9AE-4CE7-A2E0-AE8059865648}"/>
                </a:ext>
              </a:extLst>
            </p:cNvPr>
            <p:cNvPicPr>
              <a:picLocks noChangeAspect="1"/>
            </p:cNvPicPr>
            <p:nvPr/>
          </p:nvPicPr>
          <p:blipFill rotWithShape="1">
            <a:blip r:embed="rId3"/>
            <a:srcRect r="55958"/>
            <a:stretch/>
          </p:blipFill>
          <p:spPr>
            <a:xfrm>
              <a:off x="5423685" y="2619520"/>
              <a:ext cx="2834491" cy="2492808"/>
            </a:xfrm>
            <a:prstGeom prst="rect">
              <a:avLst/>
            </a:prstGeom>
          </p:spPr>
        </p:pic>
        <p:pic>
          <p:nvPicPr>
            <p:cNvPr id="9" name="Picture 8" descr="A picture containing outdoor object, honeycomb, yellow, orange&#10;&#10;Description automatically generated">
              <a:extLst>
                <a:ext uri="{FF2B5EF4-FFF2-40B4-BE49-F238E27FC236}">
                  <a16:creationId xmlns:a16="http://schemas.microsoft.com/office/drawing/2014/main" id="{8FB8BE52-1A2B-4BE3-A5FC-63A4BD950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561" y="3189246"/>
              <a:ext cx="1401615" cy="1196000"/>
            </a:xfrm>
            <a:prstGeom prst="rect">
              <a:avLst/>
            </a:prstGeom>
          </p:spPr>
        </p:pic>
        <p:pic>
          <p:nvPicPr>
            <p:cNvPr id="10" name="Picture 9">
              <a:extLst>
                <a:ext uri="{FF2B5EF4-FFF2-40B4-BE49-F238E27FC236}">
                  <a16:creationId xmlns:a16="http://schemas.microsoft.com/office/drawing/2014/main" id="{BFC6A0B9-D3C2-4593-BE15-314C3AA9DDF6}"/>
                </a:ext>
              </a:extLst>
            </p:cNvPr>
            <p:cNvPicPr>
              <a:picLocks noChangeAspect="1"/>
            </p:cNvPicPr>
            <p:nvPr/>
          </p:nvPicPr>
          <p:blipFill rotWithShape="1">
            <a:blip r:embed="rId3"/>
            <a:srcRect l="72804"/>
            <a:stretch/>
          </p:blipFill>
          <p:spPr>
            <a:xfrm>
              <a:off x="8258176" y="2619520"/>
              <a:ext cx="1750290" cy="2492808"/>
            </a:xfrm>
            <a:prstGeom prst="rect">
              <a:avLst/>
            </a:prstGeom>
          </p:spPr>
        </p:pic>
      </p:grpSp>
      <p:pic>
        <p:nvPicPr>
          <p:cNvPr id="14" name="Picture 13">
            <a:extLst>
              <a:ext uri="{FF2B5EF4-FFF2-40B4-BE49-F238E27FC236}">
                <a16:creationId xmlns:a16="http://schemas.microsoft.com/office/drawing/2014/main" id="{C1D277C0-31E8-4A74-B730-EAEC980E2D5A}"/>
              </a:ext>
            </a:extLst>
          </p:cNvPr>
          <p:cNvPicPr>
            <a:picLocks noChangeAspect="1"/>
          </p:cNvPicPr>
          <p:nvPr/>
        </p:nvPicPr>
        <p:blipFill>
          <a:blip r:embed="rId5"/>
          <a:stretch>
            <a:fillRect/>
          </a:stretch>
        </p:blipFill>
        <p:spPr>
          <a:xfrm>
            <a:off x="8053201" y="3755078"/>
            <a:ext cx="3783529" cy="2438564"/>
          </a:xfrm>
          <a:prstGeom prst="rect">
            <a:avLst/>
          </a:prstGeom>
          <a:ln>
            <a:no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7861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5CDDC3E-9129-46B6-AEEC-3CA991DF95CA}"/>
              </a:ext>
            </a:extLst>
          </p:cNvPr>
          <p:cNvSpPr>
            <a:spLocks noGrp="1"/>
          </p:cNvSpPr>
          <p:nvPr>
            <p:ph type="title"/>
          </p:nvPr>
        </p:nvSpPr>
        <p:spPr>
          <a:xfrm>
            <a:off x="74742" y="386796"/>
            <a:ext cx="10515600" cy="1325563"/>
          </a:xfrm>
        </p:spPr>
        <p:txBody>
          <a:bodyPr/>
          <a:lstStyle/>
          <a:p>
            <a:r>
              <a:rPr lang="en-US" b="1" dirty="0">
                <a:solidFill>
                  <a:srgbClr val="6E3667"/>
                </a:solidFill>
                <a:latin typeface="OpenSans"/>
              </a:rPr>
              <a:t>Summing Up</a:t>
            </a:r>
          </a:p>
        </p:txBody>
      </p:sp>
      <p:sp>
        <p:nvSpPr>
          <p:cNvPr id="4" name="Content Placeholder 2">
            <a:extLst>
              <a:ext uri="{FF2B5EF4-FFF2-40B4-BE49-F238E27FC236}">
                <a16:creationId xmlns:a16="http://schemas.microsoft.com/office/drawing/2014/main" id="{A64B78BA-3094-4477-A7E5-30AD0F01BD11}"/>
              </a:ext>
            </a:extLst>
          </p:cNvPr>
          <p:cNvSpPr>
            <a:spLocks noGrp="1"/>
          </p:cNvSpPr>
          <p:nvPr>
            <p:ph idx="1"/>
          </p:nvPr>
        </p:nvSpPr>
        <p:spPr>
          <a:xfrm>
            <a:off x="525339" y="1465367"/>
            <a:ext cx="10965584" cy="4351338"/>
          </a:xfrm>
        </p:spPr>
        <p:txBody>
          <a:bodyPr>
            <a:normAutofit/>
          </a:bodyPr>
          <a:lstStyle/>
          <a:p>
            <a:r>
              <a:rPr lang="en-US" dirty="0"/>
              <a:t>Give meaning to what students learn</a:t>
            </a:r>
          </a:p>
          <a:p>
            <a:r>
              <a:rPr lang="en-US" dirty="0"/>
              <a:t>How do we increase knowledge retention?</a:t>
            </a:r>
          </a:p>
          <a:p>
            <a:pPr marL="0" indent="0">
              <a:buNone/>
            </a:pPr>
            <a:r>
              <a:rPr lang="en-US" sz="1800" dirty="0"/>
              <a:t>  </a:t>
            </a:r>
            <a:r>
              <a:rPr lang="en-US" dirty="0"/>
              <a:t>The bigger picture – the Memory Palace</a:t>
            </a:r>
          </a:p>
          <a:p>
            <a:pPr lvl="1">
              <a:buFont typeface="Wingdings" panose="05000000000000000000" pitchFamily="2" charset="2"/>
              <a:buChar char="ü"/>
            </a:pPr>
            <a:r>
              <a:rPr lang="en-US" dirty="0"/>
              <a:t>Concepts presence in natural phenomena, T&amp;E- Action</a:t>
            </a:r>
          </a:p>
          <a:p>
            <a:pPr lvl="1">
              <a:buFont typeface="Wingdings" panose="05000000000000000000" pitchFamily="2" charset="2"/>
              <a:buChar char="ü"/>
            </a:pPr>
            <a:r>
              <a:rPr lang="en-US" dirty="0"/>
              <a:t>Connection to everyday life, students’ memories and experiences – Emotion</a:t>
            </a:r>
          </a:p>
          <a:p>
            <a:pPr lvl="1">
              <a:buFont typeface="Wingdings" panose="05000000000000000000" pitchFamily="2" charset="2"/>
              <a:buChar char="ü"/>
            </a:pPr>
            <a:r>
              <a:rPr lang="en-US" dirty="0"/>
              <a:t>Concepts within different contexts and connections to other concepts - Review</a:t>
            </a:r>
            <a:endParaRPr lang="el-GR" dirty="0"/>
          </a:p>
          <a:p>
            <a:pPr lvl="1"/>
            <a:endParaRPr lang="en-US" dirty="0"/>
          </a:p>
          <a:p>
            <a:pPr marL="0" indent="0">
              <a:buNone/>
            </a:pPr>
            <a:endParaRPr lang="en-US" dirty="0"/>
          </a:p>
        </p:txBody>
      </p:sp>
      <p:sp>
        <p:nvSpPr>
          <p:cNvPr id="5" name="Title 1">
            <a:extLst>
              <a:ext uri="{FF2B5EF4-FFF2-40B4-BE49-F238E27FC236}">
                <a16:creationId xmlns:a16="http://schemas.microsoft.com/office/drawing/2014/main" id="{38797AAD-8B8A-4AAE-ADD6-1C73215AFF5E}"/>
              </a:ext>
            </a:extLst>
          </p:cNvPr>
          <p:cNvSpPr txBox="1">
            <a:spLocks/>
          </p:cNvSpPr>
          <p:nvPr/>
        </p:nvSpPr>
        <p:spPr>
          <a:xfrm>
            <a:off x="327518" y="139804"/>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6" name="Picture 5">
            <a:extLst>
              <a:ext uri="{FF2B5EF4-FFF2-40B4-BE49-F238E27FC236}">
                <a16:creationId xmlns:a16="http://schemas.microsoft.com/office/drawing/2014/main" id="{3ADC1534-4ED6-4CB1-A7CA-969399AEE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421" y="915554"/>
            <a:ext cx="2912366" cy="1834384"/>
          </a:xfrm>
          <a:prstGeom prst="rect">
            <a:avLst/>
          </a:prstGeom>
        </p:spPr>
      </p:pic>
      <p:sp>
        <p:nvSpPr>
          <p:cNvPr id="12" name="Oval 11">
            <a:extLst>
              <a:ext uri="{FF2B5EF4-FFF2-40B4-BE49-F238E27FC236}">
                <a16:creationId xmlns:a16="http://schemas.microsoft.com/office/drawing/2014/main" id="{B733C730-9A54-427D-B691-23454749BE5B}"/>
              </a:ext>
            </a:extLst>
          </p:cNvPr>
          <p:cNvSpPr/>
          <p:nvPr/>
        </p:nvSpPr>
        <p:spPr>
          <a:xfrm>
            <a:off x="147167" y="4211173"/>
            <a:ext cx="2092678" cy="2003531"/>
          </a:xfrm>
          <a:prstGeom prst="ellipse">
            <a:avLst/>
          </a:prstGeom>
          <a:solidFill>
            <a:srgbClr val="88D31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The Big Ideas of Science</a:t>
            </a:r>
          </a:p>
        </p:txBody>
      </p:sp>
      <p:sp>
        <p:nvSpPr>
          <p:cNvPr id="13" name="Oval 12">
            <a:extLst>
              <a:ext uri="{FF2B5EF4-FFF2-40B4-BE49-F238E27FC236}">
                <a16:creationId xmlns:a16="http://schemas.microsoft.com/office/drawing/2014/main" id="{E8792EA4-D4DD-4DEF-ACF1-C3DB2186CB3A}"/>
              </a:ext>
            </a:extLst>
          </p:cNvPr>
          <p:cNvSpPr/>
          <p:nvPr/>
        </p:nvSpPr>
        <p:spPr>
          <a:xfrm>
            <a:off x="2379223" y="4228161"/>
            <a:ext cx="2092678" cy="2003531"/>
          </a:xfrm>
          <a:prstGeom prst="ellipse">
            <a:avLst/>
          </a:prstGeom>
          <a:solidFill>
            <a:srgbClr val="7E326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Connections to natural phenomena, T&amp;E</a:t>
            </a:r>
          </a:p>
        </p:txBody>
      </p:sp>
      <p:sp>
        <p:nvSpPr>
          <p:cNvPr id="17" name="Oval 16">
            <a:extLst>
              <a:ext uri="{FF2B5EF4-FFF2-40B4-BE49-F238E27FC236}">
                <a16:creationId xmlns:a16="http://schemas.microsoft.com/office/drawing/2014/main" id="{2A367A1B-C3AD-4794-A46F-F2D8146BC105}"/>
              </a:ext>
            </a:extLst>
          </p:cNvPr>
          <p:cNvSpPr/>
          <p:nvPr/>
        </p:nvSpPr>
        <p:spPr>
          <a:xfrm>
            <a:off x="4616823" y="4228161"/>
            <a:ext cx="2092678" cy="2003531"/>
          </a:xfrm>
          <a:prstGeom prst="ellipse">
            <a:avLst/>
          </a:prstGeom>
          <a:solidFill>
            <a:srgbClr val="53535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memories, stories and experiences</a:t>
            </a:r>
          </a:p>
        </p:txBody>
      </p:sp>
      <p:sp>
        <p:nvSpPr>
          <p:cNvPr id="18" name="Oval 17">
            <a:extLst>
              <a:ext uri="{FF2B5EF4-FFF2-40B4-BE49-F238E27FC236}">
                <a16:creationId xmlns:a16="http://schemas.microsoft.com/office/drawing/2014/main" id="{6FDBFAD0-DBB4-4101-AA6C-6125060CEC39}"/>
              </a:ext>
            </a:extLst>
          </p:cNvPr>
          <p:cNvSpPr/>
          <p:nvPr/>
        </p:nvSpPr>
        <p:spPr>
          <a:xfrm>
            <a:off x="6895771" y="4211173"/>
            <a:ext cx="2092678" cy="2003531"/>
          </a:xfrm>
          <a:prstGeom prst="ellipse">
            <a:avLst/>
          </a:prstGeom>
          <a:solidFill>
            <a:srgbClr val="0070C0"/>
          </a:solidFill>
          <a:ln>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Connections to other concepts</a:t>
            </a:r>
          </a:p>
        </p:txBody>
      </p:sp>
      <p:pic>
        <p:nvPicPr>
          <p:cNvPr id="19" name="Picture 18">
            <a:extLst>
              <a:ext uri="{FF2B5EF4-FFF2-40B4-BE49-F238E27FC236}">
                <a16:creationId xmlns:a16="http://schemas.microsoft.com/office/drawing/2014/main" id="{2A9F4A37-C429-43A7-A863-40469E097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2777" y="4145421"/>
            <a:ext cx="1923671" cy="2135034"/>
          </a:xfrm>
          <a:prstGeom prst="rect">
            <a:avLst/>
          </a:prstGeom>
        </p:spPr>
      </p:pic>
    </p:spTree>
    <p:extLst>
      <p:ext uri="{BB962C8B-B14F-4D97-AF65-F5344CB8AC3E}">
        <p14:creationId xmlns:p14="http://schemas.microsoft.com/office/powerpoint/2010/main" val="29015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327519" y="139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grpSp>
        <p:nvGrpSpPr>
          <p:cNvPr id="7" name="Group 6">
            <a:extLst>
              <a:ext uri="{FF2B5EF4-FFF2-40B4-BE49-F238E27FC236}">
                <a16:creationId xmlns:a16="http://schemas.microsoft.com/office/drawing/2014/main" id="{07926E3C-20D9-4A2E-B8C9-C492BA8EB2AF}"/>
              </a:ext>
            </a:extLst>
          </p:cNvPr>
          <p:cNvGrpSpPr/>
          <p:nvPr/>
        </p:nvGrpSpPr>
        <p:grpSpPr>
          <a:xfrm>
            <a:off x="1073081" y="4182797"/>
            <a:ext cx="1393212" cy="2154747"/>
            <a:chOff x="8919010" y="3567740"/>
            <a:chExt cx="1393212" cy="2154747"/>
          </a:xfrm>
          <a:effectLst>
            <a:outerShdw blurRad="50800" dist="38100" dir="2700000" algn="tl" rotWithShape="0">
              <a:prstClr val="black">
                <a:alpha val="40000"/>
              </a:prstClr>
            </a:outerShdw>
          </a:effectLst>
        </p:grpSpPr>
        <p:pic>
          <p:nvPicPr>
            <p:cNvPr id="14" name="Graphic 13">
              <a:extLst>
                <a:ext uri="{FF2B5EF4-FFF2-40B4-BE49-F238E27FC236}">
                  <a16:creationId xmlns:a16="http://schemas.microsoft.com/office/drawing/2014/main" id="{87EE6957-876E-4595-A2B5-34B9F4E6AB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53300" y="3567740"/>
              <a:ext cx="1307581" cy="2154747"/>
            </a:xfrm>
            <a:prstGeom prst="rect">
              <a:avLst/>
            </a:prstGeom>
          </p:spPr>
        </p:pic>
        <p:sp>
          <p:nvSpPr>
            <p:cNvPr id="8" name="TextBox 7">
              <a:extLst>
                <a:ext uri="{FF2B5EF4-FFF2-40B4-BE49-F238E27FC236}">
                  <a16:creationId xmlns:a16="http://schemas.microsoft.com/office/drawing/2014/main" id="{C10A30CF-8827-4A28-ABEA-9F6A2A45D5F4}"/>
                </a:ext>
              </a:extLst>
            </p:cNvPr>
            <p:cNvSpPr txBox="1"/>
            <p:nvPr/>
          </p:nvSpPr>
          <p:spPr>
            <a:xfrm>
              <a:off x="8919010" y="4893276"/>
              <a:ext cx="1393212" cy="646331"/>
            </a:xfrm>
            <a:prstGeom prst="rect">
              <a:avLst/>
            </a:prstGeom>
            <a:noFill/>
          </p:spPr>
          <p:txBody>
            <a:bodyPr wrap="square" rtlCol="0">
              <a:spAutoFit/>
            </a:bodyPr>
            <a:lstStyle/>
            <a:p>
              <a:pPr algn="ctr"/>
              <a:r>
                <a:rPr lang="en-US" dirty="0">
                  <a:solidFill>
                    <a:schemeClr val="bg1"/>
                  </a:solidFill>
                </a:rPr>
                <a:t>Basic Ideas</a:t>
              </a:r>
            </a:p>
            <a:p>
              <a:pPr algn="ctr"/>
              <a:r>
                <a:rPr lang="en-US" dirty="0">
                  <a:solidFill>
                    <a:schemeClr val="bg1"/>
                  </a:solidFill>
                </a:rPr>
                <a:t> of Science</a:t>
              </a:r>
            </a:p>
          </p:txBody>
        </p:sp>
      </p:grpSp>
      <p:grpSp>
        <p:nvGrpSpPr>
          <p:cNvPr id="5" name="Group 4">
            <a:extLst>
              <a:ext uri="{FF2B5EF4-FFF2-40B4-BE49-F238E27FC236}">
                <a16:creationId xmlns:a16="http://schemas.microsoft.com/office/drawing/2014/main" id="{3B72BC3E-36AC-40B6-9DF2-285E118B5F14}"/>
              </a:ext>
            </a:extLst>
          </p:cNvPr>
          <p:cNvGrpSpPr/>
          <p:nvPr/>
        </p:nvGrpSpPr>
        <p:grpSpPr>
          <a:xfrm>
            <a:off x="4393972" y="3191561"/>
            <a:ext cx="1909101" cy="3145983"/>
            <a:chOff x="6034378" y="2849363"/>
            <a:chExt cx="1909101" cy="3145983"/>
          </a:xfrm>
          <a:effectLst>
            <a:outerShdw blurRad="50800" dist="38100" dir="2700000" algn="tl" rotWithShape="0">
              <a:prstClr val="black">
                <a:alpha val="40000"/>
              </a:prstClr>
            </a:outerShdw>
          </a:effectLst>
        </p:grpSpPr>
        <p:pic>
          <p:nvPicPr>
            <p:cNvPr id="11" name="Graphic 10">
              <a:extLst>
                <a:ext uri="{FF2B5EF4-FFF2-40B4-BE49-F238E27FC236}">
                  <a16:creationId xmlns:a16="http://schemas.microsoft.com/office/drawing/2014/main" id="{C7C21ADB-1D91-4CC2-8D94-840C841D3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378" y="2849363"/>
              <a:ext cx="1909101" cy="3145983"/>
            </a:xfrm>
            <a:prstGeom prst="rect">
              <a:avLst/>
            </a:prstGeom>
          </p:spPr>
        </p:pic>
        <p:sp>
          <p:nvSpPr>
            <p:cNvPr id="10" name="TextBox 9">
              <a:extLst>
                <a:ext uri="{FF2B5EF4-FFF2-40B4-BE49-F238E27FC236}">
                  <a16:creationId xmlns:a16="http://schemas.microsoft.com/office/drawing/2014/main" id="{E7CEAFDD-616C-4DF1-88E3-30B7B5B89280}"/>
                </a:ext>
              </a:extLst>
            </p:cNvPr>
            <p:cNvSpPr txBox="1"/>
            <p:nvPr/>
          </p:nvSpPr>
          <p:spPr>
            <a:xfrm>
              <a:off x="6407494" y="4897049"/>
              <a:ext cx="1223465" cy="646331"/>
            </a:xfrm>
            <a:prstGeom prst="rect">
              <a:avLst/>
            </a:prstGeom>
            <a:noFill/>
          </p:spPr>
          <p:txBody>
            <a:bodyPr wrap="square" rtlCol="0">
              <a:spAutoFit/>
            </a:bodyPr>
            <a:lstStyle/>
            <a:p>
              <a:pPr algn="ctr"/>
              <a:r>
                <a:rPr lang="en-US" dirty="0">
                  <a:solidFill>
                    <a:schemeClr val="bg1"/>
                  </a:solidFill>
                </a:rPr>
                <a:t>Science</a:t>
              </a:r>
            </a:p>
            <a:p>
              <a:pPr algn="ctr"/>
              <a:r>
                <a:rPr lang="en-US" dirty="0">
                  <a:solidFill>
                    <a:schemeClr val="bg1"/>
                  </a:solidFill>
                </a:rPr>
                <a:t> as a whole</a:t>
              </a:r>
            </a:p>
          </p:txBody>
        </p:sp>
      </p:grpSp>
      <p:grpSp>
        <p:nvGrpSpPr>
          <p:cNvPr id="3" name="Group 2">
            <a:extLst>
              <a:ext uri="{FF2B5EF4-FFF2-40B4-BE49-F238E27FC236}">
                <a16:creationId xmlns:a16="http://schemas.microsoft.com/office/drawing/2014/main" id="{513776E0-C362-4403-B142-0F1DC6C4CCB9}"/>
              </a:ext>
            </a:extLst>
          </p:cNvPr>
          <p:cNvGrpSpPr/>
          <p:nvPr/>
        </p:nvGrpSpPr>
        <p:grpSpPr>
          <a:xfrm>
            <a:off x="8580309" y="2143010"/>
            <a:ext cx="2545400" cy="4194533"/>
            <a:chOff x="657212" y="2042160"/>
            <a:chExt cx="2606600" cy="4295384"/>
          </a:xfrm>
          <a:effectLst>
            <a:outerShdw blurRad="50800" dist="38100" dir="2700000" algn="tl" rotWithShape="0">
              <a:prstClr val="black">
                <a:alpha val="40000"/>
              </a:prstClr>
            </a:outerShdw>
          </a:effectLst>
        </p:grpSpPr>
        <p:pic>
          <p:nvPicPr>
            <p:cNvPr id="2" name="Graphic 1">
              <a:extLst>
                <a:ext uri="{FF2B5EF4-FFF2-40B4-BE49-F238E27FC236}">
                  <a16:creationId xmlns:a16="http://schemas.microsoft.com/office/drawing/2014/main" id="{49F2C336-9DD2-467D-BF5F-4BDF8BDCD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212" y="2042160"/>
              <a:ext cx="2606600" cy="4295384"/>
            </a:xfrm>
            <a:prstGeom prst="rect">
              <a:avLst/>
            </a:prstGeom>
          </p:spPr>
        </p:pic>
        <p:sp>
          <p:nvSpPr>
            <p:cNvPr id="13" name="TextBox 12">
              <a:extLst>
                <a:ext uri="{FF2B5EF4-FFF2-40B4-BE49-F238E27FC236}">
                  <a16:creationId xmlns:a16="http://schemas.microsoft.com/office/drawing/2014/main" id="{FB907939-F7F0-4BEA-888B-30C49BDBFB7E}"/>
                </a:ext>
              </a:extLst>
            </p:cNvPr>
            <p:cNvSpPr txBox="1"/>
            <p:nvPr/>
          </p:nvSpPr>
          <p:spPr>
            <a:xfrm>
              <a:off x="1245756" y="4936169"/>
              <a:ext cx="1491386" cy="646331"/>
            </a:xfrm>
            <a:prstGeom prst="rect">
              <a:avLst/>
            </a:prstGeom>
            <a:noFill/>
          </p:spPr>
          <p:txBody>
            <a:bodyPr wrap="square" rtlCol="0">
              <a:spAutoFit/>
            </a:bodyPr>
            <a:lstStyle/>
            <a:p>
              <a:pPr algn="ctr"/>
              <a:r>
                <a:rPr lang="en-US" dirty="0">
                  <a:solidFill>
                    <a:schemeClr val="bg1"/>
                  </a:solidFill>
                </a:rPr>
                <a:t>From Science </a:t>
              </a:r>
            </a:p>
            <a:p>
              <a:pPr algn="ctr"/>
              <a:r>
                <a:rPr lang="en-US" dirty="0">
                  <a:solidFill>
                    <a:schemeClr val="bg1"/>
                  </a:solidFill>
                </a:rPr>
                <a:t>to STEAM</a:t>
              </a:r>
            </a:p>
          </p:txBody>
        </p:sp>
      </p:grpSp>
      <p:sp>
        <p:nvSpPr>
          <p:cNvPr id="16" name="TextBox 15">
            <a:extLst>
              <a:ext uri="{FF2B5EF4-FFF2-40B4-BE49-F238E27FC236}">
                <a16:creationId xmlns:a16="http://schemas.microsoft.com/office/drawing/2014/main" id="{DD7783D5-4E35-42A8-A83E-7F9AD2DD50BC}"/>
              </a:ext>
            </a:extLst>
          </p:cNvPr>
          <p:cNvSpPr txBox="1"/>
          <p:nvPr/>
        </p:nvSpPr>
        <p:spPr>
          <a:xfrm>
            <a:off x="891383" y="2478683"/>
            <a:ext cx="1634134" cy="1200329"/>
          </a:xfrm>
          <a:prstGeom prst="rect">
            <a:avLst/>
          </a:prstGeom>
          <a:noFill/>
        </p:spPr>
        <p:txBody>
          <a:bodyPr wrap="square" rtlCol="0">
            <a:spAutoFit/>
          </a:bodyPr>
          <a:lstStyle/>
          <a:p>
            <a:pPr algn="ctr"/>
            <a:r>
              <a:rPr lang="en-US" dirty="0"/>
              <a:t>The science concepts taught in school</a:t>
            </a:r>
          </a:p>
        </p:txBody>
      </p:sp>
      <p:sp>
        <p:nvSpPr>
          <p:cNvPr id="18" name="TextBox 17">
            <a:extLst>
              <a:ext uri="{FF2B5EF4-FFF2-40B4-BE49-F238E27FC236}">
                <a16:creationId xmlns:a16="http://schemas.microsoft.com/office/drawing/2014/main" id="{455103DD-F1B1-4C7D-93E5-2101457DFF66}"/>
              </a:ext>
            </a:extLst>
          </p:cNvPr>
          <p:cNvSpPr txBox="1"/>
          <p:nvPr/>
        </p:nvSpPr>
        <p:spPr>
          <a:xfrm>
            <a:off x="4037834" y="1589800"/>
            <a:ext cx="3094970" cy="1477328"/>
          </a:xfrm>
          <a:prstGeom prst="rect">
            <a:avLst/>
          </a:prstGeom>
          <a:noFill/>
        </p:spPr>
        <p:txBody>
          <a:bodyPr wrap="square" rtlCol="0">
            <a:spAutoFit/>
          </a:bodyPr>
          <a:lstStyle/>
          <a:p>
            <a:pPr algn="ctr"/>
            <a:r>
              <a:rPr lang="en-US" dirty="0"/>
              <a:t>The bigger picture behind individual science concepts</a:t>
            </a:r>
          </a:p>
          <a:p>
            <a:pPr algn="ctr"/>
            <a:endParaRPr lang="en-US" dirty="0"/>
          </a:p>
          <a:p>
            <a:pPr algn="ctr"/>
            <a:r>
              <a:rPr lang="en-US" dirty="0"/>
              <a:t>Connections between science concepts and phenomena</a:t>
            </a:r>
          </a:p>
        </p:txBody>
      </p:sp>
      <p:sp>
        <p:nvSpPr>
          <p:cNvPr id="19" name="TextBox 18">
            <a:extLst>
              <a:ext uri="{FF2B5EF4-FFF2-40B4-BE49-F238E27FC236}">
                <a16:creationId xmlns:a16="http://schemas.microsoft.com/office/drawing/2014/main" id="{6BAA6A81-0C97-4F0C-8847-2502B3295E5E}"/>
              </a:ext>
            </a:extLst>
          </p:cNvPr>
          <p:cNvSpPr txBox="1"/>
          <p:nvPr/>
        </p:nvSpPr>
        <p:spPr>
          <a:xfrm>
            <a:off x="8305524" y="1450505"/>
            <a:ext cx="3094970" cy="646331"/>
          </a:xfrm>
          <a:prstGeom prst="rect">
            <a:avLst/>
          </a:prstGeom>
          <a:noFill/>
        </p:spPr>
        <p:txBody>
          <a:bodyPr wrap="square" rtlCol="0">
            <a:spAutoFit/>
          </a:bodyPr>
          <a:lstStyle/>
          <a:p>
            <a:pPr algn="ctr"/>
            <a:r>
              <a:rPr lang="en-US" dirty="0"/>
              <a:t>Connection to everyday life</a:t>
            </a:r>
          </a:p>
          <a:p>
            <a:pPr algn="ctr"/>
            <a:r>
              <a:rPr lang="en-US" dirty="0"/>
              <a:t> (what and how)</a:t>
            </a:r>
          </a:p>
        </p:txBody>
      </p:sp>
      <p:sp>
        <p:nvSpPr>
          <p:cNvPr id="17" name="Title 1">
            <a:extLst>
              <a:ext uri="{FF2B5EF4-FFF2-40B4-BE49-F238E27FC236}">
                <a16:creationId xmlns:a16="http://schemas.microsoft.com/office/drawing/2014/main" id="{A3FE3E65-348B-4B18-A578-CFA7A69228D8}"/>
              </a:ext>
            </a:extLst>
          </p:cNvPr>
          <p:cNvSpPr>
            <a:spLocks noGrp="1"/>
          </p:cNvSpPr>
          <p:nvPr>
            <p:ph type="title"/>
          </p:nvPr>
        </p:nvSpPr>
        <p:spPr>
          <a:xfrm>
            <a:off x="90722" y="424034"/>
            <a:ext cx="10515600" cy="1325563"/>
          </a:xfrm>
        </p:spPr>
        <p:txBody>
          <a:bodyPr/>
          <a:lstStyle/>
          <a:p>
            <a:r>
              <a:rPr lang="en-US" b="1" dirty="0">
                <a:solidFill>
                  <a:srgbClr val="6E3667"/>
                </a:solidFill>
                <a:latin typeface="OpenSans"/>
              </a:rPr>
              <a:t>The POLAR STAR methodology rationale</a:t>
            </a:r>
          </a:p>
        </p:txBody>
      </p:sp>
    </p:spTree>
    <p:extLst>
      <p:ext uri="{BB962C8B-B14F-4D97-AF65-F5344CB8AC3E}">
        <p14:creationId xmlns:p14="http://schemas.microsoft.com/office/powerpoint/2010/main" val="22012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A3C31FF0-530D-4C63-BBEC-2D793D6C2A3A}"/>
              </a:ext>
            </a:extLst>
          </p:cNvPr>
          <p:cNvSpPr>
            <a:spLocks noGrp="1"/>
          </p:cNvSpPr>
          <p:nvPr>
            <p:ph type="title"/>
          </p:nvPr>
        </p:nvSpPr>
        <p:spPr>
          <a:xfrm>
            <a:off x="58975" y="397474"/>
            <a:ext cx="10515600" cy="1325563"/>
          </a:xfrm>
        </p:spPr>
        <p:txBody>
          <a:bodyPr/>
          <a:lstStyle/>
          <a:p>
            <a:r>
              <a:rPr lang="en-US" b="1" dirty="0">
                <a:solidFill>
                  <a:srgbClr val="6E3667"/>
                </a:solidFill>
                <a:latin typeface="OpenSans"/>
              </a:rPr>
              <a:t>Summing Up</a:t>
            </a:r>
          </a:p>
        </p:txBody>
      </p:sp>
      <p:sp>
        <p:nvSpPr>
          <p:cNvPr id="7" name="Rectangle 6">
            <a:extLst>
              <a:ext uri="{FF2B5EF4-FFF2-40B4-BE49-F238E27FC236}">
                <a16:creationId xmlns:a16="http://schemas.microsoft.com/office/drawing/2014/main" id="{2281187D-07FF-4DDC-8B0C-A6F8596BA0A8}"/>
              </a:ext>
            </a:extLst>
          </p:cNvPr>
          <p:cNvSpPr/>
          <p:nvPr/>
        </p:nvSpPr>
        <p:spPr>
          <a:xfrm>
            <a:off x="327518" y="1354667"/>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What</a:t>
            </a:r>
            <a:r>
              <a:rPr lang="en-US" dirty="0"/>
              <a:t> are we trying to achieve?</a:t>
            </a:r>
          </a:p>
        </p:txBody>
      </p:sp>
      <p:sp>
        <p:nvSpPr>
          <p:cNvPr id="17" name="Rectangle 16">
            <a:extLst>
              <a:ext uri="{FF2B5EF4-FFF2-40B4-BE49-F238E27FC236}">
                <a16:creationId xmlns:a16="http://schemas.microsoft.com/office/drawing/2014/main" id="{63D46449-EEE4-4B29-A1D2-BB30AC3D60E9}"/>
              </a:ext>
            </a:extLst>
          </p:cNvPr>
          <p:cNvSpPr/>
          <p:nvPr/>
        </p:nvSpPr>
        <p:spPr>
          <a:xfrm>
            <a:off x="327518" y="2211325"/>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Why</a:t>
            </a:r>
            <a:r>
              <a:rPr lang="en-US" dirty="0"/>
              <a:t> do we want to do this?</a:t>
            </a:r>
          </a:p>
        </p:txBody>
      </p:sp>
      <p:sp>
        <p:nvSpPr>
          <p:cNvPr id="18" name="Rectangle 17">
            <a:extLst>
              <a:ext uri="{FF2B5EF4-FFF2-40B4-BE49-F238E27FC236}">
                <a16:creationId xmlns:a16="http://schemas.microsoft.com/office/drawing/2014/main" id="{FD5DE4DD-585F-42D4-B515-8E0D177734E2}"/>
              </a:ext>
            </a:extLst>
          </p:cNvPr>
          <p:cNvSpPr/>
          <p:nvPr/>
        </p:nvSpPr>
        <p:spPr>
          <a:xfrm>
            <a:off x="327518" y="3117217"/>
            <a:ext cx="2263282" cy="1096809"/>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How</a:t>
            </a:r>
            <a:r>
              <a:rPr lang="en-US" dirty="0"/>
              <a:t> do we do this?</a:t>
            </a:r>
          </a:p>
        </p:txBody>
      </p:sp>
      <p:sp>
        <p:nvSpPr>
          <p:cNvPr id="20" name="Rectangle 19">
            <a:extLst>
              <a:ext uri="{FF2B5EF4-FFF2-40B4-BE49-F238E27FC236}">
                <a16:creationId xmlns:a16="http://schemas.microsoft.com/office/drawing/2014/main" id="{43409593-A0DE-4DA5-A344-DE8AF286A1C8}"/>
              </a:ext>
            </a:extLst>
          </p:cNvPr>
          <p:cNvSpPr/>
          <p:nvPr/>
        </p:nvSpPr>
        <p:spPr>
          <a:xfrm>
            <a:off x="327518" y="4464881"/>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When</a:t>
            </a:r>
            <a:r>
              <a:rPr lang="en-US" dirty="0"/>
              <a:t> and </a:t>
            </a:r>
            <a:r>
              <a:rPr lang="en-US" b="1" dirty="0">
                <a:solidFill>
                  <a:srgbClr val="88D317"/>
                </a:solidFill>
              </a:rPr>
              <a:t>where</a:t>
            </a:r>
            <a:r>
              <a:rPr lang="en-US" b="1" dirty="0"/>
              <a:t> </a:t>
            </a:r>
            <a:r>
              <a:rPr lang="en-US" dirty="0"/>
              <a:t>do we do this?</a:t>
            </a:r>
          </a:p>
        </p:txBody>
      </p:sp>
      <p:sp>
        <p:nvSpPr>
          <p:cNvPr id="21" name="Rectangle 20">
            <a:extLst>
              <a:ext uri="{FF2B5EF4-FFF2-40B4-BE49-F238E27FC236}">
                <a16:creationId xmlns:a16="http://schemas.microsoft.com/office/drawing/2014/main" id="{A58DA24B-4966-487E-A58A-A83EAB5E9728}"/>
              </a:ext>
            </a:extLst>
          </p:cNvPr>
          <p:cNvSpPr/>
          <p:nvPr/>
        </p:nvSpPr>
        <p:spPr>
          <a:xfrm>
            <a:off x="327518" y="5383589"/>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With </a:t>
            </a:r>
            <a:r>
              <a:rPr lang="en-US" b="1" dirty="0">
                <a:solidFill>
                  <a:srgbClr val="88D317"/>
                </a:solidFill>
              </a:rPr>
              <a:t>who</a:t>
            </a:r>
            <a:r>
              <a:rPr lang="en-US" dirty="0"/>
              <a:t> do we do this?</a:t>
            </a:r>
          </a:p>
        </p:txBody>
      </p:sp>
      <p:sp>
        <p:nvSpPr>
          <p:cNvPr id="22" name="Rectangle 21">
            <a:extLst>
              <a:ext uri="{FF2B5EF4-FFF2-40B4-BE49-F238E27FC236}">
                <a16:creationId xmlns:a16="http://schemas.microsoft.com/office/drawing/2014/main" id="{9E9B3681-5D88-457D-B58F-AA601CBE2B4E}"/>
              </a:ext>
            </a:extLst>
          </p:cNvPr>
          <p:cNvSpPr/>
          <p:nvPr/>
        </p:nvSpPr>
        <p:spPr>
          <a:xfrm>
            <a:off x="2771774" y="1354667"/>
            <a:ext cx="7901024"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Promote the teaching of Science disciplines within a uniform, </a:t>
            </a:r>
            <a:r>
              <a:rPr lang="en-US" dirty="0">
                <a:solidFill>
                  <a:srgbClr val="88D317"/>
                </a:solidFill>
              </a:rPr>
              <a:t>seamless framework</a:t>
            </a:r>
          </a:p>
        </p:txBody>
      </p:sp>
      <p:sp>
        <p:nvSpPr>
          <p:cNvPr id="23" name="Rectangle 22">
            <a:extLst>
              <a:ext uri="{FF2B5EF4-FFF2-40B4-BE49-F238E27FC236}">
                <a16:creationId xmlns:a16="http://schemas.microsoft.com/office/drawing/2014/main" id="{FEB40F9E-46B0-4CF8-A8B2-0BD544CD48C2}"/>
              </a:ext>
            </a:extLst>
          </p:cNvPr>
          <p:cNvSpPr/>
          <p:nvPr/>
        </p:nvSpPr>
        <p:spPr>
          <a:xfrm>
            <a:off x="2783407" y="2211325"/>
            <a:ext cx="2533368"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Make sure </a:t>
            </a:r>
            <a:r>
              <a:rPr lang="en-US" dirty="0">
                <a:solidFill>
                  <a:srgbClr val="88D317"/>
                </a:solidFill>
              </a:rPr>
              <a:t>core concepts stick </a:t>
            </a:r>
            <a:r>
              <a:rPr lang="en-US" dirty="0"/>
              <a:t>with the students</a:t>
            </a:r>
          </a:p>
        </p:txBody>
      </p:sp>
      <p:sp>
        <p:nvSpPr>
          <p:cNvPr id="24" name="Rectangle 23">
            <a:extLst>
              <a:ext uri="{FF2B5EF4-FFF2-40B4-BE49-F238E27FC236}">
                <a16:creationId xmlns:a16="http://schemas.microsoft.com/office/drawing/2014/main" id="{710C082D-83E7-43FA-811D-86B96FA30F7A}"/>
              </a:ext>
            </a:extLst>
          </p:cNvPr>
          <p:cNvSpPr/>
          <p:nvPr/>
        </p:nvSpPr>
        <p:spPr>
          <a:xfrm>
            <a:off x="5509382" y="2235082"/>
            <a:ext cx="2533368"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Increase knowledge </a:t>
            </a:r>
            <a:r>
              <a:rPr lang="en-US" dirty="0">
                <a:solidFill>
                  <a:srgbClr val="88D317"/>
                </a:solidFill>
              </a:rPr>
              <a:t>retention</a:t>
            </a:r>
          </a:p>
        </p:txBody>
      </p:sp>
      <p:sp>
        <p:nvSpPr>
          <p:cNvPr id="25" name="Rectangle 24">
            <a:extLst>
              <a:ext uri="{FF2B5EF4-FFF2-40B4-BE49-F238E27FC236}">
                <a16:creationId xmlns:a16="http://schemas.microsoft.com/office/drawing/2014/main" id="{E9B9C90D-7CDD-4F31-8931-DAD02A80AEFE}"/>
              </a:ext>
            </a:extLst>
          </p:cNvPr>
          <p:cNvSpPr/>
          <p:nvPr/>
        </p:nvSpPr>
        <p:spPr>
          <a:xfrm>
            <a:off x="8188369" y="2228556"/>
            <a:ext cx="2533368"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Give </a:t>
            </a:r>
            <a:r>
              <a:rPr lang="en-US" dirty="0">
                <a:solidFill>
                  <a:srgbClr val="88D317"/>
                </a:solidFill>
              </a:rPr>
              <a:t>meaning</a:t>
            </a:r>
            <a:r>
              <a:rPr lang="en-US" dirty="0"/>
              <a:t> to what students learn at schools</a:t>
            </a:r>
          </a:p>
        </p:txBody>
      </p:sp>
      <p:sp>
        <p:nvSpPr>
          <p:cNvPr id="26" name="Rectangle 25">
            <a:extLst>
              <a:ext uri="{FF2B5EF4-FFF2-40B4-BE49-F238E27FC236}">
                <a16:creationId xmlns:a16="http://schemas.microsoft.com/office/drawing/2014/main" id="{F0CF61ED-0DF3-4198-BE69-210623881480}"/>
              </a:ext>
            </a:extLst>
          </p:cNvPr>
          <p:cNvSpPr/>
          <p:nvPr/>
        </p:nvSpPr>
        <p:spPr>
          <a:xfrm>
            <a:off x="2777235" y="3150619"/>
            <a:ext cx="2263283" cy="1096809"/>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Providing a standard </a:t>
            </a:r>
            <a:r>
              <a:rPr lang="en-US" dirty="0">
                <a:solidFill>
                  <a:srgbClr val="88D317"/>
                </a:solidFill>
              </a:rPr>
              <a:t>interdisciplinary</a:t>
            </a:r>
            <a:r>
              <a:rPr lang="en-US" dirty="0"/>
              <a:t> backbone structure /reference system</a:t>
            </a:r>
          </a:p>
        </p:txBody>
      </p:sp>
      <p:sp>
        <p:nvSpPr>
          <p:cNvPr id="27" name="Rectangle 26">
            <a:extLst>
              <a:ext uri="{FF2B5EF4-FFF2-40B4-BE49-F238E27FC236}">
                <a16:creationId xmlns:a16="http://schemas.microsoft.com/office/drawing/2014/main" id="{4B573DE6-AC45-40FD-A931-C7D72ACE84D5}"/>
              </a:ext>
            </a:extLst>
          </p:cNvPr>
          <p:cNvSpPr/>
          <p:nvPr/>
        </p:nvSpPr>
        <p:spPr>
          <a:xfrm>
            <a:off x="5191627" y="3157744"/>
            <a:ext cx="3030838" cy="1096809"/>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Personalized</a:t>
            </a:r>
            <a:r>
              <a:rPr lang="en-US" dirty="0"/>
              <a:t> learning,</a:t>
            </a:r>
          </a:p>
          <a:p>
            <a:r>
              <a:rPr lang="en-US" dirty="0"/>
              <a:t>Meaningful </a:t>
            </a:r>
            <a:r>
              <a:rPr lang="en-US" dirty="0">
                <a:solidFill>
                  <a:srgbClr val="88D317"/>
                </a:solidFill>
              </a:rPr>
              <a:t>connections</a:t>
            </a:r>
            <a:r>
              <a:rPr lang="en-US" dirty="0"/>
              <a:t> between concepts and phenomena</a:t>
            </a:r>
          </a:p>
        </p:txBody>
      </p:sp>
      <p:sp>
        <p:nvSpPr>
          <p:cNvPr id="28" name="Rectangle 27">
            <a:extLst>
              <a:ext uri="{FF2B5EF4-FFF2-40B4-BE49-F238E27FC236}">
                <a16:creationId xmlns:a16="http://schemas.microsoft.com/office/drawing/2014/main" id="{73F2C40C-5C35-4B8B-80D9-0D0F5A7AF020}"/>
              </a:ext>
            </a:extLst>
          </p:cNvPr>
          <p:cNvSpPr/>
          <p:nvPr/>
        </p:nvSpPr>
        <p:spPr>
          <a:xfrm>
            <a:off x="8373574" y="3166926"/>
            <a:ext cx="1846353" cy="1096809"/>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TEAM extensions </a:t>
            </a:r>
            <a:r>
              <a:rPr lang="en-US" dirty="0"/>
              <a:t>to science concepts</a:t>
            </a:r>
          </a:p>
          <a:p>
            <a:endParaRPr lang="en-US" dirty="0"/>
          </a:p>
        </p:txBody>
      </p:sp>
      <p:sp>
        <p:nvSpPr>
          <p:cNvPr id="29" name="Rectangle 28">
            <a:extLst>
              <a:ext uri="{FF2B5EF4-FFF2-40B4-BE49-F238E27FC236}">
                <a16:creationId xmlns:a16="http://schemas.microsoft.com/office/drawing/2014/main" id="{01F6A4CF-F391-4B3E-857E-FAAC9C91BD3A}"/>
              </a:ext>
            </a:extLst>
          </p:cNvPr>
          <p:cNvSpPr/>
          <p:nvPr/>
        </p:nvSpPr>
        <p:spPr>
          <a:xfrm>
            <a:off x="2767777" y="4464880"/>
            <a:ext cx="2478519"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Everyday teaching </a:t>
            </a:r>
            <a:r>
              <a:rPr lang="en-US" dirty="0"/>
              <a:t>at any opportune moment</a:t>
            </a:r>
          </a:p>
        </p:txBody>
      </p:sp>
      <p:sp>
        <p:nvSpPr>
          <p:cNvPr id="30" name="Rectangle 29">
            <a:extLst>
              <a:ext uri="{FF2B5EF4-FFF2-40B4-BE49-F238E27FC236}">
                <a16:creationId xmlns:a16="http://schemas.microsoft.com/office/drawing/2014/main" id="{43D3FD81-1599-4558-854D-EE00BEB75F24}"/>
              </a:ext>
            </a:extLst>
          </p:cNvPr>
          <p:cNvSpPr/>
          <p:nvPr/>
        </p:nvSpPr>
        <p:spPr>
          <a:xfrm>
            <a:off x="5386501" y="4479836"/>
            <a:ext cx="2586649"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Interdisciplinary long-term </a:t>
            </a:r>
            <a:r>
              <a:rPr lang="en-US" dirty="0">
                <a:solidFill>
                  <a:srgbClr val="88D317"/>
                </a:solidFill>
              </a:rPr>
              <a:t>projects</a:t>
            </a:r>
          </a:p>
        </p:txBody>
      </p:sp>
      <p:sp>
        <p:nvSpPr>
          <p:cNvPr id="31" name="Rectangle 30">
            <a:extLst>
              <a:ext uri="{FF2B5EF4-FFF2-40B4-BE49-F238E27FC236}">
                <a16:creationId xmlns:a16="http://schemas.microsoft.com/office/drawing/2014/main" id="{ABAC0DF9-582C-47B0-A60C-9364FF6A443C}"/>
              </a:ext>
            </a:extLst>
          </p:cNvPr>
          <p:cNvSpPr/>
          <p:nvPr/>
        </p:nvSpPr>
        <p:spPr>
          <a:xfrm>
            <a:off x="8113355" y="4473911"/>
            <a:ext cx="2708010"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As part of the </a:t>
            </a:r>
            <a:r>
              <a:rPr lang="en-US" dirty="0">
                <a:solidFill>
                  <a:srgbClr val="88D317"/>
                </a:solidFill>
              </a:rPr>
              <a:t>reflection</a:t>
            </a:r>
            <a:r>
              <a:rPr lang="en-US" dirty="0"/>
              <a:t> process (A year long plan) </a:t>
            </a:r>
          </a:p>
        </p:txBody>
      </p:sp>
      <p:sp>
        <p:nvSpPr>
          <p:cNvPr id="32" name="Rectangle 31">
            <a:extLst>
              <a:ext uri="{FF2B5EF4-FFF2-40B4-BE49-F238E27FC236}">
                <a16:creationId xmlns:a16="http://schemas.microsoft.com/office/drawing/2014/main" id="{8D6A0095-20EA-43DA-A666-B6BBE7B737AB}"/>
              </a:ext>
            </a:extLst>
          </p:cNvPr>
          <p:cNvSpPr/>
          <p:nvPr/>
        </p:nvSpPr>
        <p:spPr>
          <a:xfrm>
            <a:off x="3885418" y="5392520"/>
            <a:ext cx="2108978"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Other </a:t>
            </a:r>
            <a:r>
              <a:rPr lang="en-US" dirty="0">
                <a:solidFill>
                  <a:srgbClr val="88D317"/>
                </a:solidFill>
              </a:rPr>
              <a:t>STE</a:t>
            </a:r>
            <a:r>
              <a:rPr lang="en-US" dirty="0"/>
              <a:t> teachers</a:t>
            </a:r>
          </a:p>
        </p:txBody>
      </p:sp>
      <p:sp>
        <p:nvSpPr>
          <p:cNvPr id="33" name="Rectangle 32">
            <a:extLst>
              <a:ext uri="{FF2B5EF4-FFF2-40B4-BE49-F238E27FC236}">
                <a16:creationId xmlns:a16="http://schemas.microsoft.com/office/drawing/2014/main" id="{A2A41210-F43D-4040-BAB1-3EA1EAF104A2}"/>
              </a:ext>
            </a:extLst>
          </p:cNvPr>
          <p:cNvSpPr/>
          <p:nvPr/>
        </p:nvSpPr>
        <p:spPr>
          <a:xfrm>
            <a:off x="6095986" y="5394877"/>
            <a:ext cx="1617571"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Math</a:t>
            </a:r>
            <a:r>
              <a:rPr lang="en-US" dirty="0"/>
              <a:t> teachers</a:t>
            </a:r>
          </a:p>
        </p:txBody>
      </p:sp>
      <p:sp>
        <p:nvSpPr>
          <p:cNvPr id="34" name="Rectangle 33">
            <a:extLst>
              <a:ext uri="{FF2B5EF4-FFF2-40B4-BE49-F238E27FC236}">
                <a16:creationId xmlns:a16="http://schemas.microsoft.com/office/drawing/2014/main" id="{D32EEA42-EF8F-490F-B614-07D062C162E0}"/>
              </a:ext>
            </a:extLst>
          </p:cNvPr>
          <p:cNvSpPr/>
          <p:nvPr/>
        </p:nvSpPr>
        <p:spPr>
          <a:xfrm>
            <a:off x="7808709" y="5405622"/>
            <a:ext cx="1617571"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8D317"/>
                </a:solidFill>
              </a:rPr>
              <a:t>Art</a:t>
            </a:r>
            <a:r>
              <a:rPr lang="en-US" dirty="0"/>
              <a:t> teachers</a:t>
            </a:r>
          </a:p>
        </p:txBody>
      </p:sp>
      <p:sp>
        <p:nvSpPr>
          <p:cNvPr id="36" name="Rectangle 35">
            <a:extLst>
              <a:ext uri="{FF2B5EF4-FFF2-40B4-BE49-F238E27FC236}">
                <a16:creationId xmlns:a16="http://schemas.microsoft.com/office/drawing/2014/main" id="{AE58B862-CA8E-47C8-B16C-C829077EE602}"/>
              </a:ext>
            </a:extLst>
          </p:cNvPr>
          <p:cNvSpPr/>
          <p:nvPr/>
        </p:nvSpPr>
        <p:spPr>
          <a:xfrm>
            <a:off x="2777235" y="5392520"/>
            <a:ext cx="1013031"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8D317"/>
                </a:solidFill>
              </a:rPr>
              <a:t>Yourself</a:t>
            </a:r>
            <a:endParaRPr lang="en-US" dirty="0"/>
          </a:p>
        </p:txBody>
      </p:sp>
    </p:spTree>
    <p:extLst>
      <p:ext uri="{BB962C8B-B14F-4D97-AF65-F5344CB8AC3E}">
        <p14:creationId xmlns:p14="http://schemas.microsoft.com/office/powerpoint/2010/main" val="3017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6347-7D8C-4191-6963-26EB17C74E0B}"/>
              </a:ext>
            </a:extLst>
          </p:cNvPr>
          <p:cNvSpPr>
            <a:spLocks noGrp="1"/>
          </p:cNvSpPr>
          <p:nvPr>
            <p:ph type="title"/>
          </p:nvPr>
        </p:nvSpPr>
        <p:spPr>
          <a:xfrm>
            <a:off x="245658" y="2830682"/>
            <a:ext cx="5785009" cy="1196635"/>
          </a:xfrm>
        </p:spPr>
        <p:txBody>
          <a:bodyPr>
            <a:normAutofit fontScale="90000"/>
          </a:bodyPr>
          <a:lstStyle/>
          <a:p>
            <a:r>
              <a:rPr lang="en-US" dirty="0">
                <a:solidFill>
                  <a:srgbClr val="6E3667"/>
                </a:solidFill>
                <a:latin typeface="OpenSans"/>
              </a:rPr>
              <a:t>Thank you for your attention!</a:t>
            </a:r>
          </a:p>
        </p:txBody>
      </p:sp>
      <p:pic>
        <p:nvPicPr>
          <p:cNvPr id="3" name="Picture 2">
            <a:extLst>
              <a:ext uri="{FF2B5EF4-FFF2-40B4-BE49-F238E27FC236}">
                <a16:creationId xmlns:a16="http://schemas.microsoft.com/office/drawing/2014/main" id="{515C5D7B-D38D-10A5-8716-620550146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327" y="719253"/>
            <a:ext cx="5785009" cy="5419493"/>
          </a:xfrm>
          <a:prstGeom prst="rect">
            <a:avLst/>
          </a:prstGeom>
        </p:spPr>
      </p:pic>
    </p:spTree>
    <p:extLst>
      <p:ext uri="{BB962C8B-B14F-4D97-AF65-F5344CB8AC3E}">
        <p14:creationId xmlns:p14="http://schemas.microsoft.com/office/powerpoint/2010/main" val="2097891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DFE9978-F55F-4F87-9858-318D0132DCB1}"/>
              </a:ext>
            </a:extLst>
          </p:cNvPr>
          <p:cNvSpPr>
            <a:spLocks noGrp="1"/>
          </p:cNvSpPr>
          <p:nvPr>
            <p:ph type="title"/>
          </p:nvPr>
        </p:nvSpPr>
        <p:spPr>
          <a:xfrm>
            <a:off x="32304" y="303767"/>
            <a:ext cx="2121379" cy="1325563"/>
          </a:xfrm>
        </p:spPr>
        <p:txBody>
          <a:bodyPr/>
          <a:lstStyle/>
          <a:p>
            <a:r>
              <a:rPr lang="en-US" b="1" dirty="0">
                <a:solidFill>
                  <a:srgbClr val="6E3667"/>
                </a:solidFill>
                <a:latin typeface="OpenSans"/>
              </a:rPr>
              <a:t>School</a:t>
            </a:r>
          </a:p>
        </p:txBody>
      </p:sp>
      <p:pic>
        <p:nvPicPr>
          <p:cNvPr id="8" name="Content Placeholder 7">
            <a:extLst>
              <a:ext uri="{FF2B5EF4-FFF2-40B4-BE49-F238E27FC236}">
                <a16:creationId xmlns:a16="http://schemas.microsoft.com/office/drawing/2014/main" id="{26990614-7C96-4D7E-82F1-4663532927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824" y="1465367"/>
            <a:ext cx="3012249" cy="313642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4F96D27-49B3-4BC7-825F-7984BF55B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36638"/>
            <a:ext cx="5936456" cy="395763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E3D2234-D54E-4E01-9A57-103636D409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98" y="3057854"/>
            <a:ext cx="3136421" cy="313642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1161D59-5B23-46FB-9B1F-0D3C1E2F62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7790" y="920531"/>
            <a:ext cx="3666786" cy="275009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60570230-E557-4973-89D3-5E101A9C6D5A}"/>
              </a:ext>
            </a:extLst>
          </p:cNvPr>
          <p:cNvSpPr txBox="1">
            <a:spLocks/>
          </p:cNvSpPr>
          <p:nvPr/>
        </p:nvSpPr>
        <p:spPr>
          <a:xfrm>
            <a:off x="327519" y="139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9" name="Title 1">
            <a:extLst>
              <a:ext uri="{FF2B5EF4-FFF2-40B4-BE49-F238E27FC236}">
                <a16:creationId xmlns:a16="http://schemas.microsoft.com/office/drawing/2014/main" id="{3BCCEC56-7CA3-43A7-8F69-83D2BCD492F7}"/>
              </a:ext>
            </a:extLst>
          </p:cNvPr>
          <p:cNvSpPr txBox="1">
            <a:spLocks/>
          </p:cNvSpPr>
          <p:nvPr/>
        </p:nvSpPr>
        <p:spPr>
          <a:xfrm>
            <a:off x="8197696" y="1187346"/>
            <a:ext cx="3666785" cy="71961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rgbClr val="7E3269"/>
                </a:solidFill>
              </a:rPr>
              <a:t>What happens in school stays in school…</a:t>
            </a:r>
          </a:p>
        </p:txBody>
      </p:sp>
    </p:spTree>
    <p:extLst>
      <p:ext uri="{BB962C8B-B14F-4D97-AF65-F5344CB8AC3E}">
        <p14:creationId xmlns:p14="http://schemas.microsoft.com/office/powerpoint/2010/main" val="4514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1413FC1-B554-4A84-A027-A9A1B4FE1D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9" t="57833"/>
          <a:stretch/>
        </p:blipFill>
        <p:spPr>
          <a:xfrm>
            <a:off x="1048606" y="2257424"/>
            <a:ext cx="10094788" cy="2891791"/>
          </a:xfrm>
          <a:prstGeom prst="rect">
            <a:avLst/>
          </a:prstGeom>
        </p:spPr>
      </p:pic>
      <p:sp>
        <p:nvSpPr>
          <p:cNvPr id="2" name="Rectangle 1">
            <a:extLst>
              <a:ext uri="{FF2B5EF4-FFF2-40B4-BE49-F238E27FC236}">
                <a16:creationId xmlns:a16="http://schemas.microsoft.com/office/drawing/2014/main" id="{687AC639-D7A5-4AF1-A117-4DF724CF6FD4}"/>
              </a:ext>
            </a:extLst>
          </p:cNvPr>
          <p:cNvSpPr/>
          <p:nvPr/>
        </p:nvSpPr>
        <p:spPr>
          <a:xfrm>
            <a:off x="5457065" y="2717954"/>
            <a:ext cx="1277870" cy="2215991"/>
          </a:xfrm>
          <a:prstGeom prst="rect">
            <a:avLst/>
          </a:prstGeom>
          <a:noFill/>
        </p:spPr>
        <p:txBody>
          <a:bodyPr wrap="square" lIns="91440" tIns="45720" rIns="91440" bIns="45720">
            <a:spAutoFit/>
          </a:bodyPr>
          <a:lstStyle/>
          <a:p>
            <a:pPr algn="ctr"/>
            <a:r>
              <a:rPr lang="en-US" sz="13800" b="1" cap="none" spc="0" dirty="0">
                <a:ln w="22225">
                  <a:solidFill>
                    <a:srgbClr val="6E3667"/>
                  </a:solidFill>
                  <a:prstDash val="solid"/>
                </a:ln>
                <a:solidFill>
                  <a:srgbClr val="88D317"/>
                </a:solidFill>
                <a:effectLst/>
              </a:rPr>
              <a:t>?</a:t>
            </a:r>
          </a:p>
        </p:txBody>
      </p:sp>
    </p:spTree>
    <p:extLst>
      <p:ext uri="{BB962C8B-B14F-4D97-AF65-F5344CB8AC3E}">
        <p14:creationId xmlns:p14="http://schemas.microsoft.com/office/powerpoint/2010/main" val="325475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Wild oak lockers tea cabinet modern minimalist Ikea cabinets ...">
            <a:extLst>
              <a:ext uri="{FF2B5EF4-FFF2-40B4-BE49-F238E27FC236}">
                <a16:creationId xmlns:a16="http://schemas.microsoft.com/office/drawing/2014/main" id="{470CA309-76F2-439C-8343-E1BFE84D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205" y="2010891"/>
            <a:ext cx="3164369" cy="22270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87F60C45-56FE-4C22-B2CB-E746E7518E2D}"/>
              </a:ext>
            </a:extLst>
          </p:cNvPr>
          <p:cNvSpPr>
            <a:spLocks noGrp="1"/>
          </p:cNvSpPr>
          <p:nvPr>
            <p:ph type="title"/>
          </p:nvPr>
        </p:nvSpPr>
        <p:spPr>
          <a:xfrm>
            <a:off x="68105" y="383956"/>
            <a:ext cx="10515600" cy="1325563"/>
          </a:xfrm>
        </p:spPr>
        <p:txBody>
          <a:bodyPr/>
          <a:lstStyle/>
          <a:p>
            <a:r>
              <a:rPr lang="en-US" b="1" dirty="0">
                <a:solidFill>
                  <a:srgbClr val="6E3667"/>
                </a:solidFill>
                <a:latin typeface="OpenSans"/>
              </a:rPr>
              <a:t>The Bigger picture</a:t>
            </a:r>
          </a:p>
        </p:txBody>
      </p:sp>
      <p:pic>
        <p:nvPicPr>
          <p:cNvPr id="4" name="Picture 2" descr="C:\Users\eleftheria\Pictures\Shutterstock\earth puzzle.png">
            <a:extLst>
              <a:ext uri="{FF2B5EF4-FFF2-40B4-BE49-F238E27FC236}">
                <a16:creationId xmlns:a16="http://schemas.microsoft.com/office/drawing/2014/main" id="{9F0B3E37-1235-4372-A82D-2CC30BD07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67" y="1992700"/>
            <a:ext cx="3527061" cy="3899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B175B3-B783-4831-A1FB-BEEA3F784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7380" y="2313719"/>
            <a:ext cx="4187353" cy="2791569"/>
          </a:xfrm>
          <a:prstGeom prst="rect">
            <a:avLst/>
          </a:prstGeom>
        </p:spPr>
      </p:pic>
      <p:sp>
        <p:nvSpPr>
          <p:cNvPr id="6" name="Title 1">
            <a:extLst>
              <a:ext uri="{FF2B5EF4-FFF2-40B4-BE49-F238E27FC236}">
                <a16:creationId xmlns:a16="http://schemas.microsoft.com/office/drawing/2014/main" id="{B8826DFA-4500-49D9-8829-D5FF8B9E86D4}"/>
              </a:ext>
            </a:extLst>
          </p:cNvPr>
          <p:cNvSpPr txBox="1">
            <a:spLocks/>
          </p:cNvSpPr>
          <p:nvPr/>
        </p:nvSpPr>
        <p:spPr>
          <a:xfrm>
            <a:off x="327518" y="139804"/>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400" b="1" dirty="0">
              <a:solidFill>
                <a:srgbClr val="7E3269"/>
              </a:solidFill>
            </a:endParaRPr>
          </a:p>
        </p:txBody>
      </p:sp>
      <p:sp>
        <p:nvSpPr>
          <p:cNvPr id="11" name="Rectangle: Rounded Corners 10">
            <a:extLst>
              <a:ext uri="{FF2B5EF4-FFF2-40B4-BE49-F238E27FC236}">
                <a16:creationId xmlns:a16="http://schemas.microsoft.com/office/drawing/2014/main" id="{48B3E445-9AFC-42E9-8066-B2ECA73D4B41}"/>
              </a:ext>
            </a:extLst>
          </p:cNvPr>
          <p:cNvSpPr/>
          <p:nvPr/>
        </p:nvSpPr>
        <p:spPr>
          <a:xfrm>
            <a:off x="4352787" y="2342159"/>
            <a:ext cx="2939844" cy="1202343"/>
          </a:xfrm>
          <a:prstGeom prst="roundRect">
            <a:avLst/>
          </a:prstGeom>
          <a:solidFill>
            <a:srgbClr val="88D31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 guide and tools to place every piece of knowledge in the right place</a:t>
            </a:r>
            <a:endParaRPr lang="el-GR" sz="2000" dirty="0">
              <a:solidFill>
                <a:schemeClr val="tx1"/>
              </a:solidFill>
            </a:endParaRPr>
          </a:p>
        </p:txBody>
      </p:sp>
      <p:sp>
        <p:nvSpPr>
          <p:cNvPr id="13" name="Rectangle: Rounded Corners 12">
            <a:extLst>
              <a:ext uri="{FF2B5EF4-FFF2-40B4-BE49-F238E27FC236}">
                <a16:creationId xmlns:a16="http://schemas.microsoft.com/office/drawing/2014/main" id="{17AF962B-1C98-4E42-B311-8F7A1617D1B6}"/>
              </a:ext>
            </a:extLst>
          </p:cNvPr>
          <p:cNvSpPr/>
          <p:nvPr/>
        </p:nvSpPr>
        <p:spPr>
          <a:xfrm>
            <a:off x="4346547" y="5027642"/>
            <a:ext cx="2940956" cy="777074"/>
          </a:xfrm>
          <a:prstGeom prst="roundRect">
            <a:avLst/>
          </a:prstGeom>
          <a:solidFill>
            <a:srgbClr val="6E366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An Interdisciplinary backbone structure</a:t>
            </a:r>
            <a:endParaRPr lang="el-GR" sz="2000" dirty="0"/>
          </a:p>
        </p:txBody>
      </p:sp>
      <p:sp>
        <p:nvSpPr>
          <p:cNvPr id="10" name="TextBox 9">
            <a:extLst>
              <a:ext uri="{FF2B5EF4-FFF2-40B4-BE49-F238E27FC236}">
                <a16:creationId xmlns:a16="http://schemas.microsoft.com/office/drawing/2014/main" id="{676EF220-D57D-BB7F-2581-2249EF4221C8}"/>
              </a:ext>
            </a:extLst>
          </p:cNvPr>
          <p:cNvSpPr txBox="1"/>
          <p:nvPr/>
        </p:nvSpPr>
        <p:spPr>
          <a:xfrm>
            <a:off x="7859722" y="5293989"/>
            <a:ext cx="3627549" cy="830997"/>
          </a:xfrm>
          <a:prstGeom prst="rect">
            <a:avLst/>
          </a:prstGeom>
          <a:noFill/>
        </p:spPr>
        <p:txBody>
          <a:bodyPr wrap="square">
            <a:spAutoFit/>
          </a:bodyPr>
          <a:lstStyle/>
          <a:p>
            <a:pPr algn="ctr"/>
            <a:r>
              <a:rPr lang="en-US" sz="2400" b="1" i="1" dirty="0">
                <a:solidFill>
                  <a:srgbClr val="88D317"/>
                </a:solidFill>
                <a:latin typeface="+mj-lt"/>
                <a:ea typeface="+mj-ea"/>
                <a:cs typeface="+mj-cs"/>
              </a:rPr>
              <a:t>How do we give meaning to what students learn?</a:t>
            </a:r>
          </a:p>
        </p:txBody>
      </p:sp>
    </p:spTree>
    <p:extLst>
      <p:ext uri="{BB962C8B-B14F-4D97-AF65-F5344CB8AC3E}">
        <p14:creationId xmlns:p14="http://schemas.microsoft.com/office/powerpoint/2010/main" val="18943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5EF89D-842E-49E1-9DCD-B6C0FCE07B27}"/>
              </a:ext>
            </a:extLst>
          </p:cNvPr>
          <p:cNvSpPr>
            <a:spLocks noGrp="1"/>
          </p:cNvSpPr>
          <p:nvPr>
            <p:ph type="title"/>
          </p:nvPr>
        </p:nvSpPr>
        <p:spPr>
          <a:xfrm>
            <a:off x="0" y="373061"/>
            <a:ext cx="10515600" cy="1325563"/>
          </a:xfrm>
        </p:spPr>
        <p:txBody>
          <a:bodyPr/>
          <a:lstStyle/>
          <a:p>
            <a:r>
              <a:rPr lang="en-US" b="1" dirty="0">
                <a:solidFill>
                  <a:srgbClr val="6E3667"/>
                </a:solidFill>
                <a:latin typeface="OpenSans"/>
              </a:rPr>
              <a:t>Bridging the Gap</a:t>
            </a:r>
          </a:p>
        </p:txBody>
      </p:sp>
      <p:pic>
        <p:nvPicPr>
          <p:cNvPr id="34" name="Picture 33">
            <a:extLst>
              <a:ext uri="{FF2B5EF4-FFF2-40B4-BE49-F238E27FC236}">
                <a16:creationId xmlns:a16="http://schemas.microsoft.com/office/drawing/2014/main" id="{D09EA088-AB8D-492E-BCE6-66BB13AFF8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39" t="57833"/>
          <a:stretch/>
        </p:blipFill>
        <p:spPr>
          <a:xfrm>
            <a:off x="891089" y="2120581"/>
            <a:ext cx="10005907" cy="2891790"/>
          </a:xfrm>
          <a:prstGeom prst="rect">
            <a:avLst/>
          </a:prstGeom>
        </p:spPr>
      </p:pic>
      <p:pic>
        <p:nvPicPr>
          <p:cNvPr id="26" name="Picture 25">
            <a:extLst>
              <a:ext uri="{FF2B5EF4-FFF2-40B4-BE49-F238E27FC236}">
                <a16:creationId xmlns:a16="http://schemas.microsoft.com/office/drawing/2014/main" id="{01413FC1-B554-4A84-A027-A9A1B4FE1D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69" t="57833"/>
          <a:stretch/>
        </p:blipFill>
        <p:spPr>
          <a:xfrm>
            <a:off x="802208" y="2120582"/>
            <a:ext cx="10094788" cy="2891791"/>
          </a:xfrm>
          <a:prstGeom prst="rect">
            <a:avLst/>
          </a:prstGeom>
        </p:spPr>
      </p:pic>
      <p:pic>
        <p:nvPicPr>
          <p:cNvPr id="28" name="Picture 27">
            <a:extLst>
              <a:ext uri="{FF2B5EF4-FFF2-40B4-BE49-F238E27FC236}">
                <a16:creationId xmlns:a16="http://schemas.microsoft.com/office/drawing/2014/main" id="{5C1CA42F-2A94-4112-A717-C5081F0B7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69" t="57833"/>
          <a:stretch/>
        </p:blipFill>
        <p:spPr>
          <a:xfrm>
            <a:off x="802208" y="2120582"/>
            <a:ext cx="10094788" cy="2891791"/>
          </a:xfrm>
          <a:prstGeom prst="rect">
            <a:avLst/>
          </a:prstGeom>
        </p:spPr>
      </p:pic>
      <p:pic>
        <p:nvPicPr>
          <p:cNvPr id="32" name="Picture 31">
            <a:extLst>
              <a:ext uri="{FF2B5EF4-FFF2-40B4-BE49-F238E27FC236}">
                <a16:creationId xmlns:a16="http://schemas.microsoft.com/office/drawing/2014/main" id="{191F11A6-51EF-4C12-AE1D-1757C7401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99" t="57833"/>
          <a:stretch/>
        </p:blipFill>
        <p:spPr>
          <a:xfrm>
            <a:off x="713328" y="2120583"/>
            <a:ext cx="10183668" cy="2891790"/>
          </a:xfrm>
          <a:prstGeom prst="rect">
            <a:avLst/>
          </a:prstGeom>
        </p:spPr>
      </p:pic>
    </p:spTree>
    <p:extLst>
      <p:ext uri="{BB962C8B-B14F-4D97-AF65-F5344CB8AC3E}">
        <p14:creationId xmlns:p14="http://schemas.microsoft.com/office/powerpoint/2010/main" val="373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2439</Words>
  <Application>Microsoft Office PowerPoint</Application>
  <PresentationFormat>Widescreen</PresentationFormat>
  <Paragraphs>391</Paragraphs>
  <Slides>55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british_council</vt:lpstr>
      <vt:lpstr>Calibri</vt:lpstr>
      <vt:lpstr>Calibri Light</vt:lpstr>
      <vt:lpstr>Open Sans</vt:lpstr>
      <vt:lpstr>OpenSans</vt:lpstr>
      <vt:lpstr>Wingdings</vt:lpstr>
      <vt:lpstr>Office Theme</vt:lpstr>
      <vt:lpstr>Science as a whole: An interdisciplinary approach for Science Education</vt:lpstr>
      <vt:lpstr>PowerPoint Presentation</vt:lpstr>
      <vt:lpstr>The why – why reflection tool</vt:lpstr>
      <vt:lpstr>PowerPoint Presentation</vt:lpstr>
      <vt:lpstr>Everyday Life</vt:lpstr>
      <vt:lpstr>School</vt:lpstr>
      <vt:lpstr>PowerPoint Presentation</vt:lpstr>
      <vt:lpstr>The Bigger picture</vt:lpstr>
      <vt:lpstr>Bridging the Gap</vt:lpstr>
      <vt:lpstr>PowerPoint Presentation</vt:lpstr>
      <vt:lpstr>PowerPoint Presentation</vt:lpstr>
      <vt:lpstr>PowerPoint Presentation</vt:lpstr>
      <vt:lpstr>PowerPoint Presentation</vt:lpstr>
      <vt:lpstr>The shopping list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Importance – A Knowledge Palace</vt:lpstr>
      <vt:lpstr>PowerPoint Presentation</vt:lpstr>
      <vt:lpstr>What is really important?</vt:lpstr>
      <vt:lpstr>Importance – A Knowledge Palace</vt:lpstr>
      <vt:lpstr>Pathways of concepts</vt:lpstr>
      <vt:lpstr>Importance – A Knowledge Palace</vt:lpstr>
      <vt:lpstr>PowerPoint Presentation</vt:lpstr>
      <vt:lpstr>PowerPoint Presentation</vt:lpstr>
      <vt:lpstr>PowerPoint Presentation</vt:lpstr>
      <vt:lpstr>Action – Meaning: Concepts in action, phenomena</vt:lpstr>
      <vt:lpstr>PowerPoint Presentation</vt:lpstr>
      <vt:lpstr>PowerPoint Presentation</vt:lpstr>
      <vt:lpstr>PowerPoint Presentation</vt:lpstr>
      <vt:lpstr>Review – Revisit: Revisiting concepts </vt:lpstr>
      <vt:lpstr>Review – Revisit: Revisiting concepts </vt:lpstr>
      <vt:lpstr>PowerPoint Presentation</vt:lpstr>
      <vt:lpstr>PowerPoint Presentation</vt:lpstr>
      <vt:lpstr>PowerPoint Presentation</vt:lpstr>
      <vt:lpstr>Your guiding POLAR STAR…</vt:lpstr>
      <vt:lpstr>PowerPoint Presentation</vt:lpstr>
      <vt:lpstr>PowerPoint Presentation</vt:lpstr>
      <vt:lpstr>PowerPoint Presentation</vt:lpstr>
      <vt:lpstr>PowerPoint Presentation</vt:lpstr>
      <vt:lpstr>Personal Geography</vt:lpstr>
      <vt:lpstr>Story telling</vt:lpstr>
      <vt:lpstr>PowerPoint Presentation</vt:lpstr>
      <vt:lpstr>The Science WAND tools – Digital or tangible</vt:lpstr>
      <vt:lpstr>The Science WAND tools – Digital or tangible</vt:lpstr>
      <vt:lpstr>Summing Up</vt:lpstr>
      <vt:lpstr>The POLAR STAR methodology rationale</vt:lpstr>
      <vt:lpstr>Summing Up</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Pedagogies Summer School 2022</dc:title>
  <dc:creator>Eleftheria Tsourlidaki</dc:creator>
  <cp:lastModifiedBy>Eleftheria Tsourlidaki</cp:lastModifiedBy>
  <cp:revision>23</cp:revision>
  <dcterms:created xsi:type="dcterms:W3CDTF">2022-06-10T07:03:50Z</dcterms:created>
  <dcterms:modified xsi:type="dcterms:W3CDTF">2022-07-07T12:13:47Z</dcterms:modified>
</cp:coreProperties>
</file>