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2" r:id="rId2"/>
  </p:sldMasterIdLst>
  <p:notesMasterIdLst>
    <p:notesMasterId r:id="rId12"/>
  </p:notesMasterIdLst>
  <p:sldIdLst>
    <p:sldId id="281" r:id="rId3"/>
    <p:sldId id="418" r:id="rId4"/>
    <p:sldId id="424" r:id="rId5"/>
    <p:sldId id="419" r:id="rId6"/>
    <p:sldId id="420" r:id="rId7"/>
    <p:sldId id="423" r:id="rId8"/>
    <p:sldId id="425" r:id="rId9"/>
    <p:sldId id="421" r:id="rId10"/>
    <p:sldId id="422" r:id="rId11"/>
  </p:sldIdLst>
  <p:sldSz cx="12192000" cy="6858000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27" autoAdjust="0"/>
    <p:restoredTop sz="86929" autoAdjust="0"/>
  </p:normalViewPr>
  <p:slideViewPr>
    <p:cSldViewPr>
      <p:cViewPr varScale="1">
        <p:scale>
          <a:sx n="65" d="100"/>
          <a:sy n="65" d="100"/>
        </p:scale>
        <p:origin x="630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913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E6D3170-B47B-46F5-80F1-1B132F8537BD}" type="datetimeFigureOut">
              <a:rPr lang="it-IT"/>
              <a:t>15/07/2022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0113D27D-5F00-45CF-97B5-FBB4A641544A}" type="slidenum">
              <a:rPr lang="it-IT" altLang="en-US"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861917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3D27D-5F00-45CF-97B5-FBB4A641544A}" type="slidenum">
              <a:rPr lang="it-IT" altLang="en-US" smtClean="0"/>
              <a:t>1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884294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14"/>
          <p:cNvSpPr/>
          <p:nvPr userDrawn="1"/>
        </p:nvSpPr>
        <p:spPr>
          <a:xfrm>
            <a:off x="0" y="-171450"/>
            <a:ext cx="12192000" cy="7200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" name="Rettangolo 16"/>
          <p:cNvSpPr/>
          <p:nvPr userDrawn="1"/>
        </p:nvSpPr>
        <p:spPr>
          <a:xfrm>
            <a:off x="0" y="-173038"/>
            <a:ext cx="12192000" cy="7202488"/>
          </a:xfrm>
          <a:prstGeom prst="rect">
            <a:avLst/>
          </a:prstGeom>
          <a:solidFill>
            <a:schemeClr val="bg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6" name="Immagine 1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-173038"/>
            <a:ext cx="11576050" cy="6511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18"/>
          <p:cNvSpPr/>
          <p:nvPr userDrawn="1"/>
        </p:nvSpPr>
        <p:spPr>
          <a:xfrm>
            <a:off x="0" y="6323013"/>
            <a:ext cx="12192000" cy="706437"/>
          </a:xfrm>
          <a:prstGeom prst="rect">
            <a:avLst/>
          </a:prstGeom>
          <a:solidFill>
            <a:srgbClr val="61B3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8" name="Immagine 2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365125"/>
            <a:ext cx="5745162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51384" y="2603360"/>
            <a:ext cx="6984776" cy="1223721"/>
          </a:xfrm>
        </p:spPr>
        <p:txBody>
          <a:bodyPr>
            <a:normAutofit/>
          </a:bodyPr>
          <a:lstStyle>
            <a:lvl1pPr algn="l">
              <a:defRPr sz="3200" b="1" i="0">
                <a:solidFill>
                  <a:srgbClr val="80252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51384" y="4038691"/>
            <a:ext cx="6984776" cy="1094932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5858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it-IT" dirty="0"/>
          </a:p>
        </p:txBody>
      </p:sp>
      <p:pic>
        <p:nvPicPr>
          <p:cNvPr id="12" name="Immagine 19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07" y="6550516"/>
            <a:ext cx="619256" cy="41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tangolo 20"/>
          <p:cNvSpPr>
            <a:spLocks noChangeArrowheads="1"/>
          </p:cNvSpPr>
          <p:nvPr userDrawn="1"/>
        </p:nvSpPr>
        <p:spPr bwMode="auto">
          <a:xfrm>
            <a:off x="927100" y="6550516"/>
            <a:ext cx="10337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it-IT" altLang="en-US" sz="1100" dirty="0">
                <a:solidFill>
                  <a:schemeClr val="bg1"/>
                </a:solidFill>
              </a:rPr>
              <a:t>© Copyright 2019 – </a:t>
            </a:r>
            <a:r>
              <a:rPr lang="it-IT" altLang="en-US" sz="1100" dirty="0" err="1">
                <a:solidFill>
                  <a:schemeClr val="bg1"/>
                </a:solidFill>
              </a:rPr>
              <a:t>This</a:t>
            </a:r>
            <a:r>
              <a:rPr lang="it-IT" altLang="en-US" sz="1100" dirty="0">
                <a:solidFill>
                  <a:schemeClr val="bg1"/>
                </a:solidFill>
              </a:rPr>
              <a:t> project </a:t>
            </a:r>
            <a:r>
              <a:rPr lang="it-IT" altLang="en-US" sz="1100" dirty="0" err="1">
                <a:solidFill>
                  <a:schemeClr val="bg1"/>
                </a:solidFill>
              </a:rPr>
              <a:t>has</a:t>
            </a:r>
            <a:r>
              <a:rPr lang="it-IT" altLang="en-US" sz="1100" dirty="0">
                <a:solidFill>
                  <a:schemeClr val="bg1"/>
                </a:solidFill>
              </a:rPr>
              <a:t> </a:t>
            </a:r>
            <a:r>
              <a:rPr lang="it-IT" altLang="en-US" sz="1100" dirty="0" err="1">
                <a:solidFill>
                  <a:schemeClr val="bg1"/>
                </a:solidFill>
              </a:rPr>
              <a:t>received</a:t>
            </a:r>
            <a:r>
              <a:rPr lang="it-IT" altLang="en-US" sz="1100" dirty="0">
                <a:solidFill>
                  <a:schemeClr val="bg1"/>
                </a:solidFill>
              </a:rPr>
              <a:t> funding from the </a:t>
            </a:r>
            <a:r>
              <a:rPr lang="it-IT" altLang="en-US" sz="1100" dirty="0" err="1">
                <a:solidFill>
                  <a:schemeClr val="bg1"/>
                </a:solidFill>
              </a:rPr>
              <a:t>European</a:t>
            </a:r>
            <a:r>
              <a:rPr lang="it-IT" altLang="en-US" sz="1100" dirty="0">
                <a:solidFill>
                  <a:schemeClr val="bg1"/>
                </a:solidFill>
              </a:rPr>
              <a:t> </a:t>
            </a:r>
            <a:r>
              <a:rPr lang="it-IT" altLang="en-US" sz="1100" dirty="0" err="1">
                <a:solidFill>
                  <a:schemeClr val="bg1"/>
                </a:solidFill>
              </a:rPr>
              <a:t>Union’s</a:t>
            </a:r>
            <a:r>
              <a:rPr lang="it-IT" altLang="en-US" sz="1100" dirty="0">
                <a:solidFill>
                  <a:schemeClr val="bg1"/>
                </a:solidFill>
              </a:rPr>
              <a:t> Horizon 2020 project call </a:t>
            </a:r>
          </a:p>
          <a:p>
            <a:pPr>
              <a:defRPr/>
            </a:pPr>
            <a:r>
              <a:rPr lang="it-IT" altLang="en-US" sz="1100" dirty="0">
                <a:solidFill>
                  <a:schemeClr val="bg1"/>
                </a:solidFill>
              </a:rPr>
              <a:t>H2020-SwafS-2018-2020 </a:t>
            </a:r>
            <a:r>
              <a:rPr lang="it-IT" altLang="en-US" sz="1100" dirty="0" err="1">
                <a:solidFill>
                  <a:schemeClr val="bg1"/>
                </a:solidFill>
              </a:rPr>
              <a:t>funded</a:t>
            </a:r>
            <a:r>
              <a:rPr lang="it-IT" altLang="en-US" sz="1100" dirty="0">
                <a:solidFill>
                  <a:schemeClr val="bg1"/>
                </a:solidFill>
              </a:rPr>
              <a:t> project Grant Agreement no. 872859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 hasCustomPrompt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14"/>
          <p:cNvSpPr/>
          <p:nvPr userDrawn="1"/>
        </p:nvSpPr>
        <p:spPr>
          <a:xfrm>
            <a:off x="0" y="-171450"/>
            <a:ext cx="12192000" cy="7200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" name="Rettangolo 16"/>
          <p:cNvSpPr/>
          <p:nvPr userDrawn="1"/>
        </p:nvSpPr>
        <p:spPr>
          <a:xfrm>
            <a:off x="0" y="-173038"/>
            <a:ext cx="12192000" cy="7202488"/>
          </a:xfrm>
          <a:prstGeom prst="rect">
            <a:avLst/>
          </a:prstGeom>
          <a:solidFill>
            <a:schemeClr val="bg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6" name="Immagine 1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-173038"/>
            <a:ext cx="11576050" cy="6511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18"/>
          <p:cNvSpPr/>
          <p:nvPr userDrawn="1"/>
        </p:nvSpPr>
        <p:spPr>
          <a:xfrm>
            <a:off x="0" y="6323013"/>
            <a:ext cx="12192000" cy="706437"/>
          </a:xfrm>
          <a:prstGeom prst="rect">
            <a:avLst/>
          </a:prstGeom>
          <a:solidFill>
            <a:srgbClr val="61B3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8" name="Immagine 2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365125"/>
            <a:ext cx="5745162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51384" y="2603360"/>
            <a:ext cx="6984776" cy="1223721"/>
          </a:xfrm>
        </p:spPr>
        <p:txBody>
          <a:bodyPr>
            <a:normAutofit/>
          </a:bodyPr>
          <a:lstStyle>
            <a:lvl1pPr algn="l">
              <a:defRPr sz="3200" b="1" i="0">
                <a:solidFill>
                  <a:srgbClr val="80252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51384" y="4038691"/>
            <a:ext cx="6984776" cy="1094932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5858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it-IT" dirty="0"/>
          </a:p>
        </p:txBody>
      </p:sp>
      <p:pic>
        <p:nvPicPr>
          <p:cNvPr id="12" name="Immagine 19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07" y="6550516"/>
            <a:ext cx="619256" cy="41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tangolo 20"/>
          <p:cNvSpPr>
            <a:spLocks noChangeArrowheads="1"/>
          </p:cNvSpPr>
          <p:nvPr userDrawn="1"/>
        </p:nvSpPr>
        <p:spPr bwMode="auto">
          <a:xfrm>
            <a:off x="927100" y="6550516"/>
            <a:ext cx="10337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it-IT" altLang="en-US" sz="1100" dirty="0">
                <a:solidFill>
                  <a:schemeClr val="bg1"/>
                </a:solidFill>
              </a:rPr>
              <a:t>© Copyright 2019 – </a:t>
            </a:r>
            <a:r>
              <a:rPr lang="it-IT" altLang="en-US" sz="1100" dirty="0" err="1">
                <a:solidFill>
                  <a:schemeClr val="bg1"/>
                </a:solidFill>
              </a:rPr>
              <a:t>This</a:t>
            </a:r>
            <a:r>
              <a:rPr lang="it-IT" altLang="en-US" sz="1100" dirty="0">
                <a:solidFill>
                  <a:schemeClr val="bg1"/>
                </a:solidFill>
              </a:rPr>
              <a:t> project </a:t>
            </a:r>
            <a:r>
              <a:rPr lang="it-IT" altLang="en-US" sz="1100" dirty="0" err="1">
                <a:solidFill>
                  <a:schemeClr val="bg1"/>
                </a:solidFill>
              </a:rPr>
              <a:t>has</a:t>
            </a:r>
            <a:r>
              <a:rPr lang="it-IT" altLang="en-US" sz="1100" dirty="0">
                <a:solidFill>
                  <a:schemeClr val="bg1"/>
                </a:solidFill>
              </a:rPr>
              <a:t> </a:t>
            </a:r>
            <a:r>
              <a:rPr lang="it-IT" altLang="en-US" sz="1100" dirty="0" err="1">
                <a:solidFill>
                  <a:schemeClr val="bg1"/>
                </a:solidFill>
              </a:rPr>
              <a:t>received</a:t>
            </a:r>
            <a:r>
              <a:rPr lang="it-IT" altLang="en-US" sz="1100" dirty="0">
                <a:solidFill>
                  <a:schemeClr val="bg1"/>
                </a:solidFill>
              </a:rPr>
              <a:t> funding from the </a:t>
            </a:r>
            <a:r>
              <a:rPr lang="it-IT" altLang="en-US" sz="1100" dirty="0" err="1">
                <a:solidFill>
                  <a:schemeClr val="bg1"/>
                </a:solidFill>
              </a:rPr>
              <a:t>European</a:t>
            </a:r>
            <a:r>
              <a:rPr lang="it-IT" altLang="en-US" sz="1100" dirty="0">
                <a:solidFill>
                  <a:schemeClr val="bg1"/>
                </a:solidFill>
              </a:rPr>
              <a:t> </a:t>
            </a:r>
            <a:r>
              <a:rPr lang="it-IT" altLang="en-US" sz="1100" dirty="0" err="1">
                <a:solidFill>
                  <a:schemeClr val="bg1"/>
                </a:solidFill>
              </a:rPr>
              <a:t>Union’s</a:t>
            </a:r>
            <a:r>
              <a:rPr lang="it-IT" altLang="en-US" sz="1100" dirty="0">
                <a:solidFill>
                  <a:schemeClr val="bg1"/>
                </a:solidFill>
              </a:rPr>
              <a:t> Horizon 2020 project call </a:t>
            </a:r>
          </a:p>
          <a:p>
            <a:pPr>
              <a:defRPr/>
            </a:pPr>
            <a:r>
              <a:rPr lang="it-IT" altLang="en-US" sz="1100" dirty="0">
                <a:solidFill>
                  <a:schemeClr val="bg1"/>
                </a:solidFill>
              </a:rPr>
              <a:t>H2020-SwafS-2018-2020 </a:t>
            </a:r>
            <a:r>
              <a:rPr lang="it-IT" altLang="en-US" sz="1100" dirty="0" err="1">
                <a:solidFill>
                  <a:schemeClr val="bg1"/>
                </a:solidFill>
              </a:rPr>
              <a:t>funded</a:t>
            </a:r>
            <a:r>
              <a:rPr lang="it-IT" altLang="en-US" sz="1100" dirty="0">
                <a:solidFill>
                  <a:schemeClr val="bg1"/>
                </a:solidFill>
              </a:rPr>
              <a:t> project Grant Agreement no. 872859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14"/>
          <p:cNvSpPr/>
          <p:nvPr userDrawn="1"/>
        </p:nvSpPr>
        <p:spPr>
          <a:xfrm>
            <a:off x="0" y="-171450"/>
            <a:ext cx="12192000" cy="7200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7" name="Rettangolo 16"/>
          <p:cNvSpPr/>
          <p:nvPr userDrawn="1"/>
        </p:nvSpPr>
        <p:spPr>
          <a:xfrm>
            <a:off x="0" y="-173038"/>
            <a:ext cx="12192000" cy="7202488"/>
          </a:xfrm>
          <a:prstGeom prst="rect">
            <a:avLst/>
          </a:prstGeom>
          <a:solidFill>
            <a:schemeClr val="bg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8" name="Rettangolo 18"/>
          <p:cNvSpPr/>
          <p:nvPr userDrawn="1"/>
        </p:nvSpPr>
        <p:spPr>
          <a:xfrm>
            <a:off x="0" y="6323013"/>
            <a:ext cx="12192000" cy="706437"/>
          </a:xfrm>
          <a:prstGeom prst="rect">
            <a:avLst/>
          </a:prstGeom>
          <a:solidFill>
            <a:srgbClr val="61B3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63" y="301625"/>
            <a:ext cx="7629525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1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663" y="3916363"/>
            <a:ext cx="7432675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magine 1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38" y="4730750"/>
            <a:ext cx="5746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magine 20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488" y="4694238"/>
            <a:ext cx="57626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2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025" y="4730750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magine 2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6424613"/>
            <a:ext cx="7493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ttangolo 23"/>
          <p:cNvSpPr>
            <a:spLocks noChangeArrowheads="1"/>
          </p:cNvSpPr>
          <p:nvPr userDrawn="1"/>
        </p:nvSpPr>
        <p:spPr bwMode="auto">
          <a:xfrm>
            <a:off x="1416050" y="6416675"/>
            <a:ext cx="1033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it-IT" altLang="en-US" sz="1400" dirty="0">
                <a:solidFill>
                  <a:schemeClr val="bg1"/>
                </a:solidFill>
              </a:rPr>
              <a:t>© Copyright 2019 – </a:t>
            </a:r>
            <a:r>
              <a:rPr lang="it-IT" altLang="en-US" sz="1400" dirty="0" err="1">
                <a:solidFill>
                  <a:schemeClr val="bg1"/>
                </a:solidFill>
              </a:rPr>
              <a:t>This</a:t>
            </a:r>
            <a:r>
              <a:rPr lang="it-IT" altLang="en-US" sz="1400" dirty="0">
                <a:solidFill>
                  <a:schemeClr val="bg1"/>
                </a:solidFill>
              </a:rPr>
              <a:t> project </a:t>
            </a:r>
            <a:r>
              <a:rPr lang="it-IT" altLang="en-US" sz="1400" dirty="0" err="1">
                <a:solidFill>
                  <a:schemeClr val="bg1"/>
                </a:solidFill>
              </a:rPr>
              <a:t>has</a:t>
            </a:r>
            <a:r>
              <a:rPr lang="it-IT" altLang="en-US" sz="1400" dirty="0">
                <a:solidFill>
                  <a:schemeClr val="bg1"/>
                </a:solidFill>
              </a:rPr>
              <a:t> </a:t>
            </a:r>
            <a:r>
              <a:rPr lang="it-IT" altLang="en-US" sz="1400" dirty="0" err="1">
                <a:solidFill>
                  <a:schemeClr val="bg1"/>
                </a:solidFill>
              </a:rPr>
              <a:t>received</a:t>
            </a:r>
            <a:r>
              <a:rPr lang="it-IT" altLang="en-US" sz="1400" dirty="0">
                <a:solidFill>
                  <a:schemeClr val="bg1"/>
                </a:solidFill>
              </a:rPr>
              <a:t> funding from the </a:t>
            </a:r>
            <a:r>
              <a:rPr lang="it-IT" altLang="en-US" sz="1400" dirty="0" err="1">
                <a:solidFill>
                  <a:schemeClr val="bg1"/>
                </a:solidFill>
              </a:rPr>
              <a:t>European</a:t>
            </a:r>
            <a:r>
              <a:rPr lang="it-IT" altLang="en-US" sz="1400" dirty="0">
                <a:solidFill>
                  <a:schemeClr val="bg1"/>
                </a:solidFill>
              </a:rPr>
              <a:t> </a:t>
            </a:r>
            <a:r>
              <a:rPr lang="it-IT" altLang="en-US" sz="1400" dirty="0" err="1">
                <a:solidFill>
                  <a:schemeClr val="bg1"/>
                </a:solidFill>
              </a:rPr>
              <a:t>Union’s</a:t>
            </a:r>
            <a:r>
              <a:rPr lang="it-IT" altLang="en-US" sz="1400" dirty="0">
                <a:solidFill>
                  <a:schemeClr val="bg1"/>
                </a:solidFill>
              </a:rPr>
              <a:t> Horizon 2020 project call </a:t>
            </a:r>
          </a:p>
          <a:p>
            <a:pPr>
              <a:defRPr/>
            </a:pPr>
            <a:r>
              <a:rPr lang="it-IT" altLang="en-US" sz="1400" dirty="0">
                <a:solidFill>
                  <a:schemeClr val="bg1"/>
                </a:solidFill>
              </a:rPr>
              <a:t>H2020-SwafS-2018-2020 </a:t>
            </a:r>
            <a:r>
              <a:rPr lang="it-IT" altLang="en-US" sz="1400" dirty="0" err="1">
                <a:solidFill>
                  <a:schemeClr val="bg1"/>
                </a:solidFill>
              </a:rPr>
              <a:t>funded</a:t>
            </a:r>
            <a:r>
              <a:rPr lang="it-IT" altLang="en-US" sz="1400" dirty="0">
                <a:solidFill>
                  <a:schemeClr val="bg1"/>
                </a:solidFill>
              </a:rPr>
              <a:t> project Grant Agreement no. 872859</a:t>
            </a:r>
          </a:p>
        </p:txBody>
      </p:sp>
      <p:sp>
        <p:nvSpPr>
          <p:cNvPr id="24" name="Segnaposto contenuto 23"/>
          <p:cNvSpPr>
            <a:spLocks noGrp="1"/>
          </p:cNvSpPr>
          <p:nvPr>
            <p:ph sz="quarter" idx="10" hasCustomPrompt="1"/>
          </p:nvPr>
        </p:nvSpPr>
        <p:spPr>
          <a:xfrm>
            <a:off x="2745827" y="5445125"/>
            <a:ext cx="2160240" cy="360363"/>
          </a:xfrm>
          <a:ln>
            <a:noFill/>
          </a:ln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  <p:sp>
        <p:nvSpPr>
          <p:cNvPr id="26" name="Segnaposto contenuto 23"/>
          <p:cNvSpPr>
            <a:spLocks noGrp="1"/>
          </p:cNvSpPr>
          <p:nvPr>
            <p:ph sz="quarter" idx="11" hasCustomPrompt="1"/>
          </p:nvPr>
        </p:nvSpPr>
        <p:spPr>
          <a:xfrm>
            <a:off x="4886784" y="5445125"/>
            <a:ext cx="2160240" cy="360363"/>
          </a:xfrm>
          <a:ln>
            <a:noFill/>
          </a:ln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it-IT"/>
              <a:t>Modifica gli stili del testo dello schema
Secondo livello
Terzo livello
Quarto livello
Quinto livello</a:t>
            </a:r>
            <a:endParaRPr lang="it-IT" dirty="0"/>
          </a:p>
        </p:txBody>
      </p:sp>
      <p:sp>
        <p:nvSpPr>
          <p:cNvPr id="27" name="Segnaposto contenuto 23"/>
          <p:cNvSpPr>
            <a:spLocks noGrp="1"/>
          </p:cNvSpPr>
          <p:nvPr>
            <p:ph sz="quarter" idx="12" hasCustomPrompt="1"/>
          </p:nvPr>
        </p:nvSpPr>
        <p:spPr>
          <a:xfrm>
            <a:off x="7027741" y="5445125"/>
            <a:ext cx="2160240" cy="360363"/>
          </a:xfrm>
          <a:ln>
            <a:noFill/>
          </a:ln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it-IT"/>
              <a:t>Modifica gli stili del testo dello schema
Secondo livello
Terzo livello
Quarto livello
Quinto livello</a:t>
            </a:r>
            <a:endParaRPr lang="it-IT" dirty="0"/>
          </a:p>
        </p:txBody>
      </p:sp>
      <p:sp>
        <p:nvSpPr>
          <p:cNvPr id="29" name="Titolo 28"/>
          <p:cNvSpPr>
            <a:spLocks noGrp="1"/>
          </p:cNvSpPr>
          <p:nvPr>
            <p:ph type="title" hasCustomPrompt="1"/>
          </p:nvPr>
        </p:nvSpPr>
        <p:spPr>
          <a:xfrm>
            <a:off x="1302035" y="2742756"/>
            <a:ext cx="9329738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r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2351584" y="34922"/>
            <a:ext cx="9289032" cy="1143000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6" name="Segnaposto contenuto 2"/>
          <p:cNvSpPr>
            <a:spLocks noGrp="1"/>
          </p:cNvSpPr>
          <p:nvPr>
            <p:ph idx="1"/>
          </p:nvPr>
        </p:nvSpPr>
        <p:spPr>
          <a:xfrm>
            <a:off x="609600" y="1340768"/>
            <a:ext cx="10972800" cy="478539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550863" y="664051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fld id="{A18FFCF5-426D-4E25-B853-BBC9CFD38A76}" type="datetime1">
              <a:rPr lang="it-IT"/>
              <a:t>15/07/2022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141788" y="664051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it-IT"/>
              <a:t>footer</a:t>
            </a:r>
            <a:endParaRPr lang="it-IT" dirty="0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796338" y="6664325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A59DA291-3100-43E9-99C5-7A70AF0A30C7}" type="slidenum">
              <a:rPr lang="it-IT" altLang="en-US"/>
              <a:t>‹#›</a:t>
            </a:fld>
            <a:endParaRPr lang="it-IT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14"/>
          <p:cNvSpPr/>
          <p:nvPr userDrawn="1"/>
        </p:nvSpPr>
        <p:spPr>
          <a:xfrm>
            <a:off x="0" y="-171450"/>
            <a:ext cx="12192000" cy="7200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7" name="Rettangolo 16"/>
          <p:cNvSpPr/>
          <p:nvPr userDrawn="1"/>
        </p:nvSpPr>
        <p:spPr>
          <a:xfrm>
            <a:off x="0" y="-173038"/>
            <a:ext cx="12192000" cy="7202488"/>
          </a:xfrm>
          <a:prstGeom prst="rect">
            <a:avLst/>
          </a:prstGeom>
          <a:solidFill>
            <a:schemeClr val="bg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8" name="Rettangolo 18"/>
          <p:cNvSpPr/>
          <p:nvPr userDrawn="1"/>
        </p:nvSpPr>
        <p:spPr>
          <a:xfrm>
            <a:off x="0" y="6323013"/>
            <a:ext cx="12192000" cy="706437"/>
          </a:xfrm>
          <a:prstGeom prst="rect">
            <a:avLst/>
          </a:prstGeom>
          <a:solidFill>
            <a:srgbClr val="61B3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63" y="301625"/>
            <a:ext cx="7629525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1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663" y="3916363"/>
            <a:ext cx="7432675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magine 1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38" y="4730750"/>
            <a:ext cx="5746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magine 20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488" y="4694238"/>
            <a:ext cx="57626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2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025" y="4730750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magine 2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6424613"/>
            <a:ext cx="7493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ttangolo 23"/>
          <p:cNvSpPr>
            <a:spLocks noChangeArrowheads="1"/>
          </p:cNvSpPr>
          <p:nvPr userDrawn="1"/>
        </p:nvSpPr>
        <p:spPr bwMode="auto">
          <a:xfrm>
            <a:off x="1416050" y="6416675"/>
            <a:ext cx="1033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it-IT" altLang="en-US" sz="1400" dirty="0">
                <a:solidFill>
                  <a:schemeClr val="bg1"/>
                </a:solidFill>
              </a:rPr>
              <a:t>© Copyright 2019 – </a:t>
            </a:r>
            <a:r>
              <a:rPr lang="it-IT" altLang="en-US" sz="1400" dirty="0" err="1">
                <a:solidFill>
                  <a:schemeClr val="bg1"/>
                </a:solidFill>
              </a:rPr>
              <a:t>This</a:t>
            </a:r>
            <a:r>
              <a:rPr lang="it-IT" altLang="en-US" sz="1400" dirty="0">
                <a:solidFill>
                  <a:schemeClr val="bg1"/>
                </a:solidFill>
              </a:rPr>
              <a:t> project </a:t>
            </a:r>
            <a:r>
              <a:rPr lang="it-IT" altLang="en-US" sz="1400" dirty="0" err="1">
                <a:solidFill>
                  <a:schemeClr val="bg1"/>
                </a:solidFill>
              </a:rPr>
              <a:t>has</a:t>
            </a:r>
            <a:r>
              <a:rPr lang="it-IT" altLang="en-US" sz="1400" dirty="0">
                <a:solidFill>
                  <a:schemeClr val="bg1"/>
                </a:solidFill>
              </a:rPr>
              <a:t> </a:t>
            </a:r>
            <a:r>
              <a:rPr lang="it-IT" altLang="en-US" sz="1400" dirty="0" err="1">
                <a:solidFill>
                  <a:schemeClr val="bg1"/>
                </a:solidFill>
              </a:rPr>
              <a:t>received</a:t>
            </a:r>
            <a:r>
              <a:rPr lang="it-IT" altLang="en-US" sz="1400" dirty="0">
                <a:solidFill>
                  <a:schemeClr val="bg1"/>
                </a:solidFill>
              </a:rPr>
              <a:t> funding from the </a:t>
            </a:r>
            <a:r>
              <a:rPr lang="it-IT" altLang="en-US" sz="1400" dirty="0" err="1">
                <a:solidFill>
                  <a:schemeClr val="bg1"/>
                </a:solidFill>
              </a:rPr>
              <a:t>European</a:t>
            </a:r>
            <a:r>
              <a:rPr lang="it-IT" altLang="en-US" sz="1400" dirty="0">
                <a:solidFill>
                  <a:schemeClr val="bg1"/>
                </a:solidFill>
              </a:rPr>
              <a:t> </a:t>
            </a:r>
            <a:r>
              <a:rPr lang="it-IT" altLang="en-US" sz="1400" dirty="0" err="1">
                <a:solidFill>
                  <a:schemeClr val="bg1"/>
                </a:solidFill>
              </a:rPr>
              <a:t>Union’s</a:t>
            </a:r>
            <a:r>
              <a:rPr lang="it-IT" altLang="en-US" sz="1400" dirty="0">
                <a:solidFill>
                  <a:schemeClr val="bg1"/>
                </a:solidFill>
              </a:rPr>
              <a:t> Horizon 2020 project call </a:t>
            </a:r>
          </a:p>
          <a:p>
            <a:pPr>
              <a:defRPr/>
            </a:pPr>
            <a:r>
              <a:rPr lang="it-IT" altLang="en-US" sz="1400" dirty="0">
                <a:solidFill>
                  <a:schemeClr val="bg1"/>
                </a:solidFill>
              </a:rPr>
              <a:t>H2020-SwafS-2018-2020 </a:t>
            </a:r>
            <a:r>
              <a:rPr lang="it-IT" altLang="en-US" sz="1400" dirty="0" err="1">
                <a:solidFill>
                  <a:schemeClr val="bg1"/>
                </a:solidFill>
              </a:rPr>
              <a:t>funded</a:t>
            </a:r>
            <a:r>
              <a:rPr lang="it-IT" altLang="en-US" sz="1400" dirty="0">
                <a:solidFill>
                  <a:schemeClr val="bg1"/>
                </a:solidFill>
              </a:rPr>
              <a:t> project Grant Agreement no. 872859</a:t>
            </a:r>
          </a:p>
        </p:txBody>
      </p:sp>
      <p:sp>
        <p:nvSpPr>
          <p:cNvPr id="24" name="Segnaposto contenuto 23"/>
          <p:cNvSpPr>
            <a:spLocks noGrp="1"/>
          </p:cNvSpPr>
          <p:nvPr>
            <p:ph sz="quarter" idx="10" hasCustomPrompt="1"/>
          </p:nvPr>
        </p:nvSpPr>
        <p:spPr>
          <a:xfrm>
            <a:off x="2745827" y="5445125"/>
            <a:ext cx="2160240" cy="360363"/>
          </a:xfrm>
          <a:ln>
            <a:noFill/>
          </a:ln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  <p:sp>
        <p:nvSpPr>
          <p:cNvPr id="26" name="Segnaposto contenuto 23"/>
          <p:cNvSpPr>
            <a:spLocks noGrp="1"/>
          </p:cNvSpPr>
          <p:nvPr>
            <p:ph sz="quarter" idx="11" hasCustomPrompt="1"/>
          </p:nvPr>
        </p:nvSpPr>
        <p:spPr>
          <a:xfrm>
            <a:off x="4886784" y="5445125"/>
            <a:ext cx="2160240" cy="360363"/>
          </a:xfrm>
          <a:ln>
            <a:noFill/>
          </a:ln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it-IT"/>
              <a:t>Modifica gli stili del testo dello schema
Secondo livello
Terzo livello
Quarto livello
Quinto livello</a:t>
            </a:r>
            <a:endParaRPr lang="it-IT" dirty="0"/>
          </a:p>
        </p:txBody>
      </p:sp>
      <p:sp>
        <p:nvSpPr>
          <p:cNvPr id="27" name="Segnaposto contenuto 23"/>
          <p:cNvSpPr>
            <a:spLocks noGrp="1"/>
          </p:cNvSpPr>
          <p:nvPr>
            <p:ph sz="quarter" idx="12" hasCustomPrompt="1"/>
          </p:nvPr>
        </p:nvSpPr>
        <p:spPr>
          <a:xfrm>
            <a:off x="7027741" y="5445125"/>
            <a:ext cx="2160240" cy="360363"/>
          </a:xfrm>
          <a:ln>
            <a:noFill/>
          </a:ln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it-IT"/>
              <a:t>Modifica gli stili del testo dello schema
Secondo livello
Terzo livello
Quarto livello
Quinto livello</a:t>
            </a:r>
            <a:endParaRPr lang="it-IT" dirty="0"/>
          </a:p>
        </p:txBody>
      </p:sp>
      <p:sp>
        <p:nvSpPr>
          <p:cNvPr id="29" name="Titolo 28"/>
          <p:cNvSpPr>
            <a:spLocks noGrp="1"/>
          </p:cNvSpPr>
          <p:nvPr>
            <p:ph type="title" hasCustomPrompt="1"/>
          </p:nvPr>
        </p:nvSpPr>
        <p:spPr>
          <a:xfrm>
            <a:off x="1302035" y="2742756"/>
            <a:ext cx="9329738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 hasCustomPrompt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838200" y="918010"/>
            <a:ext cx="10515600" cy="923330"/>
          </a:xfrm>
        </p:spPr>
        <p:txBody>
          <a:bodyPr/>
          <a:lstStyle/>
          <a:p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r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2351584" y="34922"/>
            <a:ext cx="9289032" cy="1143000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6" name="Segnaposto contenuto 2"/>
          <p:cNvSpPr>
            <a:spLocks noGrp="1"/>
          </p:cNvSpPr>
          <p:nvPr>
            <p:ph idx="1"/>
          </p:nvPr>
        </p:nvSpPr>
        <p:spPr>
          <a:xfrm>
            <a:off x="609600" y="1340768"/>
            <a:ext cx="10972800" cy="478539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550863" y="664051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fld id="{A18FFCF5-426D-4E25-B853-BBC9CFD38A76}" type="datetime1">
              <a:rPr lang="it-IT"/>
              <a:t>15/07/2022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141788" y="664051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it-IT"/>
              <a:t>footer</a:t>
            </a:r>
            <a:endParaRPr lang="it-IT" dirty="0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796338" y="6664325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A59DA291-3100-43E9-99C5-7A70AF0A30C7}" type="slidenum">
              <a:rPr lang="it-IT" altLang="en-US"/>
              <a:t>‹#›</a:t>
            </a:fld>
            <a:endParaRPr lang="it-IT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1215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 userDrawn="1"/>
        </p:nvSpPr>
        <p:spPr>
          <a:xfrm>
            <a:off x="0" y="6391379"/>
            <a:ext cx="12192000" cy="706437"/>
          </a:xfrm>
          <a:prstGeom prst="rect">
            <a:avLst/>
          </a:prstGeom>
          <a:solidFill>
            <a:srgbClr val="8025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400" dirty="0"/>
          </a:p>
        </p:txBody>
      </p:sp>
      <p:pic>
        <p:nvPicPr>
          <p:cNvPr id="1027" name="Immagine 15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5" y="2997200"/>
            <a:ext cx="3000375" cy="29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Segnaposto titolo 1"/>
          <p:cNvSpPr>
            <a:spLocks noGrp="1" noChangeArrowheads="1"/>
          </p:cNvSpPr>
          <p:nvPr>
            <p:ph type="title"/>
          </p:nvPr>
        </p:nvSpPr>
        <p:spPr bwMode="auto">
          <a:xfrm>
            <a:off x="2311400" y="34925"/>
            <a:ext cx="93297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it-IT" altLang="en-US"/>
              <a:t>Fare clic per modificare lo stile del titolo</a:t>
            </a:r>
          </a:p>
        </p:txBody>
      </p:sp>
      <p:sp>
        <p:nvSpPr>
          <p:cNvPr id="1029" name="Segnaposto testo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863" y="1384300"/>
            <a:ext cx="11090275" cy="473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it-IT" altLang="en-US"/>
              <a:t>Fare clic per modificare stili del testo dello schema</a:t>
            </a:r>
          </a:p>
          <a:p>
            <a:pPr lvl="1"/>
            <a:r>
              <a:rPr lang="it-IT" altLang="en-US"/>
              <a:t>Secondo livello</a:t>
            </a:r>
          </a:p>
          <a:p>
            <a:pPr lvl="2"/>
            <a:r>
              <a:rPr lang="it-IT" altLang="en-US"/>
              <a:t>Terzo livello</a:t>
            </a:r>
          </a:p>
          <a:p>
            <a:pPr lvl="3"/>
            <a:r>
              <a:rPr lang="it-IT" altLang="en-US"/>
              <a:t>Quarto livello</a:t>
            </a:r>
          </a:p>
          <a:p>
            <a:pPr lvl="4"/>
            <a:r>
              <a:rPr lang="it-IT" altLang="en-US"/>
              <a:t>Quinto livello</a:t>
            </a:r>
          </a:p>
        </p:txBody>
      </p:sp>
      <p:pic>
        <p:nvPicPr>
          <p:cNvPr id="1030" name="Immagine 7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214313"/>
            <a:ext cx="2060575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tangolo 13"/>
          <p:cNvSpPr/>
          <p:nvPr userDrawn="1"/>
        </p:nvSpPr>
        <p:spPr>
          <a:xfrm>
            <a:off x="0" y="6323013"/>
            <a:ext cx="12192000" cy="173037"/>
          </a:xfrm>
          <a:prstGeom prst="rect">
            <a:avLst/>
          </a:prstGeom>
          <a:solidFill>
            <a:srgbClr val="61B3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4" name="Immagine 19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07" y="6550516"/>
            <a:ext cx="619256" cy="41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20"/>
          <p:cNvSpPr>
            <a:spLocks noChangeArrowheads="1"/>
          </p:cNvSpPr>
          <p:nvPr userDrawn="1"/>
        </p:nvSpPr>
        <p:spPr bwMode="auto">
          <a:xfrm>
            <a:off x="927100" y="6550516"/>
            <a:ext cx="10337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it-IT" altLang="en-US" sz="1100" dirty="0">
                <a:solidFill>
                  <a:schemeClr val="bg1"/>
                </a:solidFill>
              </a:rPr>
              <a:t>© Copyright 2019 – </a:t>
            </a:r>
            <a:r>
              <a:rPr lang="it-IT" altLang="en-US" sz="1100" dirty="0" err="1">
                <a:solidFill>
                  <a:schemeClr val="bg1"/>
                </a:solidFill>
              </a:rPr>
              <a:t>This</a:t>
            </a:r>
            <a:r>
              <a:rPr lang="it-IT" altLang="en-US" sz="1100" dirty="0">
                <a:solidFill>
                  <a:schemeClr val="bg1"/>
                </a:solidFill>
              </a:rPr>
              <a:t> project </a:t>
            </a:r>
            <a:r>
              <a:rPr lang="it-IT" altLang="en-US" sz="1100" dirty="0" err="1">
                <a:solidFill>
                  <a:schemeClr val="bg1"/>
                </a:solidFill>
              </a:rPr>
              <a:t>has</a:t>
            </a:r>
            <a:r>
              <a:rPr lang="it-IT" altLang="en-US" sz="1100" dirty="0">
                <a:solidFill>
                  <a:schemeClr val="bg1"/>
                </a:solidFill>
              </a:rPr>
              <a:t> </a:t>
            </a:r>
            <a:r>
              <a:rPr lang="it-IT" altLang="en-US" sz="1100" dirty="0" err="1">
                <a:solidFill>
                  <a:schemeClr val="bg1"/>
                </a:solidFill>
              </a:rPr>
              <a:t>received</a:t>
            </a:r>
            <a:r>
              <a:rPr lang="it-IT" altLang="en-US" sz="1100" dirty="0">
                <a:solidFill>
                  <a:schemeClr val="bg1"/>
                </a:solidFill>
              </a:rPr>
              <a:t> funding from the </a:t>
            </a:r>
            <a:r>
              <a:rPr lang="it-IT" altLang="en-US" sz="1100" dirty="0" err="1">
                <a:solidFill>
                  <a:schemeClr val="bg1"/>
                </a:solidFill>
              </a:rPr>
              <a:t>European</a:t>
            </a:r>
            <a:r>
              <a:rPr lang="it-IT" altLang="en-US" sz="1100" dirty="0">
                <a:solidFill>
                  <a:schemeClr val="bg1"/>
                </a:solidFill>
              </a:rPr>
              <a:t> </a:t>
            </a:r>
            <a:r>
              <a:rPr lang="it-IT" altLang="en-US" sz="1100" dirty="0" err="1">
                <a:solidFill>
                  <a:schemeClr val="bg1"/>
                </a:solidFill>
              </a:rPr>
              <a:t>Union’s</a:t>
            </a:r>
            <a:r>
              <a:rPr lang="it-IT" altLang="en-US" sz="1100" dirty="0">
                <a:solidFill>
                  <a:schemeClr val="bg1"/>
                </a:solidFill>
              </a:rPr>
              <a:t> Horizon 2020 project call </a:t>
            </a:r>
          </a:p>
          <a:p>
            <a:pPr>
              <a:defRPr/>
            </a:pPr>
            <a:r>
              <a:rPr lang="it-IT" altLang="en-US" sz="1100" dirty="0">
                <a:solidFill>
                  <a:schemeClr val="bg1"/>
                </a:solidFill>
              </a:rPr>
              <a:t>H2020-SwafS-2018-2020 </a:t>
            </a:r>
            <a:r>
              <a:rPr lang="it-IT" altLang="en-US" sz="1100" dirty="0" err="1">
                <a:solidFill>
                  <a:schemeClr val="bg1"/>
                </a:solidFill>
              </a:rPr>
              <a:t>funded</a:t>
            </a:r>
            <a:r>
              <a:rPr lang="it-IT" altLang="en-US" sz="1100" dirty="0">
                <a:solidFill>
                  <a:schemeClr val="bg1"/>
                </a:solidFill>
              </a:rPr>
              <a:t> project Grant Agreement no. 872859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58585A"/>
          </a:solidFill>
          <a:latin typeface="+mn-lt"/>
          <a:ea typeface="Futura Medium" pitchFamily="34" charset="0"/>
          <a:cs typeface="Futura Medium" panose="020B0602020204020303" pitchFamily="34" charset="-79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8585A"/>
          </a:solidFill>
          <a:latin typeface="Arial" panose="020B0604020202020204" pitchFamily="34" charset="0"/>
          <a:ea typeface="Futura Medium" pitchFamily="34" charset="0"/>
          <a:cs typeface="Futura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8585A"/>
          </a:solidFill>
          <a:latin typeface="Arial" panose="020B0604020202020204" pitchFamily="34" charset="0"/>
          <a:ea typeface="Futura Medium" pitchFamily="34" charset="0"/>
          <a:cs typeface="Futura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8585A"/>
          </a:solidFill>
          <a:latin typeface="Arial" panose="020B0604020202020204" pitchFamily="34" charset="0"/>
          <a:ea typeface="Futura Medium" pitchFamily="34" charset="0"/>
          <a:cs typeface="Futura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8585A"/>
          </a:solidFill>
          <a:latin typeface="Arial" panose="020B0604020202020204" pitchFamily="34" charset="0"/>
          <a:ea typeface="Futura Medium" pitchFamily="34" charset="0"/>
          <a:cs typeface="Futura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Futura Medium" pitchFamily="34" charset="0"/>
          <a:cs typeface="Futura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Futura Medium" pitchFamily="34" charset="0"/>
          <a:cs typeface="Futura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Futura Medium" pitchFamily="34" charset="0"/>
          <a:cs typeface="Futura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Futura Medium" pitchFamily="34" charset="0"/>
          <a:cs typeface="Futura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800" kern="1200">
          <a:solidFill>
            <a:schemeClr val="tx1"/>
          </a:solidFill>
          <a:latin typeface="+mn-lt"/>
          <a:ea typeface="Futura Medium" pitchFamily="34" charset="0"/>
          <a:cs typeface="Futura Medium" panose="020B0602020204020303" pitchFamily="34" charset="-79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Futura Medium" pitchFamily="34" charset="0"/>
          <a:cs typeface="Futura Medium" panose="020B0602020204020303" pitchFamily="34" charset="-79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000" kern="1200">
          <a:solidFill>
            <a:schemeClr val="tx1"/>
          </a:solidFill>
          <a:latin typeface="+mn-lt"/>
          <a:ea typeface="Futura Medium" pitchFamily="34" charset="0"/>
          <a:cs typeface="Futura Medium" panose="020B0602020204020303" pitchFamily="34" charset="-79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kern="1200">
          <a:solidFill>
            <a:schemeClr val="tx1"/>
          </a:solidFill>
          <a:latin typeface="+mn-lt"/>
          <a:ea typeface="Futura Medium" pitchFamily="34" charset="0"/>
          <a:cs typeface="Futura Medium" panose="020B0602020204020303" pitchFamily="34" charset="-79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1600" kern="1200">
          <a:solidFill>
            <a:schemeClr val="tx1"/>
          </a:solidFill>
          <a:latin typeface="+mn-lt"/>
          <a:ea typeface="Futura Medium" pitchFamily="34" charset="0"/>
          <a:cs typeface="Futura Medium" panose="020B0602020204020303" pitchFamily="34" charset="-79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1215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 userDrawn="1"/>
        </p:nvSpPr>
        <p:spPr>
          <a:xfrm>
            <a:off x="0" y="6391379"/>
            <a:ext cx="12192000" cy="706437"/>
          </a:xfrm>
          <a:prstGeom prst="rect">
            <a:avLst/>
          </a:prstGeom>
          <a:solidFill>
            <a:srgbClr val="8025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400" dirty="0"/>
          </a:p>
        </p:txBody>
      </p:sp>
      <p:pic>
        <p:nvPicPr>
          <p:cNvPr id="1027" name="Immagine 15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5" y="2997200"/>
            <a:ext cx="3000375" cy="29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Segnaposto titolo 1"/>
          <p:cNvSpPr>
            <a:spLocks noGrp="1" noChangeArrowheads="1"/>
          </p:cNvSpPr>
          <p:nvPr>
            <p:ph type="title"/>
          </p:nvPr>
        </p:nvSpPr>
        <p:spPr bwMode="auto">
          <a:xfrm>
            <a:off x="2311400" y="34925"/>
            <a:ext cx="93297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it-IT" altLang="en-US"/>
              <a:t>Fare clic per modificare lo stile del titolo</a:t>
            </a:r>
          </a:p>
        </p:txBody>
      </p:sp>
      <p:sp>
        <p:nvSpPr>
          <p:cNvPr id="1029" name="Segnaposto testo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863" y="1384300"/>
            <a:ext cx="11090275" cy="473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it-IT" altLang="en-US"/>
              <a:t>Fare clic per modificare stili del testo dello schema</a:t>
            </a:r>
          </a:p>
          <a:p>
            <a:pPr lvl="1"/>
            <a:r>
              <a:rPr lang="it-IT" altLang="en-US"/>
              <a:t>Secondo livello</a:t>
            </a:r>
          </a:p>
          <a:p>
            <a:pPr lvl="2"/>
            <a:r>
              <a:rPr lang="it-IT" altLang="en-US"/>
              <a:t>Terzo livello</a:t>
            </a:r>
          </a:p>
          <a:p>
            <a:pPr lvl="3"/>
            <a:r>
              <a:rPr lang="it-IT" altLang="en-US"/>
              <a:t>Quarto livello</a:t>
            </a:r>
          </a:p>
          <a:p>
            <a:pPr lvl="4"/>
            <a:r>
              <a:rPr lang="it-IT" altLang="en-US"/>
              <a:t>Quinto livello</a:t>
            </a:r>
          </a:p>
        </p:txBody>
      </p:sp>
      <p:pic>
        <p:nvPicPr>
          <p:cNvPr id="1030" name="Immagine 7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214313"/>
            <a:ext cx="2060575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tangolo 13"/>
          <p:cNvSpPr/>
          <p:nvPr userDrawn="1"/>
        </p:nvSpPr>
        <p:spPr>
          <a:xfrm>
            <a:off x="0" y="6323013"/>
            <a:ext cx="12192000" cy="173037"/>
          </a:xfrm>
          <a:prstGeom prst="rect">
            <a:avLst/>
          </a:prstGeom>
          <a:solidFill>
            <a:srgbClr val="61B3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4" name="Immagine 19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07" y="6550516"/>
            <a:ext cx="619256" cy="41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20"/>
          <p:cNvSpPr>
            <a:spLocks noChangeArrowheads="1"/>
          </p:cNvSpPr>
          <p:nvPr userDrawn="1"/>
        </p:nvSpPr>
        <p:spPr bwMode="auto">
          <a:xfrm>
            <a:off x="927100" y="6550516"/>
            <a:ext cx="10337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it-IT" altLang="en-US" sz="1100" dirty="0">
                <a:solidFill>
                  <a:schemeClr val="bg1"/>
                </a:solidFill>
              </a:rPr>
              <a:t>© Copyright 2019 – </a:t>
            </a:r>
            <a:r>
              <a:rPr lang="it-IT" altLang="en-US" sz="1100" dirty="0" err="1">
                <a:solidFill>
                  <a:schemeClr val="bg1"/>
                </a:solidFill>
              </a:rPr>
              <a:t>This</a:t>
            </a:r>
            <a:r>
              <a:rPr lang="it-IT" altLang="en-US" sz="1100" dirty="0">
                <a:solidFill>
                  <a:schemeClr val="bg1"/>
                </a:solidFill>
              </a:rPr>
              <a:t> project </a:t>
            </a:r>
            <a:r>
              <a:rPr lang="it-IT" altLang="en-US" sz="1100" dirty="0" err="1">
                <a:solidFill>
                  <a:schemeClr val="bg1"/>
                </a:solidFill>
              </a:rPr>
              <a:t>has</a:t>
            </a:r>
            <a:r>
              <a:rPr lang="it-IT" altLang="en-US" sz="1100" dirty="0">
                <a:solidFill>
                  <a:schemeClr val="bg1"/>
                </a:solidFill>
              </a:rPr>
              <a:t> </a:t>
            </a:r>
            <a:r>
              <a:rPr lang="it-IT" altLang="en-US" sz="1100" dirty="0" err="1">
                <a:solidFill>
                  <a:schemeClr val="bg1"/>
                </a:solidFill>
              </a:rPr>
              <a:t>received</a:t>
            </a:r>
            <a:r>
              <a:rPr lang="it-IT" altLang="en-US" sz="1100" dirty="0">
                <a:solidFill>
                  <a:schemeClr val="bg1"/>
                </a:solidFill>
              </a:rPr>
              <a:t> funding from the </a:t>
            </a:r>
            <a:r>
              <a:rPr lang="it-IT" altLang="en-US" sz="1100" dirty="0" err="1">
                <a:solidFill>
                  <a:schemeClr val="bg1"/>
                </a:solidFill>
              </a:rPr>
              <a:t>European</a:t>
            </a:r>
            <a:r>
              <a:rPr lang="it-IT" altLang="en-US" sz="1100" dirty="0">
                <a:solidFill>
                  <a:schemeClr val="bg1"/>
                </a:solidFill>
              </a:rPr>
              <a:t> </a:t>
            </a:r>
            <a:r>
              <a:rPr lang="it-IT" altLang="en-US" sz="1100" dirty="0" err="1">
                <a:solidFill>
                  <a:schemeClr val="bg1"/>
                </a:solidFill>
              </a:rPr>
              <a:t>Union’s</a:t>
            </a:r>
            <a:r>
              <a:rPr lang="it-IT" altLang="en-US" sz="1100" dirty="0">
                <a:solidFill>
                  <a:schemeClr val="bg1"/>
                </a:solidFill>
              </a:rPr>
              <a:t> Horizon 2020 project call </a:t>
            </a:r>
          </a:p>
          <a:p>
            <a:pPr>
              <a:defRPr/>
            </a:pPr>
            <a:r>
              <a:rPr lang="it-IT" altLang="en-US" sz="1100" dirty="0">
                <a:solidFill>
                  <a:schemeClr val="bg1"/>
                </a:solidFill>
              </a:rPr>
              <a:t>H2020-SwafS-2018-2020 </a:t>
            </a:r>
            <a:r>
              <a:rPr lang="it-IT" altLang="en-US" sz="1100" dirty="0" err="1">
                <a:solidFill>
                  <a:schemeClr val="bg1"/>
                </a:solidFill>
              </a:rPr>
              <a:t>funded</a:t>
            </a:r>
            <a:r>
              <a:rPr lang="it-IT" altLang="en-US" sz="1100" dirty="0">
                <a:solidFill>
                  <a:schemeClr val="bg1"/>
                </a:solidFill>
              </a:rPr>
              <a:t> project Grant Agreement no. 872859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58585A"/>
          </a:solidFill>
          <a:latin typeface="+mn-lt"/>
          <a:ea typeface="Futura Medium" pitchFamily="34" charset="0"/>
          <a:cs typeface="Futura Medium" panose="020B0602020204020303" pitchFamily="34" charset="-79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8585A"/>
          </a:solidFill>
          <a:latin typeface="Arial" panose="020B0604020202020204" pitchFamily="34" charset="0"/>
          <a:ea typeface="Futura Medium" pitchFamily="34" charset="0"/>
          <a:cs typeface="Futura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8585A"/>
          </a:solidFill>
          <a:latin typeface="Arial" panose="020B0604020202020204" pitchFamily="34" charset="0"/>
          <a:ea typeface="Futura Medium" pitchFamily="34" charset="0"/>
          <a:cs typeface="Futura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8585A"/>
          </a:solidFill>
          <a:latin typeface="Arial" panose="020B0604020202020204" pitchFamily="34" charset="0"/>
          <a:ea typeface="Futura Medium" pitchFamily="34" charset="0"/>
          <a:cs typeface="Futura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8585A"/>
          </a:solidFill>
          <a:latin typeface="Arial" panose="020B0604020202020204" pitchFamily="34" charset="0"/>
          <a:ea typeface="Futura Medium" pitchFamily="34" charset="0"/>
          <a:cs typeface="Futura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Futura Medium" pitchFamily="34" charset="0"/>
          <a:cs typeface="Futura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Futura Medium" pitchFamily="34" charset="0"/>
          <a:cs typeface="Futura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Futura Medium" pitchFamily="34" charset="0"/>
          <a:cs typeface="Futura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Futura Medium" pitchFamily="34" charset="0"/>
          <a:cs typeface="Futura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800" kern="1200">
          <a:solidFill>
            <a:schemeClr val="tx1"/>
          </a:solidFill>
          <a:latin typeface="+mn-lt"/>
          <a:ea typeface="Futura Medium" pitchFamily="34" charset="0"/>
          <a:cs typeface="Futura Medium" panose="020B0602020204020303" pitchFamily="34" charset="-79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400" kern="1200">
          <a:solidFill>
            <a:schemeClr val="tx1"/>
          </a:solidFill>
          <a:latin typeface="+mn-lt"/>
          <a:ea typeface="Futura Medium" pitchFamily="34" charset="0"/>
          <a:cs typeface="Futura Medium" panose="020B0602020204020303" pitchFamily="34" charset="-79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000" kern="1200">
          <a:solidFill>
            <a:schemeClr val="tx1"/>
          </a:solidFill>
          <a:latin typeface="+mn-lt"/>
          <a:ea typeface="Futura Medium" pitchFamily="34" charset="0"/>
          <a:cs typeface="Futura Medium" panose="020B0602020204020303" pitchFamily="34" charset="-79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kern="1200">
          <a:solidFill>
            <a:schemeClr val="tx1"/>
          </a:solidFill>
          <a:latin typeface="+mn-lt"/>
          <a:ea typeface="Futura Medium" pitchFamily="34" charset="0"/>
          <a:cs typeface="Futura Medium" panose="020B0602020204020303" pitchFamily="34" charset="-79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1600" kern="1200">
          <a:solidFill>
            <a:schemeClr val="tx1"/>
          </a:solidFill>
          <a:latin typeface="+mn-lt"/>
          <a:ea typeface="Futura Medium" pitchFamily="34" charset="0"/>
          <a:cs typeface="Futura Medium" panose="020B0602020204020303" pitchFamily="34" charset="-79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4o91Jnnh0NI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Relationship Id="rId4" Type="http://schemas.openxmlformats.org/officeDocument/2006/relationships/hyperlink" Target="https://home.cern/science/physics/standard-mode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ooniverse.org/projects/reinforce/new-particle-search-at-cern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hotos.app.goo.gl/KMZ7LNy1NMiPGdB58" TargetMode="External"/><Relationship Id="rId2" Type="http://schemas.openxmlformats.org/officeDocument/2006/relationships/hyperlink" Target="https://photos.app.goo.gl/JxYSKgWus3XQ49W38" TargetMode="Externa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/>
          <p:cNvSpPr>
            <a:spLocks noGrp="1" noChangeArrowheads="1"/>
          </p:cNvSpPr>
          <p:nvPr>
            <p:ph type="ctrTitle"/>
          </p:nvPr>
        </p:nvSpPr>
        <p:spPr>
          <a:xfrm>
            <a:off x="407368" y="2456978"/>
            <a:ext cx="7344815" cy="12239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Particle Fun Park</a:t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l-GR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63" name="Sottotitolo 2"/>
          <p:cNvSpPr>
            <a:spLocks noGrp="1" noChangeArrowheads="1"/>
          </p:cNvSpPr>
          <p:nvPr>
            <p:ph type="subTitle" idx="1"/>
          </p:nvPr>
        </p:nvSpPr>
        <p:spPr>
          <a:xfrm>
            <a:off x="550863" y="3789040"/>
            <a:ext cx="6985000" cy="1800200"/>
          </a:xfrm>
        </p:spPr>
        <p:txBody>
          <a:bodyPr>
            <a:normAutofit/>
          </a:bodyPr>
          <a:lstStyle/>
          <a:p>
            <a:pPr algn="ctr"/>
            <a:r>
              <a:rPr lang="en-US" altLang="en-US" b="1" dirty="0" smtClean="0">
                <a:cs typeface="Futura Medium" pitchFamily="34" charset="0"/>
              </a:rPr>
              <a:t>Georgia </a:t>
            </a:r>
            <a:r>
              <a:rPr lang="en-US" altLang="en-US" b="1" dirty="0" err="1" smtClean="0">
                <a:cs typeface="Futura Medium" pitchFamily="34" charset="0"/>
              </a:rPr>
              <a:t>Dragoutsou</a:t>
            </a:r>
            <a:endParaRPr lang="el-GR" altLang="en-US" b="1" dirty="0" smtClean="0">
              <a:cs typeface="Futura Medium" pitchFamily="34" charset="0"/>
            </a:endParaRPr>
          </a:p>
          <a:p>
            <a:pPr algn="ctr"/>
            <a:r>
              <a:rPr lang="en-US" altLang="en-US" b="1" dirty="0" err="1" smtClean="0">
                <a:cs typeface="Futura Medium" pitchFamily="34" charset="0"/>
              </a:rPr>
              <a:t>Thanassis</a:t>
            </a:r>
            <a:r>
              <a:rPr lang="en-US" altLang="en-US" b="1" dirty="0" smtClean="0">
                <a:cs typeface="Futura Medium" pitchFamily="34" charset="0"/>
              </a:rPr>
              <a:t> </a:t>
            </a:r>
            <a:r>
              <a:rPr lang="en-US" altLang="en-US" b="1" dirty="0" err="1" smtClean="0">
                <a:cs typeface="Futura Medium" pitchFamily="34" charset="0"/>
              </a:rPr>
              <a:t>Spanias</a:t>
            </a:r>
            <a:endParaRPr lang="en-US" altLang="en-US" b="1" dirty="0" smtClean="0">
              <a:cs typeface="Futura Medium" pitchFamily="34" charset="0"/>
            </a:endParaRPr>
          </a:p>
          <a:p>
            <a:pPr algn="ctr"/>
            <a:r>
              <a:rPr lang="en-US" altLang="en-US" b="1" dirty="0" smtClean="0">
                <a:cs typeface="Futura Medium" pitchFamily="34" charset="0"/>
              </a:rPr>
              <a:t>Georgia </a:t>
            </a:r>
            <a:r>
              <a:rPr lang="en-US" altLang="en-US" b="1" dirty="0" err="1" smtClean="0">
                <a:cs typeface="Futura Medium" pitchFamily="34" charset="0"/>
              </a:rPr>
              <a:t>Tsirigoti</a:t>
            </a:r>
            <a:endParaRPr lang="en-US" altLang="en-US" b="1" dirty="0" smtClean="0">
              <a:cs typeface="Futura Medium" pitchFamily="34" charset="0"/>
            </a:endParaRPr>
          </a:p>
          <a:p>
            <a:pPr algn="ctr"/>
            <a:r>
              <a:rPr lang="en-US" altLang="en-US" b="1" dirty="0" err="1" smtClean="0">
                <a:cs typeface="Futura Medium" pitchFamily="34" charset="0"/>
              </a:rPr>
              <a:t>Miltos</a:t>
            </a:r>
            <a:r>
              <a:rPr lang="en-US" altLang="en-US" b="1" dirty="0" smtClean="0">
                <a:cs typeface="Futura Medium" pitchFamily="34" charset="0"/>
              </a:rPr>
              <a:t> </a:t>
            </a:r>
            <a:r>
              <a:rPr lang="en-US" altLang="en-US" b="1" dirty="0" err="1" smtClean="0">
                <a:cs typeface="Futura Medium" pitchFamily="34" charset="0"/>
              </a:rPr>
              <a:t>Vavoulidis</a:t>
            </a:r>
            <a:endParaRPr lang="el-GR" altLang="en-US" b="1" dirty="0" smtClean="0">
              <a:cs typeface="Futura Medium" pitchFamily="34" charset="0"/>
            </a:endParaRPr>
          </a:p>
          <a:p>
            <a:pPr algn="ctr"/>
            <a:endParaRPr lang="en-US" altLang="en-US" b="1" dirty="0">
              <a:cs typeface="Futura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περιεχομένου 1">
            <a:extLst>
              <a:ext uri="{FF2B5EF4-FFF2-40B4-BE49-F238E27FC236}">
                <a16:creationId xmlns:a16="http://schemas.microsoft.com/office/drawing/2014/main" xmlns="" id="{72B7A2B2-9414-19D7-ADBD-197DBD4E3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72" y="1916832"/>
            <a:ext cx="11305256" cy="3531876"/>
          </a:xfrm>
        </p:spPr>
        <p:txBody>
          <a:bodyPr/>
          <a:lstStyle/>
          <a:p>
            <a:r>
              <a:rPr lang="en-US" dirty="0"/>
              <a:t>Kind of activity</a:t>
            </a:r>
            <a:r>
              <a:rPr lang="en-US" dirty="0" smtClean="0"/>
              <a:t>: Fun Park</a:t>
            </a:r>
            <a:endParaRPr lang="en-US" dirty="0"/>
          </a:p>
          <a:p>
            <a:r>
              <a:rPr lang="en-US" dirty="0"/>
              <a:t>Theme</a:t>
            </a:r>
            <a:r>
              <a:rPr lang="en-US" dirty="0" smtClean="0"/>
              <a:t>: </a:t>
            </a:r>
            <a:r>
              <a:rPr lang="en-US" smtClean="0"/>
              <a:t>New Particles </a:t>
            </a:r>
            <a:r>
              <a:rPr lang="en-US" dirty="0" smtClean="0"/>
              <a:t>in </a:t>
            </a:r>
            <a:r>
              <a:rPr lang="en-US" dirty="0" err="1" smtClean="0"/>
              <a:t>Cern</a:t>
            </a:r>
            <a:r>
              <a:rPr lang="en-US" dirty="0" smtClean="0"/>
              <a:t>, </a:t>
            </a:r>
            <a:r>
              <a:rPr lang="en-US" dirty="0" err="1" smtClean="0"/>
              <a:t>Muons</a:t>
            </a:r>
            <a:r>
              <a:rPr lang="en-US" dirty="0" smtClean="0"/>
              <a:t> Tomography</a:t>
            </a:r>
            <a:endParaRPr lang="en-US" dirty="0"/>
          </a:p>
          <a:p>
            <a:r>
              <a:rPr lang="en-US" dirty="0"/>
              <a:t>Age of </a:t>
            </a:r>
            <a:r>
              <a:rPr lang="en-US" dirty="0" smtClean="0"/>
              <a:t>visitors: General Public</a:t>
            </a:r>
            <a:endParaRPr lang="en-US" dirty="0"/>
          </a:p>
          <a:p>
            <a:r>
              <a:rPr lang="en-US" dirty="0"/>
              <a:t>Short description</a:t>
            </a:r>
            <a:r>
              <a:rPr lang="en-US" dirty="0" smtClean="0"/>
              <a:t>: An interactive Fun Park with particles and cosmic </a:t>
            </a:r>
            <a:r>
              <a:rPr lang="en-US" dirty="0" err="1" smtClean="0"/>
              <a:t>Muons</a:t>
            </a:r>
            <a:endParaRPr lang="en-US" dirty="0"/>
          </a:p>
          <a:p>
            <a:r>
              <a:rPr lang="en-US" dirty="0"/>
              <a:t>Goals</a:t>
            </a:r>
            <a:r>
              <a:rPr lang="en-US" dirty="0" smtClean="0"/>
              <a:t>: Engaging public in scientific research – citizen 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0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16632"/>
            <a:ext cx="7910048" cy="6065933"/>
          </a:xfrm>
        </p:spPr>
      </p:pic>
    </p:spTree>
    <p:extLst>
      <p:ext uri="{BB962C8B-B14F-4D97-AF65-F5344CB8AC3E}">
        <p14:creationId xmlns:p14="http://schemas.microsoft.com/office/powerpoint/2010/main" val="3514302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-33400" y="5049994"/>
            <a:ext cx="3198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https://youtu.be/4o91Jnnh0NI</a:t>
            </a:r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7320136" y="130867"/>
            <a:ext cx="4570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Introduction to particles in Standard Model </a:t>
            </a:r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-33400" y="440366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4"/>
              </a:rPr>
              <a:t>https://home.cern/science/physics/standard-model</a:t>
            </a:r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1148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550862" y="1556792"/>
            <a:ext cx="11090275" cy="4732338"/>
          </a:xfrm>
        </p:spPr>
        <p:txBody>
          <a:bodyPr/>
          <a:lstStyle/>
          <a:p>
            <a:r>
              <a:rPr lang="en-US" dirty="0" smtClean="0"/>
              <a:t>different colors – different flavors</a:t>
            </a:r>
          </a:p>
          <a:p>
            <a:r>
              <a:rPr lang="en-US" dirty="0" smtClean="0"/>
              <a:t>Matter – antimatter </a:t>
            </a:r>
          </a:p>
          <a:p>
            <a:r>
              <a:rPr lang="en-US" dirty="0" smtClean="0"/>
              <a:t>Collisions between a matter and an antimatter car give rewarding points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Bumper cars</a:t>
            </a:r>
            <a:br>
              <a:rPr lang="en-US" dirty="0" smtClean="0"/>
            </a:br>
            <a:r>
              <a:rPr lang="en-US" dirty="0" smtClean="0"/>
              <a:t>                                            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6671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311" y="260648"/>
            <a:ext cx="9495794" cy="5688632"/>
          </a:xfrm>
        </p:spPr>
      </p:pic>
    </p:spTree>
    <p:extLst>
      <p:ext uri="{BB962C8B-B14F-4D97-AF65-F5344CB8AC3E}">
        <p14:creationId xmlns:p14="http://schemas.microsoft.com/office/powerpoint/2010/main" val="128813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3" y="1890921"/>
            <a:ext cx="11090275" cy="3719095"/>
          </a:xfrm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558370" y="460970"/>
            <a:ext cx="10515600" cy="923330"/>
          </a:xfrm>
        </p:spPr>
        <p:txBody>
          <a:bodyPr/>
          <a:lstStyle/>
          <a:p>
            <a:pPr algn="ctr"/>
            <a:r>
              <a:rPr lang="en-US" dirty="0">
                <a:hlinkClick r:id="rId3"/>
              </a:rPr>
              <a:t>New Particle Search at CERN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96299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550863" y="1841340"/>
            <a:ext cx="11090275" cy="4275298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MDS(</a:t>
            </a:r>
            <a:r>
              <a:rPr lang="en-US" dirty="0" err="1" smtClean="0">
                <a:hlinkClick r:id="rId2"/>
              </a:rPr>
              <a:t>Muon</a:t>
            </a:r>
            <a:r>
              <a:rPr lang="en-US" dirty="0" smtClean="0">
                <a:hlinkClick r:id="rId2"/>
              </a:rPr>
              <a:t> Detector Simulator)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MHG( </a:t>
            </a:r>
            <a:r>
              <a:rPr lang="en-US" dirty="0" err="1" smtClean="0">
                <a:hlinkClick r:id="rId3"/>
              </a:rPr>
              <a:t>Muon</a:t>
            </a:r>
            <a:r>
              <a:rPr lang="en-US" dirty="0" smtClean="0">
                <a:hlinkClick r:id="rId3"/>
              </a:rPr>
              <a:t> Hunter Game)</a:t>
            </a:r>
            <a:endParaRPr lang="en-US" dirty="0" smtClean="0"/>
          </a:p>
          <a:p>
            <a:r>
              <a:rPr lang="en-US" dirty="0" err="1" smtClean="0"/>
              <a:t>Muon</a:t>
            </a:r>
            <a:r>
              <a:rPr lang="en-US" dirty="0" smtClean="0"/>
              <a:t> Tomography </a:t>
            </a:r>
            <a:r>
              <a:rPr lang="en-US" dirty="0" err="1" smtClean="0"/>
              <a:t>Zooniverse</a:t>
            </a:r>
            <a:r>
              <a:rPr lang="en-US" dirty="0" smtClean="0"/>
              <a:t> project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Muons</a:t>
            </a:r>
            <a:r>
              <a:rPr lang="en-US" dirty="0" smtClean="0"/>
              <a:t> escape room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12" y="3717032"/>
            <a:ext cx="3533775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9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248" y="87213"/>
            <a:ext cx="8030256" cy="60098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647728" y="1124744"/>
            <a:ext cx="648072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It’s time to Reinforce your summer!</a:t>
            </a:r>
            <a:endParaRPr lang="el-GR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21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118</Words>
  <Application>Microsoft Office PowerPoint</Application>
  <PresentationFormat>Ευρεία οθόνη</PresentationFormat>
  <Paragraphs>25</Paragraphs>
  <Slides>9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9</vt:i4>
      </vt:variant>
    </vt:vector>
  </HeadingPairs>
  <TitlesOfParts>
    <vt:vector size="15" baseType="lpstr">
      <vt:lpstr>Arial</vt:lpstr>
      <vt:lpstr>Calibri</vt:lpstr>
      <vt:lpstr>Futura Medium</vt:lpstr>
      <vt:lpstr>Verdana</vt:lpstr>
      <vt:lpstr>Tema di Office</vt:lpstr>
      <vt:lpstr>1_Tema di Office</vt:lpstr>
      <vt:lpstr>Particle Fun Park </vt:lpstr>
      <vt:lpstr>Παρουσίαση του PowerPoint</vt:lpstr>
      <vt:lpstr>Παρουσίαση του PowerPoint</vt:lpstr>
      <vt:lpstr> </vt:lpstr>
      <vt:lpstr>Bumper cars                                              </vt:lpstr>
      <vt:lpstr>Παρουσίαση του PowerPoint</vt:lpstr>
      <vt:lpstr>New Particle Search at CERN</vt:lpstr>
      <vt:lpstr>Muons escape room</vt:lpstr>
      <vt:lpstr>Παρουσίαση του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georgia</cp:lastModifiedBy>
  <cp:revision>257</cp:revision>
  <cp:lastPrinted>2019-09-12T09:42:00Z</cp:lastPrinted>
  <dcterms:created xsi:type="dcterms:W3CDTF">2017-06-27T14:38:00Z</dcterms:created>
  <dcterms:modified xsi:type="dcterms:W3CDTF">2022-07-15T08:38:26Z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AFB630FF28564C72B78FE3178EDBC197</vt:lpwstr>
  </property>
  <property fmtid="{D5CDD505-2E9C-101B-9397-08002B2CF9AE}" pid="3" name="KSOProductBuildVer">
    <vt:lpwstr>1033-11.2.0.11191</vt:lpwstr>
  </property>
</Properties>
</file>