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2" r:id="rId2"/>
  </p:sldMasterIdLst>
  <p:notesMasterIdLst>
    <p:notesMasterId r:id="rId6"/>
  </p:notesMasterIdLst>
  <p:sldIdLst>
    <p:sldId id="281" r:id="rId3"/>
    <p:sldId id="418" r:id="rId4"/>
    <p:sldId id="411" r:id="rId5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86929" autoAdjust="0"/>
  </p:normalViewPr>
  <p:slideViewPr>
    <p:cSldViewPr>
      <p:cViewPr varScale="1">
        <p:scale>
          <a:sx n="74" d="100"/>
          <a:sy n="74" d="100"/>
        </p:scale>
        <p:origin x="696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1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6D3170-B47B-46F5-80F1-1B132F8537BD}" type="datetimeFigureOut">
              <a:rPr lang="it-IT"/>
              <a:t>10/07/2022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113D27D-5F00-45CF-97B5-FBB4A641544A}" type="slidenum">
              <a:rPr lang="it-IT" altLang="en-US"/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3D27D-5F00-45CF-97B5-FBB4A641544A}" type="slidenum">
              <a:rPr lang="it-IT" altLang="en-US" smtClean="0"/>
              <a:t>1</a:t>
            </a:fld>
            <a:endParaRPr lang="it-IT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4"/>
          <p:cNvSpPr/>
          <p:nvPr userDrawn="1"/>
        </p:nvSpPr>
        <p:spPr>
          <a:xfrm>
            <a:off x="0" y="-171450"/>
            <a:ext cx="12192000" cy="720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ttangolo 16"/>
          <p:cNvSpPr/>
          <p:nvPr userDrawn="1"/>
        </p:nvSpPr>
        <p:spPr>
          <a:xfrm>
            <a:off x="0" y="-173038"/>
            <a:ext cx="12192000" cy="7202488"/>
          </a:xfrm>
          <a:prstGeom prst="rect">
            <a:avLst/>
          </a:pr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6" name="Immagin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-173038"/>
            <a:ext cx="11576050" cy="651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18"/>
          <p:cNvSpPr/>
          <p:nvPr userDrawn="1"/>
        </p:nvSpPr>
        <p:spPr>
          <a:xfrm>
            <a:off x="0" y="6323013"/>
            <a:ext cx="12192000" cy="706437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" name="Immagine 2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65125"/>
            <a:ext cx="5745162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51384" y="2603360"/>
            <a:ext cx="6984776" cy="1223721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rgbClr val="8025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1384" y="4038691"/>
            <a:ext cx="6984776" cy="10949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85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it-IT" dirty="0"/>
          </a:p>
        </p:txBody>
      </p:sp>
      <p:pic>
        <p:nvPicPr>
          <p:cNvPr id="12" name="Immagine 1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7" y="6550516"/>
            <a:ext cx="619256" cy="41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20"/>
          <p:cNvSpPr>
            <a:spLocks noChangeArrowheads="1"/>
          </p:cNvSpPr>
          <p:nvPr userDrawn="1"/>
        </p:nvSpPr>
        <p:spPr bwMode="auto">
          <a:xfrm>
            <a:off x="927100" y="6550516"/>
            <a:ext cx="10337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en-US" sz="1100" dirty="0">
                <a:solidFill>
                  <a:schemeClr val="bg1"/>
                </a:solidFill>
              </a:rPr>
              <a:t>© Copyright 2019 – </a:t>
            </a:r>
            <a:r>
              <a:rPr lang="it-IT" altLang="en-US" sz="1100" dirty="0" err="1">
                <a:solidFill>
                  <a:schemeClr val="bg1"/>
                </a:solidFill>
              </a:rPr>
              <a:t>This</a:t>
            </a:r>
            <a:r>
              <a:rPr lang="it-IT" altLang="en-US" sz="1100" dirty="0">
                <a:solidFill>
                  <a:schemeClr val="bg1"/>
                </a:solidFill>
              </a:rPr>
              <a:t> project </a:t>
            </a:r>
            <a:r>
              <a:rPr lang="it-IT" altLang="en-US" sz="1100" dirty="0" err="1">
                <a:solidFill>
                  <a:schemeClr val="bg1"/>
                </a:solidFill>
              </a:rPr>
              <a:t>has</a:t>
            </a:r>
            <a:r>
              <a:rPr lang="it-IT" altLang="en-US" sz="1100" dirty="0">
                <a:solidFill>
                  <a:schemeClr val="bg1"/>
                </a:solidFill>
              </a:rPr>
              <a:t> </a:t>
            </a:r>
            <a:r>
              <a:rPr lang="it-IT" altLang="en-US" sz="1100" dirty="0" err="1">
                <a:solidFill>
                  <a:schemeClr val="bg1"/>
                </a:solidFill>
              </a:rPr>
              <a:t>received</a:t>
            </a:r>
            <a:r>
              <a:rPr lang="it-IT" altLang="en-US" sz="1100" dirty="0">
                <a:solidFill>
                  <a:schemeClr val="bg1"/>
                </a:solidFill>
              </a:rPr>
              <a:t> funding from the </a:t>
            </a:r>
            <a:r>
              <a:rPr lang="it-IT" altLang="en-US" sz="1100" dirty="0" err="1">
                <a:solidFill>
                  <a:schemeClr val="bg1"/>
                </a:solidFill>
              </a:rPr>
              <a:t>European</a:t>
            </a:r>
            <a:r>
              <a:rPr lang="it-IT" altLang="en-US" sz="1100" dirty="0">
                <a:solidFill>
                  <a:schemeClr val="bg1"/>
                </a:solidFill>
              </a:rPr>
              <a:t> </a:t>
            </a:r>
            <a:r>
              <a:rPr lang="it-IT" altLang="en-US" sz="1100" dirty="0" err="1">
                <a:solidFill>
                  <a:schemeClr val="bg1"/>
                </a:solidFill>
              </a:rPr>
              <a:t>Union’s</a:t>
            </a:r>
            <a:r>
              <a:rPr lang="it-IT" altLang="en-US" sz="1100" dirty="0">
                <a:solidFill>
                  <a:schemeClr val="bg1"/>
                </a:solidFill>
              </a:rPr>
              <a:t> Horizon 2020 project call </a:t>
            </a:r>
          </a:p>
          <a:p>
            <a:pPr>
              <a:defRPr/>
            </a:pPr>
            <a:r>
              <a:rPr lang="it-IT" altLang="en-US" sz="1100" dirty="0">
                <a:solidFill>
                  <a:schemeClr val="bg1"/>
                </a:solidFill>
              </a:rPr>
              <a:t>H2020-SwafS-2018-2020 </a:t>
            </a:r>
            <a:r>
              <a:rPr lang="it-IT" altLang="en-US" sz="1100" dirty="0" err="1">
                <a:solidFill>
                  <a:schemeClr val="bg1"/>
                </a:solidFill>
              </a:rPr>
              <a:t>funded</a:t>
            </a:r>
            <a:r>
              <a:rPr lang="it-IT" altLang="en-US" sz="1100" dirty="0">
                <a:solidFill>
                  <a:schemeClr val="bg1"/>
                </a:solidFill>
              </a:rPr>
              <a:t> project Grant Agreement no. 872859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4"/>
          <p:cNvSpPr/>
          <p:nvPr userDrawn="1"/>
        </p:nvSpPr>
        <p:spPr>
          <a:xfrm>
            <a:off x="0" y="-171450"/>
            <a:ext cx="12192000" cy="720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ttangolo 16"/>
          <p:cNvSpPr/>
          <p:nvPr userDrawn="1"/>
        </p:nvSpPr>
        <p:spPr>
          <a:xfrm>
            <a:off x="0" y="-173038"/>
            <a:ext cx="12192000" cy="7202488"/>
          </a:xfrm>
          <a:prstGeom prst="rect">
            <a:avLst/>
          </a:pr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6" name="Immagin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-173038"/>
            <a:ext cx="11576050" cy="651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18"/>
          <p:cNvSpPr/>
          <p:nvPr userDrawn="1"/>
        </p:nvSpPr>
        <p:spPr>
          <a:xfrm>
            <a:off x="0" y="6323013"/>
            <a:ext cx="12192000" cy="706437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8" name="Immagine 2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65125"/>
            <a:ext cx="5745162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51384" y="2603360"/>
            <a:ext cx="6984776" cy="1223721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rgbClr val="8025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1384" y="4038691"/>
            <a:ext cx="6984776" cy="10949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858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it-IT" dirty="0"/>
          </a:p>
        </p:txBody>
      </p:sp>
      <p:pic>
        <p:nvPicPr>
          <p:cNvPr id="12" name="Immagine 1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7" y="6550516"/>
            <a:ext cx="619256" cy="41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20"/>
          <p:cNvSpPr>
            <a:spLocks noChangeArrowheads="1"/>
          </p:cNvSpPr>
          <p:nvPr userDrawn="1"/>
        </p:nvSpPr>
        <p:spPr bwMode="auto">
          <a:xfrm>
            <a:off x="927100" y="6550516"/>
            <a:ext cx="10337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en-US" sz="1100" dirty="0">
                <a:solidFill>
                  <a:schemeClr val="bg1"/>
                </a:solidFill>
              </a:rPr>
              <a:t>© Copyright 2019 – </a:t>
            </a:r>
            <a:r>
              <a:rPr lang="it-IT" altLang="en-US" sz="1100" dirty="0" err="1">
                <a:solidFill>
                  <a:schemeClr val="bg1"/>
                </a:solidFill>
              </a:rPr>
              <a:t>This</a:t>
            </a:r>
            <a:r>
              <a:rPr lang="it-IT" altLang="en-US" sz="1100" dirty="0">
                <a:solidFill>
                  <a:schemeClr val="bg1"/>
                </a:solidFill>
              </a:rPr>
              <a:t> project </a:t>
            </a:r>
            <a:r>
              <a:rPr lang="it-IT" altLang="en-US" sz="1100" dirty="0" err="1">
                <a:solidFill>
                  <a:schemeClr val="bg1"/>
                </a:solidFill>
              </a:rPr>
              <a:t>has</a:t>
            </a:r>
            <a:r>
              <a:rPr lang="it-IT" altLang="en-US" sz="1100" dirty="0">
                <a:solidFill>
                  <a:schemeClr val="bg1"/>
                </a:solidFill>
              </a:rPr>
              <a:t> </a:t>
            </a:r>
            <a:r>
              <a:rPr lang="it-IT" altLang="en-US" sz="1100" dirty="0" err="1">
                <a:solidFill>
                  <a:schemeClr val="bg1"/>
                </a:solidFill>
              </a:rPr>
              <a:t>received</a:t>
            </a:r>
            <a:r>
              <a:rPr lang="it-IT" altLang="en-US" sz="1100" dirty="0">
                <a:solidFill>
                  <a:schemeClr val="bg1"/>
                </a:solidFill>
              </a:rPr>
              <a:t> funding from the </a:t>
            </a:r>
            <a:r>
              <a:rPr lang="it-IT" altLang="en-US" sz="1100" dirty="0" err="1">
                <a:solidFill>
                  <a:schemeClr val="bg1"/>
                </a:solidFill>
              </a:rPr>
              <a:t>European</a:t>
            </a:r>
            <a:r>
              <a:rPr lang="it-IT" altLang="en-US" sz="1100" dirty="0">
                <a:solidFill>
                  <a:schemeClr val="bg1"/>
                </a:solidFill>
              </a:rPr>
              <a:t> </a:t>
            </a:r>
            <a:r>
              <a:rPr lang="it-IT" altLang="en-US" sz="1100" dirty="0" err="1">
                <a:solidFill>
                  <a:schemeClr val="bg1"/>
                </a:solidFill>
              </a:rPr>
              <a:t>Union’s</a:t>
            </a:r>
            <a:r>
              <a:rPr lang="it-IT" altLang="en-US" sz="1100" dirty="0">
                <a:solidFill>
                  <a:schemeClr val="bg1"/>
                </a:solidFill>
              </a:rPr>
              <a:t> Horizon 2020 project call </a:t>
            </a:r>
          </a:p>
          <a:p>
            <a:pPr>
              <a:defRPr/>
            </a:pPr>
            <a:r>
              <a:rPr lang="it-IT" altLang="en-US" sz="1100" dirty="0">
                <a:solidFill>
                  <a:schemeClr val="bg1"/>
                </a:solidFill>
              </a:rPr>
              <a:t>H2020-SwafS-2018-2020 </a:t>
            </a:r>
            <a:r>
              <a:rPr lang="it-IT" altLang="en-US" sz="1100" dirty="0" err="1">
                <a:solidFill>
                  <a:schemeClr val="bg1"/>
                </a:solidFill>
              </a:rPr>
              <a:t>funded</a:t>
            </a:r>
            <a:r>
              <a:rPr lang="it-IT" altLang="en-US" sz="1100" dirty="0">
                <a:solidFill>
                  <a:schemeClr val="bg1"/>
                </a:solidFill>
              </a:rPr>
              <a:t> project Grant Agreement no. 872859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14"/>
          <p:cNvSpPr/>
          <p:nvPr userDrawn="1"/>
        </p:nvSpPr>
        <p:spPr>
          <a:xfrm>
            <a:off x="0" y="-171450"/>
            <a:ext cx="12192000" cy="720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16"/>
          <p:cNvSpPr/>
          <p:nvPr userDrawn="1"/>
        </p:nvSpPr>
        <p:spPr>
          <a:xfrm>
            <a:off x="0" y="-173038"/>
            <a:ext cx="12192000" cy="7202488"/>
          </a:xfrm>
          <a:prstGeom prst="rect">
            <a:avLst/>
          </a:pr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8" name="Rettangolo 18"/>
          <p:cNvSpPr/>
          <p:nvPr userDrawn="1"/>
        </p:nvSpPr>
        <p:spPr>
          <a:xfrm>
            <a:off x="0" y="6323013"/>
            <a:ext cx="12192000" cy="706437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301625"/>
            <a:ext cx="76295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3916363"/>
            <a:ext cx="743267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4730750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2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4694238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2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473075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2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424613"/>
            <a:ext cx="7493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23"/>
          <p:cNvSpPr>
            <a:spLocks noChangeArrowheads="1"/>
          </p:cNvSpPr>
          <p:nvPr userDrawn="1"/>
        </p:nvSpPr>
        <p:spPr bwMode="auto">
          <a:xfrm>
            <a:off x="1416050" y="6416675"/>
            <a:ext cx="1033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en-US" sz="1400" dirty="0">
                <a:solidFill>
                  <a:schemeClr val="bg1"/>
                </a:solidFill>
              </a:rPr>
              <a:t>© Copyright 2019 – </a:t>
            </a:r>
            <a:r>
              <a:rPr lang="it-IT" altLang="en-US" sz="1400" dirty="0" err="1">
                <a:solidFill>
                  <a:schemeClr val="bg1"/>
                </a:solidFill>
              </a:rPr>
              <a:t>This</a:t>
            </a:r>
            <a:r>
              <a:rPr lang="it-IT" altLang="en-US" sz="1400" dirty="0">
                <a:solidFill>
                  <a:schemeClr val="bg1"/>
                </a:solidFill>
              </a:rPr>
              <a:t> project </a:t>
            </a:r>
            <a:r>
              <a:rPr lang="it-IT" altLang="en-US" sz="1400" dirty="0" err="1">
                <a:solidFill>
                  <a:schemeClr val="bg1"/>
                </a:solidFill>
              </a:rPr>
              <a:t>has</a:t>
            </a:r>
            <a:r>
              <a:rPr lang="it-IT" altLang="en-US" sz="1400" dirty="0">
                <a:solidFill>
                  <a:schemeClr val="bg1"/>
                </a:solidFill>
              </a:rPr>
              <a:t> </a:t>
            </a:r>
            <a:r>
              <a:rPr lang="it-IT" altLang="en-US" sz="1400" dirty="0" err="1">
                <a:solidFill>
                  <a:schemeClr val="bg1"/>
                </a:solidFill>
              </a:rPr>
              <a:t>received</a:t>
            </a:r>
            <a:r>
              <a:rPr lang="it-IT" altLang="en-US" sz="1400" dirty="0">
                <a:solidFill>
                  <a:schemeClr val="bg1"/>
                </a:solidFill>
              </a:rPr>
              <a:t> funding from the </a:t>
            </a:r>
            <a:r>
              <a:rPr lang="it-IT" altLang="en-US" sz="1400" dirty="0" err="1">
                <a:solidFill>
                  <a:schemeClr val="bg1"/>
                </a:solidFill>
              </a:rPr>
              <a:t>European</a:t>
            </a:r>
            <a:r>
              <a:rPr lang="it-IT" altLang="en-US" sz="1400" dirty="0">
                <a:solidFill>
                  <a:schemeClr val="bg1"/>
                </a:solidFill>
              </a:rPr>
              <a:t> </a:t>
            </a:r>
            <a:r>
              <a:rPr lang="it-IT" altLang="en-US" sz="1400" dirty="0" err="1">
                <a:solidFill>
                  <a:schemeClr val="bg1"/>
                </a:solidFill>
              </a:rPr>
              <a:t>Union’s</a:t>
            </a:r>
            <a:r>
              <a:rPr lang="it-IT" altLang="en-US" sz="1400" dirty="0">
                <a:solidFill>
                  <a:schemeClr val="bg1"/>
                </a:solidFill>
              </a:rPr>
              <a:t> Horizon 2020 project call </a:t>
            </a:r>
          </a:p>
          <a:p>
            <a:pPr>
              <a:defRPr/>
            </a:pPr>
            <a:r>
              <a:rPr lang="it-IT" altLang="en-US" sz="1400" dirty="0">
                <a:solidFill>
                  <a:schemeClr val="bg1"/>
                </a:solidFill>
              </a:rPr>
              <a:t>H2020-SwafS-2018-2020 </a:t>
            </a:r>
            <a:r>
              <a:rPr lang="it-IT" altLang="en-US" sz="1400" dirty="0" err="1">
                <a:solidFill>
                  <a:schemeClr val="bg1"/>
                </a:solidFill>
              </a:rPr>
              <a:t>funded</a:t>
            </a:r>
            <a:r>
              <a:rPr lang="it-IT" altLang="en-US" sz="1400" dirty="0">
                <a:solidFill>
                  <a:schemeClr val="bg1"/>
                </a:solidFill>
              </a:rPr>
              <a:t> project Grant Agreement no. 872859</a:t>
            </a:r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10" hasCustomPrompt="1"/>
          </p:nvPr>
        </p:nvSpPr>
        <p:spPr>
          <a:xfrm>
            <a:off x="2745827" y="5445125"/>
            <a:ext cx="2160240" cy="360363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26" name="Segnaposto contenuto 23"/>
          <p:cNvSpPr>
            <a:spLocks noGrp="1"/>
          </p:cNvSpPr>
          <p:nvPr>
            <p:ph sz="quarter" idx="11" hasCustomPrompt="1"/>
          </p:nvPr>
        </p:nvSpPr>
        <p:spPr>
          <a:xfrm>
            <a:off x="4886784" y="5445125"/>
            <a:ext cx="2160240" cy="360363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27" name="Segnaposto contenuto 23"/>
          <p:cNvSpPr>
            <a:spLocks noGrp="1"/>
          </p:cNvSpPr>
          <p:nvPr>
            <p:ph sz="quarter" idx="12" hasCustomPrompt="1"/>
          </p:nvPr>
        </p:nvSpPr>
        <p:spPr>
          <a:xfrm>
            <a:off x="7027741" y="5445125"/>
            <a:ext cx="2160240" cy="360363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29" name="Titolo 28"/>
          <p:cNvSpPr>
            <a:spLocks noGrp="1"/>
          </p:cNvSpPr>
          <p:nvPr>
            <p:ph type="title" hasCustomPrompt="1"/>
          </p:nvPr>
        </p:nvSpPr>
        <p:spPr>
          <a:xfrm>
            <a:off x="1302035" y="2742756"/>
            <a:ext cx="9329738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351584" y="34922"/>
            <a:ext cx="9289032" cy="1143000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785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50863" y="664051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A18FFCF5-426D-4E25-B853-BBC9CFD38A76}" type="datetime1">
              <a:rPr lang="it-IT"/>
              <a:t>10/07/2022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41788" y="664051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it-IT"/>
              <a:t>footer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96338" y="666432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A59DA291-3100-43E9-99C5-7A70AF0A30C7}" type="slidenum">
              <a:rPr lang="it-IT" altLang="en-US"/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14"/>
          <p:cNvSpPr/>
          <p:nvPr userDrawn="1"/>
        </p:nvSpPr>
        <p:spPr>
          <a:xfrm>
            <a:off x="0" y="-171450"/>
            <a:ext cx="12192000" cy="720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Rettangolo 16"/>
          <p:cNvSpPr/>
          <p:nvPr userDrawn="1"/>
        </p:nvSpPr>
        <p:spPr>
          <a:xfrm>
            <a:off x="0" y="-173038"/>
            <a:ext cx="12192000" cy="7202488"/>
          </a:xfrm>
          <a:prstGeom prst="rect">
            <a:avLst/>
          </a:pr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8" name="Rettangolo 18"/>
          <p:cNvSpPr/>
          <p:nvPr userDrawn="1"/>
        </p:nvSpPr>
        <p:spPr>
          <a:xfrm>
            <a:off x="0" y="6323013"/>
            <a:ext cx="12192000" cy="706437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301625"/>
            <a:ext cx="76295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3916363"/>
            <a:ext cx="7432675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4730750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20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4694238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2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473075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2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424613"/>
            <a:ext cx="7493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23"/>
          <p:cNvSpPr>
            <a:spLocks noChangeArrowheads="1"/>
          </p:cNvSpPr>
          <p:nvPr userDrawn="1"/>
        </p:nvSpPr>
        <p:spPr bwMode="auto">
          <a:xfrm>
            <a:off x="1416050" y="6416675"/>
            <a:ext cx="1033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en-US" sz="1400" dirty="0">
                <a:solidFill>
                  <a:schemeClr val="bg1"/>
                </a:solidFill>
              </a:rPr>
              <a:t>© Copyright 2019 – </a:t>
            </a:r>
            <a:r>
              <a:rPr lang="it-IT" altLang="en-US" sz="1400" dirty="0" err="1">
                <a:solidFill>
                  <a:schemeClr val="bg1"/>
                </a:solidFill>
              </a:rPr>
              <a:t>This</a:t>
            </a:r>
            <a:r>
              <a:rPr lang="it-IT" altLang="en-US" sz="1400" dirty="0">
                <a:solidFill>
                  <a:schemeClr val="bg1"/>
                </a:solidFill>
              </a:rPr>
              <a:t> project </a:t>
            </a:r>
            <a:r>
              <a:rPr lang="it-IT" altLang="en-US" sz="1400" dirty="0" err="1">
                <a:solidFill>
                  <a:schemeClr val="bg1"/>
                </a:solidFill>
              </a:rPr>
              <a:t>has</a:t>
            </a:r>
            <a:r>
              <a:rPr lang="it-IT" altLang="en-US" sz="1400" dirty="0">
                <a:solidFill>
                  <a:schemeClr val="bg1"/>
                </a:solidFill>
              </a:rPr>
              <a:t> </a:t>
            </a:r>
            <a:r>
              <a:rPr lang="it-IT" altLang="en-US" sz="1400" dirty="0" err="1">
                <a:solidFill>
                  <a:schemeClr val="bg1"/>
                </a:solidFill>
              </a:rPr>
              <a:t>received</a:t>
            </a:r>
            <a:r>
              <a:rPr lang="it-IT" altLang="en-US" sz="1400" dirty="0">
                <a:solidFill>
                  <a:schemeClr val="bg1"/>
                </a:solidFill>
              </a:rPr>
              <a:t> funding from the </a:t>
            </a:r>
            <a:r>
              <a:rPr lang="it-IT" altLang="en-US" sz="1400" dirty="0" err="1">
                <a:solidFill>
                  <a:schemeClr val="bg1"/>
                </a:solidFill>
              </a:rPr>
              <a:t>European</a:t>
            </a:r>
            <a:r>
              <a:rPr lang="it-IT" altLang="en-US" sz="1400" dirty="0">
                <a:solidFill>
                  <a:schemeClr val="bg1"/>
                </a:solidFill>
              </a:rPr>
              <a:t> </a:t>
            </a:r>
            <a:r>
              <a:rPr lang="it-IT" altLang="en-US" sz="1400" dirty="0" err="1">
                <a:solidFill>
                  <a:schemeClr val="bg1"/>
                </a:solidFill>
              </a:rPr>
              <a:t>Union’s</a:t>
            </a:r>
            <a:r>
              <a:rPr lang="it-IT" altLang="en-US" sz="1400" dirty="0">
                <a:solidFill>
                  <a:schemeClr val="bg1"/>
                </a:solidFill>
              </a:rPr>
              <a:t> Horizon 2020 project call </a:t>
            </a:r>
          </a:p>
          <a:p>
            <a:pPr>
              <a:defRPr/>
            </a:pPr>
            <a:r>
              <a:rPr lang="it-IT" altLang="en-US" sz="1400" dirty="0">
                <a:solidFill>
                  <a:schemeClr val="bg1"/>
                </a:solidFill>
              </a:rPr>
              <a:t>H2020-SwafS-2018-2020 </a:t>
            </a:r>
            <a:r>
              <a:rPr lang="it-IT" altLang="en-US" sz="1400" dirty="0" err="1">
                <a:solidFill>
                  <a:schemeClr val="bg1"/>
                </a:solidFill>
              </a:rPr>
              <a:t>funded</a:t>
            </a:r>
            <a:r>
              <a:rPr lang="it-IT" altLang="en-US" sz="1400" dirty="0">
                <a:solidFill>
                  <a:schemeClr val="bg1"/>
                </a:solidFill>
              </a:rPr>
              <a:t> project Grant Agreement no. 872859</a:t>
            </a:r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10" hasCustomPrompt="1"/>
          </p:nvPr>
        </p:nvSpPr>
        <p:spPr>
          <a:xfrm>
            <a:off x="2745827" y="5445125"/>
            <a:ext cx="2160240" cy="360363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26" name="Segnaposto contenuto 23"/>
          <p:cNvSpPr>
            <a:spLocks noGrp="1"/>
          </p:cNvSpPr>
          <p:nvPr>
            <p:ph sz="quarter" idx="11" hasCustomPrompt="1"/>
          </p:nvPr>
        </p:nvSpPr>
        <p:spPr>
          <a:xfrm>
            <a:off x="4886784" y="5445125"/>
            <a:ext cx="2160240" cy="360363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27" name="Segnaposto contenuto 23"/>
          <p:cNvSpPr>
            <a:spLocks noGrp="1"/>
          </p:cNvSpPr>
          <p:nvPr>
            <p:ph sz="quarter" idx="12" hasCustomPrompt="1"/>
          </p:nvPr>
        </p:nvSpPr>
        <p:spPr>
          <a:xfrm>
            <a:off x="7027741" y="5445125"/>
            <a:ext cx="2160240" cy="360363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  <a:endParaRPr lang="it-IT" dirty="0"/>
          </a:p>
        </p:txBody>
      </p:sp>
      <p:sp>
        <p:nvSpPr>
          <p:cNvPr id="29" name="Titolo 28"/>
          <p:cNvSpPr>
            <a:spLocks noGrp="1"/>
          </p:cNvSpPr>
          <p:nvPr>
            <p:ph type="title" hasCustomPrompt="1"/>
          </p:nvPr>
        </p:nvSpPr>
        <p:spPr>
          <a:xfrm>
            <a:off x="1302035" y="2742756"/>
            <a:ext cx="9329738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38200" y="918010"/>
            <a:ext cx="10515600" cy="923330"/>
          </a:xfrm>
        </p:spPr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351584" y="34922"/>
            <a:ext cx="9289032" cy="1143000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7853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50863" y="664051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A18FFCF5-426D-4E25-B853-BBC9CFD38A76}" type="datetime1">
              <a:rPr lang="it-IT"/>
              <a:t>10/07/2022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41788" y="664051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it-IT"/>
              <a:t>footer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96338" y="666432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A59DA291-3100-43E9-99C5-7A70AF0A30C7}" type="slidenum">
              <a:rPr lang="it-IT" altLang="en-US"/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0" y="6391379"/>
            <a:ext cx="12192000" cy="706437"/>
          </a:xfrm>
          <a:prstGeom prst="rect">
            <a:avLst/>
          </a:prstGeom>
          <a:solidFill>
            <a:srgbClr val="802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/>
          </a:p>
        </p:txBody>
      </p:sp>
      <p:pic>
        <p:nvPicPr>
          <p:cNvPr id="1027" name="Immagin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2997200"/>
            <a:ext cx="300037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Segnaposto titolo 1"/>
          <p:cNvSpPr>
            <a:spLocks noGrp="1" noChangeArrowheads="1"/>
          </p:cNvSpPr>
          <p:nvPr>
            <p:ph type="title"/>
          </p:nvPr>
        </p:nvSpPr>
        <p:spPr bwMode="auto">
          <a:xfrm>
            <a:off x="2311400" y="34925"/>
            <a:ext cx="9329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9" name="Segnaposto tes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384300"/>
            <a:ext cx="11090275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it-IT" altLang="en-US"/>
              <a:t>Fare clic per modificare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pic>
        <p:nvPicPr>
          <p:cNvPr id="1030" name="Immagine 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14313"/>
            <a:ext cx="20605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 userDrawn="1"/>
        </p:nvSpPr>
        <p:spPr>
          <a:xfrm>
            <a:off x="0" y="6323013"/>
            <a:ext cx="12192000" cy="173037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4" name="Immagine 19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7" y="6550516"/>
            <a:ext cx="619256" cy="41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20"/>
          <p:cNvSpPr>
            <a:spLocks noChangeArrowheads="1"/>
          </p:cNvSpPr>
          <p:nvPr userDrawn="1"/>
        </p:nvSpPr>
        <p:spPr bwMode="auto">
          <a:xfrm>
            <a:off x="927100" y="6550516"/>
            <a:ext cx="10337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en-US" sz="1100" dirty="0">
                <a:solidFill>
                  <a:schemeClr val="bg1"/>
                </a:solidFill>
              </a:rPr>
              <a:t>© Copyright 2019 – </a:t>
            </a:r>
            <a:r>
              <a:rPr lang="it-IT" altLang="en-US" sz="1100" dirty="0" err="1">
                <a:solidFill>
                  <a:schemeClr val="bg1"/>
                </a:solidFill>
              </a:rPr>
              <a:t>This</a:t>
            </a:r>
            <a:r>
              <a:rPr lang="it-IT" altLang="en-US" sz="1100" dirty="0">
                <a:solidFill>
                  <a:schemeClr val="bg1"/>
                </a:solidFill>
              </a:rPr>
              <a:t> project </a:t>
            </a:r>
            <a:r>
              <a:rPr lang="it-IT" altLang="en-US" sz="1100" dirty="0" err="1">
                <a:solidFill>
                  <a:schemeClr val="bg1"/>
                </a:solidFill>
              </a:rPr>
              <a:t>has</a:t>
            </a:r>
            <a:r>
              <a:rPr lang="it-IT" altLang="en-US" sz="1100" dirty="0">
                <a:solidFill>
                  <a:schemeClr val="bg1"/>
                </a:solidFill>
              </a:rPr>
              <a:t> </a:t>
            </a:r>
            <a:r>
              <a:rPr lang="it-IT" altLang="en-US" sz="1100" dirty="0" err="1">
                <a:solidFill>
                  <a:schemeClr val="bg1"/>
                </a:solidFill>
              </a:rPr>
              <a:t>received</a:t>
            </a:r>
            <a:r>
              <a:rPr lang="it-IT" altLang="en-US" sz="1100" dirty="0">
                <a:solidFill>
                  <a:schemeClr val="bg1"/>
                </a:solidFill>
              </a:rPr>
              <a:t> funding from the </a:t>
            </a:r>
            <a:r>
              <a:rPr lang="it-IT" altLang="en-US" sz="1100" dirty="0" err="1">
                <a:solidFill>
                  <a:schemeClr val="bg1"/>
                </a:solidFill>
              </a:rPr>
              <a:t>European</a:t>
            </a:r>
            <a:r>
              <a:rPr lang="it-IT" altLang="en-US" sz="1100" dirty="0">
                <a:solidFill>
                  <a:schemeClr val="bg1"/>
                </a:solidFill>
              </a:rPr>
              <a:t> </a:t>
            </a:r>
            <a:r>
              <a:rPr lang="it-IT" altLang="en-US" sz="1100" dirty="0" err="1">
                <a:solidFill>
                  <a:schemeClr val="bg1"/>
                </a:solidFill>
              </a:rPr>
              <a:t>Union’s</a:t>
            </a:r>
            <a:r>
              <a:rPr lang="it-IT" altLang="en-US" sz="1100" dirty="0">
                <a:solidFill>
                  <a:schemeClr val="bg1"/>
                </a:solidFill>
              </a:rPr>
              <a:t> Horizon 2020 project call </a:t>
            </a:r>
          </a:p>
          <a:p>
            <a:pPr>
              <a:defRPr/>
            </a:pPr>
            <a:r>
              <a:rPr lang="it-IT" altLang="en-US" sz="1100" dirty="0">
                <a:solidFill>
                  <a:schemeClr val="bg1"/>
                </a:solidFill>
              </a:rPr>
              <a:t>H2020-SwafS-2018-2020 </a:t>
            </a:r>
            <a:r>
              <a:rPr lang="it-IT" altLang="en-US" sz="1100" dirty="0" err="1">
                <a:solidFill>
                  <a:schemeClr val="bg1"/>
                </a:solidFill>
              </a:rPr>
              <a:t>funded</a:t>
            </a:r>
            <a:r>
              <a:rPr lang="it-IT" altLang="en-US" sz="1100" dirty="0">
                <a:solidFill>
                  <a:schemeClr val="bg1"/>
                </a:solidFill>
              </a:rPr>
              <a:t> project Grant Agreement no. 872859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58585A"/>
          </a:solidFill>
          <a:latin typeface="+mn-lt"/>
          <a:ea typeface="Futura Medium" pitchFamily="34" charset="0"/>
          <a:cs typeface="Futura Medium" panose="020B0602020204020303" pitchFamily="34" charset="-79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Futura Medium" pitchFamily="34" charset="0"/>
          <a:cs typeface="Futura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Futura Medium" pitchFamily="34" charset="0"/>
          <a:cs typeface="Futura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Futura Medium" pitchFamily="34" charset="0"/>
          <a:cs typeface="Futura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Futura Medium" pitchFamily="34" charset="0"/>
          <a:cs typeface="Futura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itchFamily="34" charset="0"/>
          <a:cs typeface="Futura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itchFamily="34" charset="0"/>
          <a:cs typeface="Futura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itchFamily="34" charset="0"/>
          <a:cs typeface="Futura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itchFamily="34" charset="0"/>
          <a:cs typeface="Futura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0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215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0" y="6391379"/>
            <a:ext cx="12192000" cy="706437"/>
          </a:xfrm>
          <a:prstGeom prst="rect">
            <a:avLst/>
          </a:prstGeom>
          <a:solidFill>
            <a:srgbClr val="802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/>
          </a:p>
        </p:txBody>
      </p:sp>
      <p:pic>
        <p:nvPicPr>
          <p:cNvPr id="1027" name="Immagin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2997200"/>
            <a:ext cx="300037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Segnaposto titolo 1"/>
          <p:cNvSpPr>
            <a:spLocks noGrp="1" noChangeArrowheads="1"/>
          </p:cNvSpPr>
          <p:nvPr>
            <p:ph type="title"/>
          </p:nvPr>
        </p:nvSpPr>
        <p:spPr bwMode="auto">
          <a:xfrm>
            <a:off x="2311400" y="34925"/>
            <a:ext cx="93297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9" name="Segnaposto testo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384300"/>
            <a:ext cx="11090275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it-IT" altLang="en-US"/>
              <a:t>Fare clic per modificare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pic>
        <p:nvPicPr>
          <p:cNvPr id="1030" name="Immagine 7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14313"/>
            <a:ext cx="206057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 userDrawn="1"/>
        </p:nvSpPr>
        <p:spPr>
          <a:xfrm>
            <a:off x="0" y="6323013"/>
            <a:ext cx="12192000" cy="173037"/>
          </a:xfrm>
          <a:prstGeom prst="rect">
            <a:avLst/>
          </a:prstGeom>
          <a:solidFill>
            <a:srgbClr val="61B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4" name="Immagine 19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7" y="6550516"/>
            <a:ext cx="619256" cy="41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20"/>
          <p:cNvSpPr>
            <a:spLocks noChangeArrowheads="1"/>
          </p:cNvSpPr>
          <p:nvPr userDrawn="1"/>
        </p:nvSpPr>
        <p:spPr bwMode="auto">
          <a:xfrm>
            <a:off x="927100" y="6550516"/>
            <a:ext cx="10337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en-US" sz="1100" dirty="0">
                <a:solidFill>
                  <a:schemeClr val="bg1"/>
                </a:solidFill>
              </a:rPr>
              <a:t>© Copyright 2019 – </a:t>
            </a:r>
            <a:r>
              <a:rPr lang="it-IT" altLang="en-US" sz="1100" dirty="0" err="1">
                <a:solidFill>
                  <a:schemeClr val="bg1"/>
                </a:solidFill>
              </a:rPr>
              <a:t>This</a:t>
            </a:r>
            <a:r>
              <a:rPr lang="it-IT" altLang="en-US" sz="1100" dirty="0">
                <a:solidFill>
                  <a:schemeClr val="bg1"/>
                </a:solidFill>
              </a:rPr>
              <a:t> project </a:t>
            </a:r>
            <a:r>
              <a:rPr lang="it-IT" altLang="en-US" sz="1100" dirty="0" err="1">
                <a:solidFill>
                  <a:schemeClr val="bg1"/>
                </a:solidFill>
              </a:rPr>
              <a:t>has</a:t>
            </a:r>
            <a:r>
              <a:rPr lang="it-IT" altLang="en-US" sz="1100" dirty="0">
                <a:solidFill>
                  <a:schemeClr val="bg1"/>
                </a:solidFill>
              </a:rPr>
              <a:t> </a:t>
            </a:r>
            <a:r>
              <a:rPr lang="it-IT" altLang="en-US" sz="1100" dirty="0" err="1">
                <a:solidFill>
                  <a:schemeClr val="bg1"/>
                </a:solidFill>
              </a:rPr>
              <a:t>received</a:t>
            </a:r>
            <a:r>
              <a:rPr lang="it-IT" altLang="en-US" sz="1100" dirty="0">
                <a:solidFill>
                  <a:schemeClr val="bg1"/>
                </a:solidFill>
              </a:rPr>
              <a:t> funding from the </a:t>
            </a:r>
            <a:r>
              <a:rPr lang="it-IT" altLang="en-US" sz="1100" dirty="0" err="1">
                <a:solidFill>
                  <a:schemeClr val="bg1"/>
                </a:solidFill>
              </a:rPr>
              <a:t>European</a:t>
            </a:r>
            <a:r>
              <a:rPr lang="it-IT" altLang="en-US" sz="1100" dirty="0">
                <a:solidFill>
                  <a:schemeClr val="bg1"/>
                </a:solidFill>
              </a:rPr>
              <a:t> </a:t>
            </a:r>
            <a:r>
              <a:rPr lang="it-IT" altLang="en-US" sz="1100" dirty="0" err="1">
                <a:solidFill>
                  <a:schemeClr val="bg1"/>
                </a:solidFill>
              </a:rPr>
              <a:t>Union’s</a:t>
            </a:r>
            <a:r>
              <a:rPr lang="it-IT" altLang="en-US" sz="1100" dirty="0">
                <a:solidFill>
                  <a:schemeClr val="bg1"/>
                </a:solidFill>
              </a:rPr>
              <a:t> Horizon 2020 project call </a:t>
            </a:r>
          </a:p>
          <a:p>
            <a:pPr>
              <a:defRPr/>
            </a:pPr>
            <a:r>
              <a:rPr lang="it-IT" altLang="en-US" sz="1100" dirty="0">
                <a:solidFill>
                  <a:schemeClr val="bg1"/>
                </a:solidFill>
              </a:rPr>
              <a:t>H2020-SwafS-2018-2020 </a:t>
            </a:r>
            <a:r>
              <a:rPr lang="it-IT" altLang="en-US" sz="1100" dirty="0" err="1">
                <a:solidFill>
                  <a:schemeClr val="bg1"/>
                </a:solidFill>
              </a:rPr>
              <a:t>funded</a:t>
            </a:r>
            <a:r>
              <a:rPr lang="it-IT" altLang="en-US" sz="1100" dirty="0">
                <a:solidFill>
                  <a:schemeClr val="bg1"/>
                </a:solidFill>
              </a:rPr>
              <a:t> project Grant Agreement no. 872859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58585A"/>
          </a:solidFill>
          <a:latin typeface="+mn-lt"/>
          <a:ea typeface="Futura Medium" pitchFamily="34" charset="0"/>
          <a:cs typeface="Futura Medium" panose="020B0602020204020303" pitchFamily="34" charset="-79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Futura Medium" pitchFamily="34" charset="0"/>
          <a:cs typeface="Futura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Futura Medium" pitchFamily="34" charset="0"/>
          <a:cs typeface="Futura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Futura Medium" pitchFamily="34" charset="0"/>
          <a:cs typeface="Futura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8585A"/>
          </a:solidFill>
          <a:latin typeface="Arial" panose="020B0604020202020204" pitchFamily="34" charset="0"/>
          <a:ea typeface="Futura Medium" pitchFamily="34" charset="0"/>
          <a:cs typeface="Futura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itchFamily="34" charset="0"/>
          <a:cs typeface="Futura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itchFamily="34" charset="0"/>
          <a:cs typeface="Futura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itchFamily="34" charset="0"/>
          <a:cs typeface="Futura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utura Medium" pitchFamily="34" charset="0"/>
          <a:cs typeface="Futura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1600" kern="1200">
          <a:solidFill>
            <a:schemeClr val="tx1"/>
          </a:solidFill>
          <a:latin typeface="+mn-lt"/>
          <a:ea typeface="Futura Medium" pitchFamily="34" charset="0"/>
          <a:cs typeface="Futura Medium" panose="020B0602020204020303" pitchFamily="34" charset="-79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 noChangeArrowheads="1"/>
          </p:cNvSpPr>
          <p:nvPr>
            <p:ph type="ctrTitle"/>
          </p:nvPr>
        </p:nvSpPr>
        <p:spPr>
          <a:xfrm>
            <a:off x="407368" y="2456978"/>
            <a:ext cx="7344815" cy="12239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Title of the activity</a:t>
            </a:r>
            <a:endParaRPr lang="el-G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Sottotitolo 2"/>
          <p:cNvSpPr>
            <a:spLocks noGrp="1" noChangeArrowheads="1"/>
          </p:cNvSpPr>
          <p:nvPr>
            <p:ph type="subTitle" idx="1"/>
          </p:nvPr>
        </p:nvSpPr>
        <p:spPr>
          <a:xfrm>
            <a:off x="550863" y="3789040"/>
            <a:ext cx="6985000" cy="1800200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>
                <a:cs typeface="Futura Medium" pitchFamily="34" charset="0"/>
              </a:rPr>
              <a:t>Team members’ names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838200" y="908720"/>
            <a:ext cx="10515600" cy="923330"/>
          </a:xfrm>
        </p:spPr>
        <p:txBody>
          <a:bodyPr/>
          <a:lstStyle/>
          <a:p>
            <a:r>
              <a:rPr lang="en-US" dirty="0"/>
              <a:t>Metadata</a:t>
            </a:r>
            <a:endParaRPr lang="el-GR" dirty="0"/>
          </a:p>
        </p:txBody>
      </p:sp>
      <p:sp>
        <p:nvSpPr>
          <p:cNvPr id="4" name="Θέση περιεχομένου 1">
            <a:extLst>
              <a:ext uri="{FF2B5EF4-FFF2-40B4-BE49-F238E27FC236}">
                <a16:creationId xmlns:a16="http://schemas.microsoft.com/office/drawing/2014/main" id="{72B7A2B2-9414-19D7-ADBD-197DBD4E3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72" y="1916832"/>
            <a:ext cx="11305256" cy="3531876"/>
          </a:xfrm>
        </p:spPr>
        <p:txBody>
          <a:bodyPr/>
          <a:lstStyle/>
          <a:p>
            <a:r>
              <a:rPr lang="en-US" dirty="0"/>
              <a:t>Kind of activity:</a:t>
            </a:r>
          </a:p>
          <a:p>
            <a:r>
              <a:rPr lang="en-US" dirty="0"/>
              <a:t>Theme:</a:t>
            </a:r>
          </a:p>
          <a:p>
            <a:r>
              <a:rPr lang="en-US" dirty="0"/>
              <a:t>Age of visitors:</a:t>
            </a:r>
          </a:p>
          <a:p>
            <a:r>
              <a:rPr lang="en-US" dirty="0"/>
              <a:t>Short description:</a:t>
            </a:r>
          </a:p>
          <a:p>
            <a:r>
              <a:rPr lang="en-US" dirty="0"/>
              <a:t>Goals:</a:t>
            </a:r>
          </a:p>
        </p:txBody>
      </p:sp>
    </p:spTree>
    <p:extLst>
      <p:ext uri="{BB962C8B-B14F-4D97-AF65-F5344CB8AC3E}">
        <p14:creationId xmlns:p14="http://schemas.microsoft.com/office/powerpoint/2010/main" val="12420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43372" y="1700808"/>
            <a:ext cx="11305256" cy="3672408"/>
          </a:xfrm>
        </p:spPr>
        <p:txBody>
          <a:bodyPr/>
          <a:lstStyle/>
          <a:p>
            <a:r>
              <a:rPr lang="en-US" sz="2400" dirty="0"/>
              <a:t>Escape Room: Story, stages/challenges, connections</a:t>
            </a:r>
          </a:p>
          <a:p>
            <a:r>
              <a:rPr lang="en-US" sz="2400" dirty="0"/>
              <a:t>Interactive exhibit: what do the visitors learn/explore, how does the exhibit work and how do the visitors interact with it</a:t>
            </a:r>
          </a:p>
          <a:p>
            <a:r>
              <a:rPr lang="en-US" sz="2400" dirty="0"/>
              <a:t>Art exhibit: drawing and description of what your exhibit would be like, short text that explains your exhibit to the public</a:t>
            </a:r>
          </a:p>
          <a:p>
            <a:r>
              <a:rPr lang="en-US" sz="2400" dirty="0"/>
              <a:t>Storytelling: main character, their difficulty/goal, their story</a:t>
            </a:r>
          </a:p>
          <a:p>
            <a:r>
              <a:rPr lang="en-US" sz="2400" dirty="0"/>
              <a:t>Video: theme, pictures and/or drawings, words that will be combined in order to create the video</a:t>
            </a:r>
          </a:p>
          <a:p>
            <a:r>
              <a:rPr lang="en-US" sz="2400" dirty="0"/>
              <a:t>Song: music, lyrics</a:t>
            </a:r>
          </a:p>
          <a:p>
            <a:r>
              <a:rPr lang="en-US" sz="2400" dirty="0"/>
              <a:t>Game: theme, materials/setup, rules/how is the game played</a:t>
            </a:r>
          </a:p>
          <a:p>
            <a:r>
              <a:rPr lang="en-US" sz="2400" dirty="0"/>
              <a:t>Theater-based activity: theme, setup, script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838200" y="836712"/>
            <a:ext cx="10515600" cy="923330"/>
          </a:xfrm>
        </p:spPr>
        <p:txBody>
          <a:bodyPr/>
          <a:lstStyle/>
          <a:p>
            <a:r>
              <a:rPr lang="en-US"/>
              <a:t>Description </a:t>
            </a:r>
            <a:r>
              <a:rPr lang="en-US" dirty="0"/>
              <a:t>of your activity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147</Words>
  <Application>Microsoft Office PowerPoint</Application>
  <PresentationFormat>Ευρεία οθόνη</PresentationFormat>
  <Paragraphs>18</Paragraphs>
  <Slides>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</vt:i4>
      </vt:variant>
    </vt:vector>
  </HeadingPairs>
  <TitlesOfParts>
    <vt:vector size="9" baseType="lpstr">
      <vt:lpstr>Arial</vt:lpstr>
      <vt:lpstr>Calibri</vt:lpstr>
      <vt:lpstr>Futura Medium</vt:lpstr>
      <vt:lpstr>Verdana</vt:lpstr>
      <vt:lpstr>Tema di Office</vt:lpstr>
      <vt:lpstr>1_Tema di Office</vt:lpstr>
      <vt:lpstr>Title of the activity</vt:lpstr>
      <vt:lpstr>Metadata</vt:lpstr>
      <vt:lpstr>Description of your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Maria Panagopoulou</cp:lastModifiedBy>
  <cp:revision>231</cp:revision>
  <cp:lastPrinted>2019-09-12T09:42:00Z</cp:lastPrinted>
  <dcterms:created xsi:type="dcterms:W3CDTF">2017-06-27T14:38:00Z</dcterms:created>
  <dcterms:modified xsi:type="dcterms:W3CDTF">2022-07-10T04:58:34Z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AFB630FF28564C72B78FE3178EDBC197</vt:lpwstr>
  </property>
  <property fmtid="{D5CDD505-2E9C-101B-9397-08002B2CF9AE}" pid="3" name="KSOProductBuildVer">
    <vt:lpwstr>1033-11.2.0.11191</vt:lpwstr>
  </property>
</Properties>
</file>