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7" r:id="rId5"/>
    <p:sldId id="265" r:id="rId6"/>
    <p:sldId id="266" r:id="rId7"/>
    <p:sldId id="268" r:id="rId8"/>
    <p:sldId id="269" r:id="rId9"/>
    <p:sldId id="270" r:id="rId10"/>
    <p:sldId id="273" r:id="rId11"/>
    <p:sldId id="277" r:id="rId12"/>
    <p:sldId id="274" r:id="rId13"/>
    <p:sldId id="271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2C18-ABE8-46AB-A862-2F827E334F75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1412A-C299-4296-B035-D18E5F24CAA0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phet.colorado.edu/sims/html/gravity-and-orbits/latest/gravity-and-orbits_el.html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hyperlink" Target="https://www.youtube.com/watch?v=sUQVdW_bStU" TargetMode="Externa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phet.colorado.edu/sims/html/gravity-and-orbits/latest/gravity-and-orbits_el.html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902" y="476854"/>
            <a:ext cx="6143625" cy="2455877"/>
          </a:xfrm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gradFill flip="none" rotWithShape="1">
                  <a:gsLst>
                    <a:gs pos="2600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61000">
                      <a:schemeClr val="accent3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ΒΑΡΥΤΙΚΗ ΔΥΝΑΜΗ ΚΑΙ ΚΙΝΗΣΗ ΔΟΡΥΦΟΡΩΝ</a:t>
            </a:r>
            <a:br>
              <a:rPr lang="el-GR" sz="3600" b="1" dirty="0">
                <a:gradFill flip="none" rotWithShape="1">
                  <a:gsLst>
                    <a:gs pos="2600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61000">
                      <a:schemeClr val="accent3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dirty="0">
                <a:gradFill flip="none" rotWithShape="1">
                  <a:gsLst>
                    <a:gs pos="2600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61000">
                      <a:schemeClr val="accent3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ΗΛΙΑΚΟ ΜΑΣ ΣΥΣΤΗΜΑ</a:t>
            </a:r>
            <a:endParaRPr lang="el-GR" sz="13800" b="1" dirty="0">
              <a:gradFill flip="none" rotWithShape="1">
                <a:gsLst>
                  <a:gs pos="26000">
                    <a:schemeClr val="accent3">
                      <a:tint val="66000"/>
                      <a:satMod val="160000"/>
                    </a:schemeClr>
                  </a:gs>
                  <a:gs pos="50000">
                    <a:schemeClr val="accent3">
                      <a:tint val="44500"/>
                      <a:satMod val="160000"/>
                    </a:schemeClr>
                  </a:gs>
                  <a:gs pos="61000">
                    <a:schemeClr val="accent3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24" y="4786639"/>
            <a:ext cx="6147335" cy="159450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ΝΙΚΗ ΜΑΜΖΕΡΙΔΟΥ</a:t>
            </a:r>
            <a:endParaRPr lang="el-GR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Φυσικός</a:t>
            </a: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ΓΥΜΝΑΣΙΟ ΘΕΡΜΗΣ 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9" name="Group 20"/>
          <p:cNvGrpSpPr>
            <a:grpSpLocks noGrp="1" noRot="1" noChangeAspect="1" noMove="1" noResize="1" noUngrp="1"/>
          </p:cNvGrpSpPr>
          <p:nvPr/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/>
            <p:cNvGrpSpPr/>
            <p:nvPr/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26" name="Freeform: Shape 25"/>
              <p:cNvSpPr/>
              <p:nvPr/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2"/>
            <p:cNvGrpSpPr/>
            <p:nvPr/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24" name="Freeform: Shape 23"/>
              <p:cNvSpPr/>
              <p:nvPr/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1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" b="-2"/>
          <a:stretch>
            <a:fillRect/>
          </a:stretch>
        </p:blipFill>
        <p:spPr>
          <a:xfrm>
            <a:off x="8928858" y="555524"/>
            <a:ext cx="2798951" cy="2504542"/>
          </a:xfrm>
          <a:prstGeom prst="rect">
            <a:avLst/>
          </a:prstGeom>
        </p:spPr>
      </p:pic>
      <p:pic>
        <p:nvPicPr>
          <p:cNvPr id="7" name="Picture 6" descr="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8" y="3370050"/>
            <a:ext cx="2798951" cy="1222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8858" y="4809760"/>
            <a:ext cx="320973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b="1" dirty="0">
                <a:solidFill>
                  <a:schemeClr val="bg1"/>
                </a:solidFill>
                <a:effectLst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  <a:endParaRPr lang="el-GR" sz="1300" dirty="0">
              <a:solidFill>
                <a:schemeClr val="bg1"/>
              </a:solidFill>
            </a:endParaRPr>
          </a:p>
        </p:txBody>
      </p:sp>
      <p:pic>
        <p:nvPicPr>
          <p:cNvPr id="31" name="Picture 30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5071" t="35041" r="57949" b="33408"/>
          <a:stretch>
            <a:fillRect/>
          </a:stretch>
        </p:blipFill>
        <p:spPr>
          <a:xfrm>
            <a:off x="2793892" y="2920304"/>
            <a:ext cx="2257644" cy="13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97" y="5009083"/>
            <a:ext cx="3047355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800" u="sng" dirty="0">
                <a:solidFill>
                  <a:schemeClr val="bg1"/>
                </a:solidFill>
                <a:latin typeface="+mn-lt"/>
              </a:rPr>
              <a:t>ΕΜΠΛΟΚΗ ΚΑΙ ΜΑΘΗΣΙΑΚΗ ΠΡΟΚΛΗΣΗ</a:t>
            </a:r>
            <a:r>
              <a:rPr lang="el-GR" sz="28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1" y="4960227"/>
            <a:ext cx="7038594" cy="1345997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Η Σελήνη κινείται γύρω από τη Γη. Τι κίνηση κάνει; </a:t>
            </a: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Πώς ονομάζεται εξαιτίας της κίνησης αυτής;</a:t>
            </a: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Πού οφείλεται άραγε η κίνησή της; </a:t>
            </a:r>
            <a:endParaRPr lang="el-GR" sz="1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2" y="385011"/>
            <a:ext cx="115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Arial Black" panose="020B0A04020102020204" pitchFamily="34" charset="0"/>
              </a:rPr>
              <a:t>ΑΡΧΙΚΕΣ ΕΡΩΤΗΣΕΙΣ - ΠΡΟΣΑΝΑΤΟΛΙΣΜΟΣ</a:t>
            </a:r>
            <a:endParaRPr lang="el-GR" sz="36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8564" y="1020278"/>
            <a:ext cx="4329023" cy="351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5" y="5009083"/>
            <a:ext cx="3409188" cy="1345997"/>
          </a:xfrm>
        </p:spPr>
        <p:txBody>
          <a:bodyPr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l-GR" sz="2400" u="sng" dirty="0">
                <a:solidFill>
                  <a:schemeClr val="bg1"/>
                </a:solidFill>
                <a:latin typeface="+mn-lt"/>
              </a:rPr>
              <a:t>ΕΡΩΤΗΣΕΙΣ ΠΡΟΣ ΔΙΕΡΕΥΝΗΣΗ - ΥΠΟΘΕΣΕΙΣ</a:t>
            </a:r>
            <a:r>
              <a:rPr lang="el-GR" sz="24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64" y="4920599"/>
            <a:ext cx="7273145" cy="1479074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400" dirty="0">
                <a:solidFill>
                  <a:schemeClr val="bg1"/>
                </a:solidFill>
              </a:rPr>
              <a:t>Αφού η κίνηση προκαλείται από κάποια δύναμη, ποια είναι η δύναμη αυτή;</a:t>
            </a:r>
            <a:endParaRPr lang="el-GR" sz="14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400" dirty="0">
                <a:solidFill>
                  <a:schemeClr val="bg1"/>
                </a:solidFill>
              </a:rPr>
              <a:t>Μεταξύ ποιων δύο σωμάτων ασκείται;</a:t>
            </a:r>
            <a:endParaRPr lang="el-GR" sz="105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μπορούμε να σχεδιάσουμε τη δύναμη; Ποια είναι η διεύθυνση και η φορά της σε διάφορα σημεία της τροχιάς;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Ποιοι παράγοντες μπορεί να επηρεάζουν τη δύναμη αυτή;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θα συνέβαινε εάν η δύναμη αυτή καταργούνταν;</a:t>
            </a:r>
            <a:endParaRPr lang="el-GR" sz="1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170"/>
            <a:ext cx="122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ΔΙΑΤΥΠΩΣΗ ΕΡΩΤΗΣΕΩΝ ΚΑΙ ΥΠΟΘΕΣΕΩΝ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8564" y="1020278"/>
            <a:ext cx="4329023" cy="351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54" y="1461245"/>
            <a:ext cx="5476775" cy="707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μαθητές,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δουλεύοντας σε ομάδες και χρησιμοποιώντας την προσομοίωση:</a:t>
            </a:r>
            <a:endParaRPr lang="el-G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r="3" b="3"/>
          <a:stretch>
            <a:fillRect/>
          </a:stretch>
        </p:blipFill>
        <p:spPr>
          <a:xfrm>
            <a:off x="7228077" y="3596651"/>
            <a:ext cx="4266973" cy="2561163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077" y="481264"/>
            <a:ext cx="4266973" cy="2780086"/>
          </a:xfrm>
          <a:prstGeom prst="rect">
            <a:avLst/>
          </a:prstGeom>
        </p:spPr>
      </p:pic>
      <p:sp>
        <p:nvSpPr>
          <p:cNvPr id="25" name="Title 1"/>
          <p:cNvSpPr txBox="1"/>
          <p:nvPr/>
        </p:nvSpPr>
        <p:spPr>
          <a:xfrm>
            <a:off x="1052361" y="2293787"/>
            <a:ext cx="4924926" cy="824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u="sng" dirty="0" err="1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phet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u="sng" dirty="0" err="1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colorado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u="sng" dirty="0" err="1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sims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html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gravity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and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orbits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latest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gravity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and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orbits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000" u="sng" dirty="0" err="1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</a:t>
            </a:r>
            <a:r>
              <a:rPr lang="el-GR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u="sng" dirty="0">
                <a:solidFill>
                  <a:srgbClr val="6B9F2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html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50" y="481264"/>
            <a:ext cx="257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Arial Black" panose="020B0A04020102020204" pitchFamily="34" charset="0"/>
              </a:rPr>
              <a:t>ΕΡΕΥΝΑ</a:t>
            </a:r>
            <a:endParaRPr lang="el-G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1146915" y="3713030"/>
            <a:ext cx="5476775" cy="15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Οργανώσουν έρευνα-εικονικό πείραμα για την περίπτωση κίνησης της Σελήνης γύρω από τη Γη.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Αναλύσουν τα πειραματικά δεδομένα τους. 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Ερμηνεύσουν τα δεδομένα. 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72353" y="5449928"/>
            <a:ext cx="5476775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ώστε να επιβεβαιώσουν ή να διαψεύσουν τις υποθέσεις τους.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85187" y="3120215"/>
            <a:ext cx="5476775" cy="476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καλούνται να: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15" grpId="0"/>
      <p:bldP spid="16" grpId="0" uiExpand="1" build="p"/>
      <p:bldP spid="17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072" y="1885439"/>
            <a:ext cx="5476775" cy="707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Τελικά, οι ομάδες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καταλήγουν σε ποιοτικά συμπεράσματα</a:t>
            </a: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50" y="481264"/>
            <a:ext cx="445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  <a:latin typeface="Arial Black" panose="020B0A04020102020204" pitchFamily="34" charset="0"/>
              </a:rPr>
              <a:t>ΣΥΜΠΕΡΑΣΜΑ</a:t>
            </a:r>
            <a:endParaRPr lang="el-G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72352" y="4634960"/>
            <a:ext cx="5476775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τα παρουσιάζουν στην ολομέλεια της τάξης.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8962" y="364885"/>
            <a:ext cx="1915167" cy="1850489"/>
          </a:xfrm>
          <a:prstGeom prst="rect">
            <a:avLst/>
          </a:prstGeom>
        </p:spPr>
      </p:pic>
      <p:pic>
        <p:nvPicPr>
          <p:cNvPr id="13" name="Picture 12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49" y="2215374"/>
            <a:ext cx="1993933" cy="1388436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49" y="3794979"/>
            <a:ext cx="1457325" cy="2362835"/>
          </a:xfrm>
          <a:prstGeom prst="rect">
            <a:avLst/>
          </a:prstGeom>
        </p:spPr>
      </p:pic>
      <p:pic>
        <p:nvPicPr>
          <p:cNvPr id="20" name="Picture 19" descr="A picture containing object, bubble, colorful, bell jar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207" r="9696" b="-207"/>
          <a:stretch>
            <a:fillRect/>
          </a:stretch>
        </p:blipFill>
        <p:spPr>
          <a:xfrm>
            <a:off x="8630133" y="3807486"/>
            <a:ext cx="1217940" cy="2362835"/>
          </a:xfrm>
          <a:prstGeom prst="rect">
            <a:avLst/>
          </a:prstGeom>
        </p:spPr>
      </p:pic>
      <p:pic>
        <p:nvPicPr>
          <p:cNvPr id="21" name="Picture 20" descr="Graphical user interface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34" y="2924229"/>
            <a:ext cx="2809875" cy="372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235" y="846649"/>
            <a:ext cx="2809875" cy="2077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4129" y="377392"/>
            <a:ext cx="2926948" cy="379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9390" y="3803834"/>
            <a:ext cx="1423680" cy="2395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6625" y="3315335"/>
            <a:ext cx="2046920" cy="4884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91" y="2748518"/>
            <a:ext cx="5058481" cy="113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5" y="5009083"/>
            <a:ext cx="3409188" cy="1345997"/>
          </a:xfrm>
        </p:spPr>
        <p:txBody>
          <a:bodyPr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l-GR" sz="2400" u="sng" dirty="0">
                <a:solidFill>
                  <a:schemeClr val="bg1"/>
                </a:solidFill>
                <a:latin typeface="+mn-lt"/>
              </a:rPr>
              <a:t>ΠΑΡΟΥΣΙΑΣΗ ΚΑΙ ΣΥΖΗΤΗΣΗ ΤΗΣ ΕΡΕΥΝΑΣ</a:t>
            </a:r>
            <a:r>
              <a:rPr lang="el-GR" sz="24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64" y="4920599"/>
            <a:ext cx="7542658" cy="1479074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Η κάθε ομάδα παρουσιάζει την πορεία εργασίας της.</a:t>
            </a: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Γίνεται ανασκόπηση κι αξιολόγηση της διαδικασίας.</a:t>
            </a: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Συγκρίνονται και ελέγχονται τα αποτελέσματα της έρευνας κάθε ομάδας.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170"/>
            <a:ext cx="122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ΣΥΖΗΤΗΣΗ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600" y="1094518"/>
            <a:ext cx="3388946" cy="3274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47" y="1094519"/>
            <a:ext cx="4428673" cy="3274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13" y="1090226"/>
            <a:ext cx="1945714" cy="32744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6" y="4936736"/>
            <a:ext cx="2794532" cy="1345997"/>
          </a:xfrm>
        </p:spPr>
        <p:txBody>
          <a:bodyPr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l-GR" sz="2400" u="sng" dirty="0">
                <a:solidFill>
                  <a:schemeClr val="bg1"/>
                </a:solidFill>
                <a:latin typeface="+mn-lt"/>
              </a:rPr>
              <a:t>ΓΕΝΙΚΕΥΣΗ - ΕΠΑΛΗΘΕΥΣΗ</a:t>
            </a:r>
            <a:r>
              <a:rPr lang="el-GR" sz="24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64" y="4782312"/>
            <a:ext cx="7542658" cy="1617361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dirty="0">
                <a:solidFill>
                  <a:schemeClr val="bg1"/>
                </a:solidFill>
              </a:rPr>
              <a:t>Ισχύουν τα ίδια συμπεράσματα στην περίπτωση:</a:t>
            </a:r>
            <a:endParaRPr lang="el-GR" sz="18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Γης – Διαστημικού σταθμού;</a:t>
            </a:r>
            <a:endParaRPr lang="el-GR" sz="18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Ήλιου – Γης;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170"/>
            <a:ext cx="122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ΣΥΖΗΤΗΣΗ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600" y="1094518"/>
            <a:ext cx="3388946" cy="3274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0127"/>
          <a:stretch>
            <a:fillRect/>
          </a:stretch>
        </p:blipFill>
        <p:spPr bwMode="auto">
          <a:xfrm>
            <a:off x="7647853" y="5292134"/>
            <a:ext cx="1847850" cy="48577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Graphical user interfac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5893681"/>
            <a:ext cx="1847850" cy="475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595" y="1090225"/>
            <a:ext cx="3255603" cy="327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456" y="1080091"/>
            <a:ext cx="3460856" cy="33009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75102" y="5967713"/>
            <a:ext cx="170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Πειραματιστείτε!!!</a:t>
            </a:r>
            <a:endParaRPr lang="el-GR" b="1" i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6" y="4936736"/>
            <a:ext cx="2794532" cy="1345997"/>
          </a:xfrm>
        </p:spPr>
        <p:txBody>
          <a:bodyPr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l-GR" sz="2400" u="sng" dirty="0">
                <a:solidFill>
                  <a:schemeClr val="bg1"/>
                </a:solidFill>
                <a:latin typeface="+mn-lt"/>
              </a:rPr>
              <a:t>ΕΠΕΚΤΑΣΗ</a:t>
            </a:r>
            <a:r>
              <a:rPr lang="el-GR" sz="24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64" y="4782312"/>
            <a:ext cx="7542658" cy="1617361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sz="1800" dirty="0">
                <a:solidFill>
                  <a:schemeClr val="bg1"/>
                </a:solidFill>
              </a:rPr>
              <a:t>Σε κάθε περίπτωση ένα σώμα μπορεί να είναι δορυφόρος κάποιου άλλου; Προσπαθήστε να πετύχετε:</a:t>
            </a: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Το ένα σώμα να πέφτει πάνω στο άλλο.</a:t>
            </a:r>
            <a:endParaRPr lang="el-GR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bg1"/>
                </a:solidFill>
              </a:rPr>
              <a:t>Το ένα σώμα να ξεφεύγει από το άλλο.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170"/>
            <a:ext cx="122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ΣΥΖΗΤΗΣΗ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600" y="1094518"/>
            <a:ext cx="3388946" cy="327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68" y="1090226"/>
            <a:ext cx="2505383" cy="3320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73" y="1080090"/>
            <a:ext cx="3432247" cy="3320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75102" y="5967713"/>
            <a:ext cx="170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Πειραματιστείτε!!!</a:t>
            </a:r>
            <a:endParaRPr lang="el-GR" b="1" i="1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6" y="4936736"/>
            <a:ext cx="2794532" cy="1345997"/>
          </a:xfrm>
        </p:spPr>
        <p:txBody>
          <a:bodyPr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l-GR" sz="2400" u="sng" dirty="0">
                <a:solidFill>
                  <a:schemeClr val="bg1"/>
                </a:solidFill>
                <a:latin typeface="+mn-lt"/>
              </a:rPr>
              <a:t>ΕΠΙΠΛΕΟΝ ΓΝΩΣΕΙΣ</a:t>
            </a:r>
            <a:r>
              <a:rPr lang="el-GR" sz="24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64" y="4782312"/>
            <a:ext cx="7542658" cy="161736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</a:rPr>
              <a:t>Πώς, νομίζετε, μπορεί ένα σώμα να μπει σε τροχιά γύρω από τη Γη, να γίνει, δηλαδή, δορυφόρος της;</a:t>
            </a:r>
            <a:endParaRPr lang="el-GR" sz="18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Παρακολουθήστε το παρακάτω σχετικό βίντεο:</a:t>
            </a:r>
            <a:endParaRPr lang="el-GR" sz="1800" dirty="0">
              <a:solidFill>
                <a:schemeClr val="bg1"/>
              </a:solidFill>
            </a:endParaRPr>
          </a:p>
          <a:p>
            <a:r>
              <a:rPr lang="el-GR" sz="2000" u="sng" dirty="0">
                <a:hlinkClick r:id="rId1"/>
              </a:rPr>
              <a:t>https://www.youtube.com/watch?v=sUQVdW_bStU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170"/>
            <a:ext cx="122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ΣΥΖΗΤΗΣΗ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03" y="897357"/>
            <a:ext cx="6508613" cy="34877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902" y="476854"/>
            <a:ext cx="6143625" cy="2455877"/>
          </a:xfrm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>
                <a:gradFill flip="none" rotWithShape="1">
                  <a:gsLst>
                    <a:gs pos="26000">
                      <a:schemeClr val="accent3">
                        <a:tint val="66000"/>
                        <a:satMod val="160000"/>
                      </a:schemeClr>
                    </a:gs>
                    <a:gs pos="50000">
                      <a:schemeClr val="accent3">
                        <a:tint val="44500"/>
                        <a:satMod val="160000"/>
                      </a:schemeClr>
                    </a:gs>
                    <a:gs pos="61000">
                      <a:schemeClr val="accent3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Σας ευχαριστώ!</a:t>
            </a:r>
            <a:endParaRPr lang="el-GR" sz="13800" b="1" dirty="0">
              <a:gradFill flip="none" rotWithShape="1">
                <a:gsLst>
                  <a:gs pos="26000">
                    <a:schemeClr val="accent3">
                      <a:tint val="66000"/>
                      <a:satMod val="160000"/>
                    </a:schemeClr>
                  </a:gs>
                  <a:gs pos="50000">
                    <a:schemeClr val="accent3">
                      <a:tint val="44500"/>
                      <a:satMod val="160000"/>
                    </a:schemeClr>
                  </a:gs>
                  <a:gs pos="61000">
                    <a:schemeClr val="accent3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24" y="4786639"/>
            <a:ext cx="6147335" cy="159450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ΝΙΚΗ ΜΑΜΖΕΡΙΔΟΥ</a:t>
            </a:r>
            <a:endParaRPr lang="el-GR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Φυσικός</a:t>
            </a: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8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ΓΥΜΝΑΣΙΟ ΘΕΡΜΗΣ 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9" name="Group 20"/>
          <p:cNvGrpSpPr>
            <a:grpSpLocks noGrp="1" noRot="1" noChangeAspect="1" noMove="1" noResize="1" noUngrp="1"/>
          </p:cNvGrpSpPr>
          <p:nvPr/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/>
            <p:cNvGrpSpPr/>
            <p:nvPr/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26" name="Freeform: Shape 25"/>
              <p:cNvSpPr/>
              <p:nvPr/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2"/>
            <p:cNvGrpSpPr/>
            <p:nvPr/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24" name="Freeform: Shape 23"/>
              <p:cNvSpPr/>
              <p:nvPr/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1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" b="-2"/>
          <a:stretch>
            <a:fillRect/>
          </a:stretch>
        </p:blipFill>
        <p:spPr>
          <a:xfrm>
            <a:off x="8928858" y="555524"/>
            <a:ext cx="2798951" cy="2504542"/>
          </a:xfrm>
          <a:prstGeom prst="rect">
            <a:avLst/>
          </a:prstGeom>
        </p:spPr>
      </p:pic>
      <p:pic>
        <p:nvPicPr>
          <p:cNvPr id="7" name="Picture 6" descr="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8" y="3370050"/>
            <a:ext cx="2798951" cy="1222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8858" y="4809760"/>
            <a:ext cx="320973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b="1" dirty="0">
                <a:solidFill>
                  <a:schemeClr val="bg1"/>
                </a:solidFill>
                <a:effectLst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  <a:endParaRPr lang="el-GR" sz="1300" dirty="0">
              <a:solidFill>
                <a:schemeClr val="bg1"/>
              </a:solidFill>
            </a:endParaRPr>
          </a:p>
        </p:txBody>
      </p:sp>
      <p:pic>
        <p:nvPicPr>
          <p:cNvPr id="31" name="Picture 30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4"/>
          <a:srcRect l="15071" t="35041" r="57949" b="33408"/>
          <a:stretch>
            <a:fillRect/>
          </a:stretch>
        </p:blipFill>
        <p:spPr>
          <a:xfrm>
            <a:off x="2793892" y="2920304"/>
            <a:ext cx="2257644" cy="138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6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0" name="Freeform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2" name="Freeform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4" name="Freeform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6" name="Freeform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" name="Freeform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2882" y="185220"/>
            <a:ext cx="5048500" cy="15143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100" dirty="0">
                <a:effectLst/>
              </a:rPr>
              <a:t>Το </a:t>
            </a:r>
            <a:r>
              <a:rPr lang="en-US" sz="3100" dirty="0" err="1">
                <a:effectLst/>
              </a:rPr>
              <a:t>εκ</a:t>
            </a:r>
            <a:r>
              <a:rPr lang="en-US" sz="3100" dirty="0">
                <a:effectLst/>
              </a:rPr>
              <a:t>παιδευτικό σενάριο απευθύνεται σ</a:t>
            </a:r>
            <a:r>
              <a:rPr lang="el-GR" sz="3100" dirty="0">
                <a:effectLst/>
              </a:rPr>
              <a:t>ε μαθητές της</a:t>
            </a:r>
            <a:r>
              <a:rPr lang="en-US" sz="3100" dirty="0">
                <a:effectLst/>
              </a:rPr>
              <a:t>: </a:t>
            </a:r>
            <a:br>
              <a:rPr lang="en-US" sz="3100" dirty="0">
                <a:effectLst/>
              </a:rPr>
            </a:br>
            <a:endParaRPr lang="en-US" sz="3100" dirty="0">
              <a:effectLst/>
            </a:endParaRPr>
          </a:p>
        </p:txBody>
      </p:sp>
      <p:sp>
        <p:nvSpPr>
          <p:cNvPr id="104" name="Freeform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6" name="Freeform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8" name="Freeform: Shape 10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" b="2"/>
          <a:stretch>
            <a:fillRect/>
          </a:stretch>
        </p:blipFill>
        <p:spPr>
          <a:xfrm>
            <a:off x="834457" y="792050"/>
            <a:ext cx="7384876" cy="508351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8" name="Title 1"/>
          <p:cNvSpPr txBox="1"/>
          <p:nvPr/>
        </p:nvSpPr>
        <p:spPr>
          <a:xfrm>
            <a:off x="8332661" y="2863225"/>
            <a:ext cx="3740845" cy="1641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el-GR" sz="3100" dirty="0"/>
              <a:t>Θεματική ενότητα / κεφάλαιο του αναλυτικού προγράμματος</a:t>
            </a:r>
            <a:r>
              <a:rPr lang="en-US" sz="3100" dirty="0"/>
              <a:t>: 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7" name="Oval 6"/>
          <p:cNvSpPr/>
          <p:nvPr/>
        </p:nvSpPr>
        <p:spPr>
          <a:xfrm>
            <a:off x="8496667" y="1477651"/>
            <a:ext cx="2922748" cy="1061304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Β’ Γυμνασίου</a:t>
            </a:r>
            <a:endParaRPr lang="el-GR" sz="2400" dirty="0"/>
          </a:p>
        </p:txBody>
      </p:sp>
      <p:sp>
        <p:nvSpPr>
          <p:cNvPr id="31" name="Oval 30"/>
          <p:cNvSpPr/>
          <p:nvPr/>
        </p:nvSpPr>
        <p:spPr>
          <a:xfrm>
            <a:off x="8223186" y="4298240"/>
            <a:ext cx="3850320" cy="2017413"/>
          </a:xfrm>
          <a:prstGeom prst="ellips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ΦΥΣΙΚΗ</a:t>
            </a:r>
            <a:endParaRPr lang="el-GR" sz="2400" dirty="0"/>
          </a:p>
          <a:p>
            <a:pPr algn="ctr"/>
            <a:r>
              <a:rPr lang="el-GR" sz="2400" dirty="0"/>
              <a:t>Δυνάμεις-βαρύτητα-κίνηση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7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t="17142" r="-1" b="22020"/>
          <a:stretch>
            <a:fillRect/>
          </a:stretch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433662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Χρησιμοποιείται η προσομοίωση </a:t>
            </a:r>
            <a:b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«Βαρύτητα και τροχιές»:</a:t>
            </a:r>
            <a:br>
              <a:rPr lang="el-G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phet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colorado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edu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sims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html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gravity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and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orbits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latest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gravity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and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orbits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</a:t>
            </a:r>
            <a:r>
              <a:rPr lang="el-GR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html</a:t>
            </a:r>
            <a:endParaRPr lang="el-G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t="17142" r="-1" b="22020"/>
          <a:stretch>
            <a:fillRect/>
          </a:stretch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τη βοήθεια της προσομοίωσης</a:t>
            </a:r>
            <a:b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μελετώνται:</a:t>
            </a:r>
            <a:endParaRPr lang="el-G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βαρυτικές δυνάμεις που προκαλούν την κίνηση φυσικών και τεχνητών δορυφόρων του Ηλιακού μας Συστήματος</a:t>
            </a:r>
            <a:endParaRPr lang="el-G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παράμετροι που επηρεάζουν τη βαρυτική δύναμη μεταξύ δύο ουράνιων σωμάτων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t="17142" r="-1" b="22020"/>
          <a:stretch>
            <a:fillRect/>
          </a:stretch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Είδος εκπαιδευτικού σεναρίου:</a:t>
            </a:r>
            <a:endParaRPr lang="el-G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Καθοδηγούμενη διευρεύνηση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8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ΓΝΩΣΤΙΚΟΙ</a:t>
            </a:r>
            <a:r>
              <a:rPr lang="el-GR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436" y="5009083"/>
            <a:ext cx="7038594" cy="1345997"/>
          </a:xfrm>
        </p:spPr>
        <p:txBody>
          <a:bodyPr anchor="ctr">
            <a:no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κατανοήσουν πως η κυρίαρχη δύναμη μεταξύ των ουράνιων σωμάτων είναι η βαρυτική.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συνδέσουν τη δύναμη με την κίνηση που προκαλεί.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μελετήσουν ποιοτικά τους παράγοντες-παραμέτρους από τους οποίους εξαρτάται η βαρυτική δύναμη.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3" y="385011"/>
            <a:ext cx="100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ΕΚΠΑΙΔΕΥΤΙΚΟΙ ΣΤΟΧΟΙ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15071" t="35041" r="57949" b="33408"/>
          <a:stretch>
            <a:fillRect/>
          </a:stretch>
        </p:blipFill>
        <p:spPr>
          <a:xfrm>
            <a:off x="3255903" y="1319667"/>
            <a:ext cx="4800441" cy="295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8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ΨΥΧΟΚΙΝΗΤΙΚΟΙ</a:t>
            </a:r>
            <a:r>
              <a:rPr lang="el-GR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436" y="5009083"/>
            <a:ext cx="7038594" cy="1345997"/>
          </a:xfrm>
        </p:spPr>
        <p:txBody>
          <a:bodyPr anchor="ctr">
            <a:no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χειρίζονται ψηφιακά εργαλεία.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οργανώνουν πειραματική διαδικασία, να παίρνουν μετρήσεις (με ψηφιακά εργαλεία), να κάνουν υπολογισμούς, να δημιουργούν σχέδια με τις παρατηρήσεις τους.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3" y="385011"/>
            <a:ext cx="100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ΕΚΠΑΙΔΕΥΤΙΚΟΙ ΣΤΟΧΟΙ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15071" t="35041" r="57949" b="33408"/>
          <a:stretch>
            <a:fillRect/>
          </a:stretch>
        </p:blipFill>
        <p:spPr>
          <a:xfrm>
            <a:off x="3255903" y="1319667"/>
            <a:ext cx="4800441" cy="295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97" y="5009083"/>
            <a:ext cx="3047355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8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ΣΥΝΑΙΣΘΗΜΑΤΙΚΟΙ</a:t>
            </a:r>
            <a:r>
              <a:rPr lang="el-GR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436" y="5009083"/>
            <a:ext cx="7038594" cy="1345997"/>
          </a:xfrm>
        </p:spPr>
        <p:txBody>
          <a:bodyPr anchor="ctr">
            <a:noAutofit/>
          </a:bodyPr>
          <a:lstStyle/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μπορούν να εργάζονται ομαδικά.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αναπτύσσουν κριτική σκέψη.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κάνουν υποθέσεις πάνω σε φυσικά φαινόμενα, να τις διερευνούν με κατάλληλα πειράματα, και να τις επιβεβαιώνουν ή να τις διαψεύδουν ανάλογα με τα πειραματικά δεδομένα. </a:t>
            </a:r>
            <a:endParaRPr lang="el-GR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βελτιωθεί η στάση τους απέναντι στην επιστήμη.</a:t>
            </a: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3" y="385011"/>
            <a:ext cx="100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Arial Black" panose="020B0A04020102020204" pitchFamily="34" charset="0"/>
              </a:rPr>
              <a:t>ΕΚΠΑΙΔΕΥΤΙΚΟΙ ΣΤΟΧΟΙ</a:t>
            </a:r>
            <a:endParaRPr lang="el-GR" sz="4000" dirty="0">
              <a:latin typeface="Arial Black" panose="020B0A04020102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15071" t="35041" r="57949" b="33408"/>
          <a:stretch>
            <a:fillRect/>
          </a:stretch>
        </p:blipFill>
        <p:spPr>
          <a:xfrm>
            <a:off x="3255903" y="1319667"/>
            <a:ext cx="4800441" cy="295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97" y="5009083"/>
            <a:ext cx="3047355" cy="1345997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l-GR" sz="2800" u="sng" dirty="0">
                <a:solidFill>
                  <a:schemeClr val="bg1"/>
                </a:solidFill>
                <a:latin typeface="+mn-lt"/>
              </a:rPr>
              <a:t>ΣΥΝΔΕΣΗ ΜΕ ΤΗΝ ΠΡΟΗΓΟΥΜΕΝΗ ΓΝΩΣΗ</a:t>
            </a:r>
            <a:r>
              <a:rPr lang="el-GR" sz="2800" u="sng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800" u="sng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811" y="5191963"/>
            <a:ext cx="7038594" cy="1345997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παθαίνει ένα σώμα όταν ασκείται επάνω του κάποια δύναμη; </a:t>
            </a:r>
            <a:endParaRPr lang="el-G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παρατηρήσουμε πως κάποιο σώμα αλλάζει θέση, τι μπορούμε να συμπεράνουμε;</a:t>
            </a:r>
            <a:endParaRPr lang="el-G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 παρατήρησε, σύμφωνα με την παράδοση, ο Νεύτωνας κάτω από τη μηλιά του σπιτιού του και τι συμπέρανε; Πώς ονόμασε τη δύναμη αυτή; Μεταξύ ποιων δύο σωμάτων ασκείται; Είναι δύναμη από απόσταση ή από επαφή; </a:t>
            </a:r>
            <a:endParaRPr lang="el-GR" sz="1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l-GR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2" y="385011"/>
            <a:ext cx="115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Arial Black" panose="020B0A04020102020204" pitchFamily="34" charset="0"/>
              </a:rPr>
              <a:t>ΑΡΧΙΚΕΣ ΕΡΩΤΗΣΕΙΣ - ΠΡΟΣΑΝΑΤΟΛΙΣΜΟΣ</a:t>
            </a:r>
            <a:endParaRPr lang="el-GR" sz="3600" dirty="0">
              <a:latin typeface="Arial Black" panose="020B0A04020102020204" pitchFamily="34" charset="0"/>
            </a:endParaRPr>
          </a:p>
        </p:txBody>
      </p:sp>
      <p:pic>
        <p:nvPicPr>
          <p:cNvPr id="10" name="Picture 9" descr="A picture containing tex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69" y="1442839"/>
            <a:ext cx="4946936" cy="278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69" y="1258113"/>
            <a:ext cx="2977502" cy="302825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4190</Words>
  <Application>WPS Presentation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Times New Roman</vt:lpstr>
      <vt:lpstr>Rockwell</vt:lpstr>
      <vt:lpstr>Calibri</vt:lpstr>
      <vt:lpstr>Symbol</vt:lpstr>
      <vt:lpstr>Arial Black</vt:lpstr>
      <vt:lpstr>Bahnschrift Light Condensed</vt:lpstr>
      <vt:lpstr>Calibri Light</vt:lpstr>
      <vt:lpstr>Microsoft YaHei</vt:lpstr>
      <vt:lpstr>Arial Unicode MS</vt:lpstr>
      <vt:lpstr>Office Theme</vt:lpstr>
      <vt:lpstr>ΒΑΡΥΤΙΚΗ ΔΥΝΑΜΗ ΚΑΙ ΚΙΝΗΣΗ ΔΟΡΥΦΟΡΩΝ ΣΤΟ ΗΛΙΑΚΟ ΜΑΣ ΣΥΣΤΗΜΑ</vt:lpstr>
      <vt:lpstr>Το εκπαιδευτικό σενάριο απευθύνεται σε μαθητές της:  </vt:lpstr>
      <vt:lpstr>Χρησιμοποιείται η προσομοίωση  «Βαρύτητα και τροχιές»: </vt:lpstr>
      <vt:lpstr>Με τη βοήθεια της προσομοίωσης μελετώνται:</vt:lpstr>
      <vt:lpstr>Είδος εκπαιδευτικού σεναρίου:</vt:lpstr>
      <vt:lpstr>ΓΝΩΣΤΙΚΟΙ:</vt:lpstr>
      <vt:lpstr>ΨΥΧΟΚΙΝΗΤΙΚΟΙ:</vt:lpstr>
      <vt:lpstr>ΣΥΝΑΙΣΘΗΜΑΤΙΚΟΙ:</vt:lpstr>
      <vt:lpstr>ΣΥΝΔΕΣΗ ΜΕ ΤΗΝ ΠΡΟΗΓΟΥΜΕΝΗ ΓΝΩΣΗ:</vt:lpstr>
      <vt:lpstr>ΕΜΠΛΟΚΗ ΚΑΙ ΜΑΘΗΣΙΑΚΗ ΠΡΟΚΛΗΣΗ:</vt:lpstr>
      <vt:lpstr>ΕΡΩΤΗΣΕΙΣ ΠΡΟΣ ΔΙΕΡΕΥΝΗΣΗ - ΥΠΟΘΕΣΕΙΣ:</vt:lpstr>
      <vt:lpstr>PowerPoint 演示文稿</vt:lpstr>
      <vt:lpstr>PowerPoint 演示文稿</vt:lpstr>
      <vt:lpstr>ΠΑΡΟΥΣΙΑΣΗ ΚΑΙ ΣΥΖΗΤΗΣΗ ΤΗΣ ΕΡΕΥΝΑΣ:</vt:lpstr>
      <vt:lpstr>ΓΕΝΙΚΕΥΣΗ - ΕΠΑΛΗΘΕΥΣΗ:</vt:lpstr>
      <vt:lpstr>ΕΠΕΚΤΑΣΗ:</vt:lpstr>
      <vt:lpstr>ΕΠΙΠΛΕΟΝ ΓΝΩΣΕΙΣ:</vt:lpstr>
      <vt:lpstr>Σας ευχαριστώ!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</dc:creator>
  <cp:lastModifiedBy>maria</cp:lastModifiedBy>
  <cp:revision>93</cp:revision>
  <dcterms:created xsi:type="dcterms:W3CDTF">2022-07-15T18:06:00Z</dcterms:created>
  <dcterms:modified xsi:type="dcterms:W3CDTF">2022-07-20T15:50:58Z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E9C1B18D14824C1DA25427829548EB36</vt:lpwstr>
  </property>
  <property fmtid="{D5CDD505-2E9C-101B-9397-08002B2CF9AE}" pid="3" name="KSOProductBuildVer">
    <vt:lpwstr>1033-11.2.0.11191</vt:lpwstr>
  </property>
</Properties>
</file>