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2" r:id="rId5"/>
    <p:sldId id="263" r:id="rId6"/>
    <p:sldId id="265" r:id="rId7"/>
    <p:sldId id="267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A6CB0-34B1-4951-8D06-F9874536E457}" type="datetimeFigureOut">
              <a:rPr lang="el-GR" smtClean="0"/>
              <a:pPr/>
              <a:t>18/7/2022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B2B4-D678-48C9-A216-FC63B3DA639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27853-1BDB-41ED-B95E-B6D3AFE641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27853-1BDB-41ED-B95E-B6D3AFE641A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DSpace Summer School 3-8/7/2022 Herakleion, Crete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4B65353-CF3A-40DB-A2AA-A234CEC1FB65}" type="datetimeFigureOut">
              <a:rPr lang="el-GR" smtClean="0"/>
              <a:pPr/>
              <a:t>18/7/2022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3C2F-D1D9-428E-BB05-3F5588FFF61D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4FA1-8316-40A1-BD9D-CDF52B8018E5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DFC-E128-4180-9F68-6316CA9F10BA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E13-A11D-4F4F-A98B-C802AC70F02B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FACE-BA95-48FF-9CCA-7C7FA9F09507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1626-E24F-42DD-A39E-E8372493423A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01E4-2AA1-49DA-BD94-5CC1FDF99082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20C2-A900-4E97-8636-8DA0CBCD4256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7408-771C-4913-B4BE-F42C2F4657F5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C3A-6E2A-4028-B19A-70721D602394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646F-05E0-4230-9B44-65FF4F3FC166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C31B-CEB7-43FC-95E5-607C60D6ADE4}" type="datetime1">
              <a:rPr lang="el-GR" smtClean="0"/>
              <a:pPr/>
              <a:t>18/7/2022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11" Type="http://schemas.openxmlformats.org/officeDocument/2006/relationships/image" Target="../media/image16.jpeg"/><Relationship Id="rId5" Type="http://schemas.openxmlformats.org/officeDocument/2006/relationships/image" Target="../media/image1.pn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5008" y="714356"/>
            <a:ext cx="3286116" cy="275590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</a:rPr>
              <a:t>Pleiades 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and the seasons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15008" y="3786190"/>
            <a:ext cx="3143272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Marina </a:t>
            </a:r>
            <a:r>
              <a:rPr lang="en-US" sz="2400" b="1" dirty="0" err="1">
                <a:solidFill>
                  <a:schemeClr val="accent1"/>
                </a:solidFill>
              </a:rPr>
              <a:t>Molla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</a:p>
          <a:p>
            <a:pPr algn="l"/>
            <a:r>
              <a:rPr lang="en-US" sz="2400" b="1" dirty="0">
                <a:solidFill>
                  <a:schemeClr val="accent1"/>
                </a:solidFill>
              </a:rPr>
              <a:t>9</a:t>
            </a:r>
            <a:r>
              <a:rPr lang="en-US" sz="2400" b="1" baseline="30000" dirty="0">
                <a:solidFill>
                  <a:schemeClr val="accent1"/>
                </a:solidFill>
              </a:rPr>
              <a:t>th</a:t>
            </a:r>
            <a:r>
              <a:rPr lang="en-US" sz="2400" b="1" dirty="0">
                <a:solidFill>
                  <a:schemeClr val="accent1"/>
                </a:solidFill>
              </a:rPr>
              <a:t> Primary School of </a:t>
            </a:r>
            <a:r>
              <a:rPr lang="en-US" sz="2400" b="1" dirty="0" err="1">
                <a:solidFill>
                  <a:schemeClr val="accent1"/>
                </a:solidFill>
              </a:rPr>
              <a:t>Komotini</a:t>
            </a:r>
            <a:r>
              <a:rPr lang="en-US" sz="2400" b="1" dirty="0">
                <a:solidFill>
                  <a:schemeClr val="accent1"/>
                </a:solidFill>
              </a:rPr>
              <a:t>, </a:t>
            </a:r>
          </a:p>
          <a:p>
            <a:pPr algn="l"/>
            <a:r>
              <a:rPr lang="en-US" sz="2400" b="1" dirty="0">
                <a:solidFill>
                  <a:schemeClr val="accent1"/>
                </a:solidFill>
              </a:rPr>
              <a:t>Greece</a:t>
            </a:r>
            <a:endParaRPr lang="el-GR" sz="2400" b="1" dirty="0">
              <a:solidFill>
                <a:schemeClr val="accent1"/>
              </a:solidFill>
            </a:endParaRPr>
          </a:p>
        </p:txBody>
      </p:sp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  <p:pic>
        <p:nvPicPr>
          <p:cNvPr id="16" name="15 - Εικόνα" descr="davidedemartin_5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1504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Pleiades and the seasons</a:t>
            </a:r>
            <a:endParaRPr lang="el-GR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  <a:buNone/>
            </a:pPr>
            <a:r>
              <a:rPr lang="en-US" sz="2400" u="sng" dirty="0"/>
              <a:t>School context</a:t>
            </a:r>
            <a:r>
              <a:rPr lang="en-GB" sz="2400" u="sng" dirty="0"/>
              <a:t>:</a:t>
            </a:r>
            <a:endParaRPr lang="en-US" sz="2400" u="sng" dirty="0"/>
          </a:p>
          <a:p>
            <a:pPr>
              <a:lnSpc>
                <a:spcPct val="125000"/>
              </a:lnSpc>
              <a:buNone/>
            </a:pPr>
            <a:r>
              <a:rPr lang="en-US" sz="2400" dirty="0"/>
              <a:t>Primary School</a:t>
            </a:r>
          </a:p>
          <a:p>
            <a:pPr>
              <a:lnSpc>
                <a:spcPct val="125000"/>
              </a:lnSpc>
              <a:buNone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grade (8 years)</a:t>
            </a:r>
          </a:p>
          <a:p>
            <a:pPr>
              <a:lnSpc>
                <a:spcPct val="125000"/>
              </a:lnSpc>
              <a:buNone/>
            </a:pPr>
            <a:r>
              <a:rPr lang="en-US" sz="2400" u="sng" dirty="0"/>
              <a:t>Curriculum integration:</a:t>
            </a:r>
          </a:p>
          <a:p>
            <a:pPr>
              <a:lnSpc>
                <a:spcPct val="125000"/>
              </a:lnSpc>
            </a:pPr>
            <a:r>
              <a:rPr lang="en-US" sz="2200" b="1" dirty="0"/>
              <a:t>History </a:t>
            </a:r>
            <a:r>
              <a:rPr lang="en-US" sz="2200" dirty="0"/>
              <a:t>(unit, From Mythology to History)</a:t>
            </a:r>
          </a:p>
          <a:p>
            <a:pPr>
              <a:lnSpc>
                <a:spcPct val="125000"/>
              </a:lnSpc>
            </a:pPr>
            <a:r>
              <a:rPr lang="en-US" sz="2200" b="1" dirty="0" err="1"/>
              <a:t>Envirinmental</a:t>
            </a:r>
            <a:r>
              <a:rPr lang="en-US" sz="2200" b="1" dirty="0"/>
              <a:t> Sciences</a:t>
            </a:r>
            <a:r>
              <a:rPr lang="en-US" sz="2200" dirty="0"/>
              <a:t> (unit, Our Culture)</a:t>
            </a:r>
          </a:p>
          <a:p>
            <a:pPr>
              <a:lnSpc>
                <a:spcPct val="125000"/>
              </a:lnSpc>
            </a:pPr>
            <a:r>
              <a:rPr lang="en-US" sz="2200" b="1" dirty="0"/>
              <a:t>Language</a:t>
            </a:r>
            <a:r>
              <a:rPr lang="en-US" sz="2200" dirty="0"/>
              <a:t>, storytelling</a:t>
            </a:r>
          </a:p>
          <a:p>
            <a:pPr>
              <a:lnSpc>
                <a:spcPct val="125000"/>
              </a:lnSpc>
            </a:pPr>
            <a:r>
              <a:rPr lang="en-US" sz="2200" b="1" dirty="0"/>
              <a:t>Math</a:t>
            </a:r>
            <a:r>
              <a:rPr lang="en-US" sz="2200" dirty="0"/>
              <a:t>, measuring</a:t>
            </a:r>
          </a:p>
          <a:p>
            <a:pPr>
              <a:lnSpc>
                <a:spcPct val="125000"/>
              </a:lnSpc>
            </a:pPr>
            <a:r>
              <a:rPr lang="en-US" sz="2200" b="1" dirty="0"/>
              <a:t>Arts</a:t>
            </a:r>
          </a:p>
          <a:p>
            <a:pPr>
              <a:lnSpc>
                <a:spcPct val="125000"/>
              </a:lnSpc>
            </a:pPr>
            <a:endParaRPr lang="el-GR" sz="2400" dirty="0"/>
          </a:p>
        </p:txBody>
      </p:sp>
      <p:sp>
        <p:nvSpPr>
          <p:cNvPr id="19" name="18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</a:pPr>
            <a:r>
              <a:rPr lang="en-US" dirty="0"/>
              <a:t>Aim: </a:t>
            </a:r>
          </a:p>
          <a:p>
            <a:pPr indent="0">
              <a:lnSpc>
                <a:spcPct val="125000"/>
              </a:lnSpc>
              <a:buNone/>
            </a:pPr>
            <a:r>
              <a:rPr lang="en-US" dirty="0"/>
              <a:t>students to understand the usefulness of the constellations and in particular that of the </a:t>
            </a:r>
            <a:r>
              <a:rPr lang="en-US" b="1" dirty="0">
                <a:solidFill>
                  <a:schemeClr val="tx2"/>
                </a:solidFill>
              </a:rPr>
              <a:t>Pleiades</a:t>
            </a:r>
            <a:r>
              <a:rPr lang="en-US" dirty="0"/>
              <a:t> not only for orientation but also as a </a:t>
            </a:r>
            <a:r>
              <a:rPr lang="en-US" b="1" dirty="0">
                <a:solidFill>
                  <a:schemeClr val="tx2"/>
                </a:solidFill>
              </a:rPr>
              <a:t>natural calendar</a:t>
            </a:r>
            <a:endParaRPr lang="el-GR" b="1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Methodology: </a:t>
            </a:r>
            <a:br>
              <a:rPr lang="el-GR" sz="2400" dirty="0"/>
            </a:br>
            <a:r>
              <a:rPr lang="en-US" sz="2400" dirty="0"/>
              <a:t>Needham model -</a:t>
            </a:r>
            <a:r>
              <a:rPr lang="el-GR" sz="2400" dirty="0"/>
              <a:t> </a:t>
            </a:r>
            <a:r>
              <a:rPr lang="en-US" sz="2400" dirty="0"/>
              <a:t>interdisciplinary teaching</a:t>
            </a:r>
            <a:endParaRPr lang="el-GR" sz="2400" dirty="0"/>
          </a:p>
        </p:txBody>
      </p:sp>
      <p:pic>
        <p:nvPicPr>
          <p:cNvPr id="13" name="12 - Θέση περιεχομένου" descr="1.jf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1934" y="1643050"/>
            <a:ext cx="2584000" cy="1093519"/>
          </a:xfrm>
        </p:spPr>
      </p:pic>
      <p:sp>
        <p:nvSpPr>
          <p:cNvPr id="19" name="18 - Θέση περιεχομένου"/>
          <p:cNvSpPr>
            <a:spLocks noGrp="1"/>
          </p:cNvSpPr>
          <p:nvPr>
            <p:ph sz="half" idx="2"/>
          </p:nvPr>
        </p:nvSpPr>
        <p:spPr>
          <a:xfrm>
            <a:off x="5286380" y="3286124"/>
            <a:ext cx="3571900" cy="2643206"/>
          </a:xfrm>
        </p:spPr>
        <p:txBody>
          <a:bodyPr>
            <a:normAutofit fontScale="47500" lnSpcReduction="20000"/>
          </a:bodyPr>
          <a:lstStyle/>
          <a:p>
            <a:r>
              <a:rPr lang="en-US" sz="3800" b="1" u="sng" dirty="0"/>
              <a:t>Orientation</a:t>
            </a:r>
          </a:p>
          <a:p>
            <a:pPr indent="0">
              <a:buNone/>
            </a:pPr>
            <a:r>
              <a:rPr lang="en-US" sz="3800" dirty="0"/>
              <a:t>Combining the myth of </a:t>
            </a:r>
            <a:r>
              <a:rPr lang="en-US" sz="3800" dirty="0" err="1"/>
              <a:t>Dimiter</a:t>
            </a:r>
            <a:r>
              <a:rPr lang="en-US" sz="3800" dirty="0"/>
              <a:t> and </a:t>
            </a:r>
            <a:r>
              <a:rPr lang="en-US" sz="3800" dirty="0" err="1"/>
              <a:t>Persefones</a:t>
            </a:r>
            <a:r>
              <a:rPr lang="en-US" sz="3800" dirty="0"/>
              <a:t> and the walk through seasons</a:t>
            </a:r>
          </a:p>
          <a:p>
            <a:r>
              <a:rPr lang="en-US" sz="3800" b="1" u="sng" dirty="0"/>
              <a:t> Question to the students</a:t>
            </a:r>
            <a:r>
              <a:rPr lang="en-US" sz="3800" dirty="0"/>
              <a:t>: </a:t>
            </a:r>
          </a:p>
          <a:p>
            <a:pPr indent="0">
              <a:buNone/>
            </a:pPr>
            <a:r>
              <a:rPr lang="en-US" sz="3800" dirty="0"/>
              <a:t>How do we know when the spring  or the autumn will come?</a:t>
            </a:r>
          </a:p>
          <a:p>
            <a:pPr indent="0">
              <a:buNone/>
            </a:pPr>
            <a:r>
              <a:rPr lang="en-US" sz="3800" dirty="0"/>
              <a:t>How did ancient civilizations know?</a:t>
            </a:r>
          </a:p>
          <a:p>
            <a:pPr>
              <a:buNone/>
            </a:pPr>
            <a:endParaRPr lang="el-GR" dirty="0"/>
          </a:p>
          <a:p>
            <a:endParaRPr lang="en-US" dirty="0"/>
          </a:p>
        </p:txBody>
      </p:sp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  <p:pic>
        <p:nvPicPr>
          <p:cNvPr id="14" name="13 - Εικόνα" descr="2.jf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7" y="1643050"/>
            <a:ext cx="2158689" cy="1113939"/>
          </a:xfrm>
          <a:prstGeom prst="rect">
            <a:avLst/>
          </a:prstGeom>
        </p:spPr>
      </p:pic>
      <p:pic>
        <p:nvPicPr>
          <p:cNvPr id="15" name="14 - Εικόνα" descr="3.jf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1643050"/>
            <a:ext cx="1907139" cy="1071570"/>
          </a:xfrm>
          <a:prstGeom prst="rect">
            <a:avLst/>
          </a:prstGeom>
        </p:spPr>
      </p:pic>
      <p:pic>
        <p:nvPicPr>
          <p:cNvPr id="16" name="15 - Εικόνα" descr="4.jf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5984" y="1643050"/>
            <a:ext cx="1601883" cy="1062118"/>
          </a:xfrm>
          <a:prstGeom prst="rect">
            <a:avLst/>
          </a:prstGeom>
        </p:spPr>
      </p:pic>
      <p:pic>
        <p:nvPicPr>
          <p:cNvPr id="20" name="19 - Εικόνα" descr="6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44" y="2928934"/>
            <a:ext cx="4326956" cy="3110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students ideas</a:t>
            </a:r>
            <a:endParaRPr lang="el-GR" dirty="0"/>
          </a:p>
        </p:txBody>
      </p:sp>
      <p:pic>
        <p:nvPicPr>
          <p:cNvPr id="13" name="12 - Θέση περιεχομένου" descr="1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2494" y="1600200"/>
            <a:ext cx="7319012" cy="4525963"/>
          </a:xfrm>
        </p:spPr>
      </p:pic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Reconstructing students ideas</a:t>
            </a:r>
            <a:br>
              <a:rPr lang="en-US" dirty="0"/>
            </a:br>
            <a:endParaRPr lang="el-GR" dirty="0"/>
          </a:p>
        </p:txBody>
      </p:sp>
      <p:pic>
        <p:nvPicPr>
          <p:cNvPr id="18" name="17 - Θέση περιεχομένου" descr="20220708_1006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4038600" cy="3028950"/>
          </a:xfrm>
        </p:spPr>
      </p:pic>
      <p:pic>
        <p:nvPicPr>
          <p:cNvPr id="19" name="18 - Θέση περιεχομένου" descr="20220708_100802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071546"/>
            <a:ext cx="4038600" cy="3028950"/>
          </a:xfrm>
        </p:spPr>
      </p:pic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  <p:pic>
        <p:nvPicPr>
          <p:cNvPr id="21" name="20 - Εικόνα" descr="gettyimages-103311409-612x6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4286256"/>
            <a:ext cx="2120372" cy="1500198"/>
          </a:xfrm>
          <a:prstGeom prst="rect">
            <a:avLst/>
          </a:prstGeom>
        </p:spPr>
      </p:pic>
      <p:pic>
        <p:nvPicPr>
          <p:cNvPr id="22" name="14 - Θέση περιεχομένου" descr="inde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24" y="4214818"/>
            <a:ext cx="1832519" cy="1776257"/>
          </a:xfrm>
          <a:prstGeom prst="rect">
            <a:avLst/>
          </a:prstGeom>
        </p:spPr>
      </p:pic>
      <p:pic>
        <p:nvPicPr>
          <p:cNvPr id="23" name="15 - Θέση περιεχομένου" descr="21.jf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388" y="4214818"/>
            <a:ext cx="1905714" cy="18251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Constellation string model</a:t>
            </a:r>
            <a:endParaRPr lang="el-GR" dirty="0"/>
          </a:p>
        </p:txBody>
      </p:sp>
      <p:pic>
        <p:nvPicPr>
          <p:cNvPr id="20" name="19 - Θέση περιεχομένου" descr="FGY6I8RJYOOJZJ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783" y="1600200"/>
            <a:ext cx="6974434" cy="4525963"/>
          </a:xfrm>
        </p:spPr>
      </p:pic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 of Science</a:t>
            </a:r>
            <a:endParaRPr lang="el-GR" dirty="0"/>
          </a:p>
        </p:txBody>
      </p:sp>
      <p:pic>
        <p:nvPicPr>
          <p:cNvPr id="19" name="18 - Θέση περιεχομένου" descr="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4478"/>
            <a:ext cx="4038600" cy="2497407"/>
          </a:xfrm>
        </p:spPr>
      </p:pic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  <p:pic>
        <p:nvPicPr>
          <p:cNvPr id="21" name="20 - Θέση περιεχομένου" descr="cd.jfif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317762" y="2786058"/>
            <a:ext cx="4082170" cy="22860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</a:t>
            </a:r>
            <a:r>
              <a:rPr lang="en-US" dirty="0"/>
              <a:t> party</a:t>
            </a:r>
            <a:endParaRPr lang="el-GR" dirty="0"/>
          </a:p>
        </p:txBody>
      </p:sp>
      <p:pic>
        <p:nvPicPr>
          <p:cNvPr id="20" name="19 - Θέση περιεχομένου" descr="z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1" y="1914092"/>
            <a:ext cx="5819123" cy="3872361"/>
          </a:xfrm>
        </p:spPr>
      </p:pic>
      <p:pic>
        <p:nvPicPr>
          <p:cNvPr id="8" name="7 - Εικόνα" descr="Logo_d-sp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6208775"/>
            <a:ext cx="762002" cy="649225"/>
          </a:xfrm>
          <a:prstGeom prst="rect">
            <a:avLst/>
          </a:prstGeom>
        </p:spPr>
      </p:pic>
      <p:pic>
        <p:nvPicPr>
          <p:cNvPr id="9" name="8 - Εικόνα" descr="Cópia de LaScil-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6257946"/>
            <a:ext cx="1000090" cy="60005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5072066" y="628652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800" dirty="0"/>
              <a:t>“</a:t>
            </a:r>
            <a:r>
              <a:rPr lang="el-GR" sz="800" b="1" dirty="0"/>
              <a:t>Το έργο υποστηρίχτηκε από το Ελληνικό Ίδρυμα Έρευνας και Καινοτομίας (ΕΛ.ΙΔ.Ε.Κ.) στο πλαίσιο της 3ης Προκήρυξης της Δράσης «Επιστήμη και Κοινωνία» με τίτλο «Κόμβοι Έρευνας, Καινοτομίας και Διάχυσης» (Αριθμός Έργου: 02181)”</a:t>
            </a:r>
            <a:endParaRPr lang="el-GR" sz="800" dirty="0"/>
          </a:p>
        </p:txBody>
      </p:sp>
      <p:pic>
        <p:nvPicPr>
          <p:cNvPr id="11" name="10 - Εικόνα" descr="Εικόνα1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6219245"/>
            <a:ext cx="1462272" cy="638755"/>
          </a:xfrm>
          <a:prstGeom prst="rect">
            <a:avLst/>
          </a:prstGeom>
        </p:spPr>
      </p:pic>
      <p:pic>
        <p:nvPicPr>
          <p:cNvPr id="12" name="11 - Εικόνα" descr="Εικόνα2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33594"/>
            <a:ext cx="1104114" cy="624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602</Words>
  <Application>Microsoft Office PowerPoint</Application>
  <PresentationFormat>Προβολή στην οθόνη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Calibri</vt:lpstr>
      <vt:lpstr>Θέμα του Office</vt:lpstr>
      <vt:lpstr>Pleiades  and the seasons</vt:lpstr>
      <vt:lpstr>Pleiades and the seasons</vt:lpstr>
      <vt:lpstr>Methodology:  Needham model - interdisciplinary teaching</vt:lpstr>
      <vt:lpstr>Detecting students ideas</vt:lpstr>
      <vt:lpstr>Reconstructing students ideas </vt:lpstr>
      <vt:lpstr>Constellation string model</vt:lpstr>
      <vt:lpstr>Big ideas of Science</vt:lpstr>
      <vt:lpstr>Astro party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Nikos Kapsalas</dc:creator>
  <cp:lastModifiedBy>Maria Panagopoulou</cp:lastModifiedBy>
  <cp:revision>38</cp:revision>
  <dcterms:created xsi:type="dcterms:W3CDTF">2022-07-07T21:55:21Z</dcterms:created>
  <dcterms:modified xsi:type="dcterms:W3CDTF">2022-07-18T09:33:18Z</dcterms:modified>
</cp:coreProperties>
</file>