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72" r:id="rId6"/>
    <p:sldId id="261" r:id="rId7"/>
    <p:sldId id="271" r:id="rId8"/>
    <p:sldId id="262" r:id="rId9"/>
    <p:sldId id="263" r:id="rId10"/>
    <p:sldId id="265" r:id="rId11"/>
    <p:sldId id="266" r:id="rId12"/>
    <p:sldId id="267" r:id="rId13"/>
    <p:sldId id="268" r:id="rId14"/>
    <p:sldId id="269"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C647BFD-B3A4-4299-86C4-7811E19814D6}" type="datetimeFigureOut">
              <a:rPr lang="el-GR" smtClean="0"/>
              <a:pPr/>
              <a:t>8/7/2022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9E7281A-5067-41E8-BFC4-4E5097F996B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C647BFD-B3A4-4299-86C4-7811E19814D6}" type="datetimeFigureOut">
              <a:rPr lang="el-GR" smtClean="0"/>
              <a:pPr/>
              <a:t>8/7/2022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9E7281A-5067-41E8-BFC4-4E5097F996B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C647BFD-B3A4-4299-86C4-7811E19814D6}" type="datetimeFigureOut">
              <a:rPr lang="el-GR" smtClean="0"/>
              <a:pPr/>
              <a:t>8/7/2022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9E7281A-5067-41E8-BFC4-4E5097F996B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C647BFD-B3A4-4299-86C4-7811E19814D6}" type="datetimeFigureOut">
              <a:rPr lang="el-GR" smtClean="0"/>
              <a:pPr/>
              <a:t>8/7/2022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9E7281A-5067-41E8-BFC4-4E5097F996B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C647BFD-B3A4-4299-86C4-7811E19814D6}" type="datetimeFigureOut">
              <a:rPr lang="el-GR" smtClean="0"/>
              <a:pPr/>
              <a:t>8/7/2022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9E7281A-5067-41E8-BFC4-4E5097F996B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C647BFD-B3A4-4299-86C4-7811E19814D6}" type="datetimeFigureOut">
              <a:rPr lang="el-GR" smtClean="0"/>
              <a:pPr/>
              <a:t>8/7/2022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9E7281A-5067-41E8-BFC4-4E5097F996B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C647BFD-B3A4-4299-86C4-7811E19814D6}" type="datetimeFigureOut">
              <a:rPr lang="el-GR" smtClean="0"/>
              <a:pPr/>
              <a:t>8/7/2022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9E7281A-5067-41E8-BFC4-4E5097F996B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C647BFD-B3A4-4299-86C4-7811E19814D6}" type="datetimeFigureOut">
              <a:rPr lang="el-GR" smtClean="0"/>
              <a:pPr/>
              <a:t>8/7/2022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9E7281A-5067-41E8-BFC4-4E5097F996B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C647BFD-B3A4-4299-86C4-7811E19814D6}" type="datetimeFigureOut">
              <a:rPr lang="el-GR" smtClean="0"/>
              <a:pPr/>
              <a:t>8/7/2022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9E7281A-5067-41E8-BFC4-4E5097F996B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C647BFD-B3A4-4299-86C4-7811E19814D6}" type="datetimeFigureOut">
              <a:rPr lang="el-GR" smtClean="0"/>
              <a:pPr/>
              <a:t>8/7/2022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9E7281A-5067-41E8-BFC4-4E5097F996B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C647BFD-B3A4-4299-86C4-7811E19814D6}" type="datetimeFigureOut">
              <a:rPr lang="el-GR" smtClean="0"/>
              <a:pPr/>
              <a:t>8/7/2022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9E7281A-5067-41E8-BFC4-4E5097F996B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47BFD-B3A4-4299-86C4-7811E19814D6}" type="datetimeFigureOut">
              <a:rPr lang="el-GR" smtClean="0"/>
              <a:pPr/>
              <a:t>8/7/2022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7281A-5067-41E8-BFC4-4E5097F996B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39552" y="3645024"/>
            <a:ext cx="7772400" cy="2115667"/>
          </a:xfrm>
        </p:spPr>
        <p:txBody>
          <a:bodyPr>
            <a:normAutofit/>
          </a:bodyPr>
          <a:lstStyle/>
          <a:p>
            <a:pPr lvl="0"/>
            <a:r>
              <a:rPr lang="el-GR" b="1" dirty="0" smtClean="0"/>
              <a:t>Σχεδίαση αστερισμών</a:t>
            </a:r>
            <a:br>
              <a:rPr lang="el-GR" b="1" dirty="0" smtClean="0"/>
            </a:br>
            <a:r>
              <a:rPr lang="el-GR" b="1" dirty="0" smtClean="0"/>
              <a:t>Πρασόπουλος Δημήτριος</a:t>
            </a:r>
            <a:endParaRPr lang="el-GR" dirty="0"/>
          </a:p>
        </p:txBody>
      </p:sp>
      <p:sp>
        <p:nvSpPr>
          <p:cNvPr id="4" name="3 - Ορθογώνιο"/>
          <p:cNvSpPr/>
          <p:nvPr/>
        </p:nvSpPr>
        <p:spPr>
          <a:xfrm>
            <a:off x="359024" y="5733256"/>
            <a:ext cx="8784976" cy="646331"/>
          </a:xfrm>
          <a:prstGeom prst="rect">
            <a:avLst/>
          </a:prstGeom>
        </p:spPr>
        <p:txBody>
          <a:bodyPr wrap="square">
            <a:spAutoFit/>
          </a:bodyPr>
          <a:lstStyle/>
          <a:p>
            <a:r>
              <a:rPr lang="el-GR" b="1" dirty="0" smtClean="0"/>
              <a:t>Αντιστοιχία στο αναλυτικό πρόγραμμα (Καλλιτεχνικά , Μαθηματικά, Φυσική, Αρχαία, Ιστορία, Πληροφορική σε περίπτωση που αφορά αστερισμούς με αρχαία ονόματα)</a:t>
            </a:r>
            <a:endParaRPr lang="el-GR" dirty="0" smtClean="0"/>
          </a:p>
        </p:txBody>
      </p:sp>
      <p:pic>
        <p:nvPicPr>
          <p:cNvPr id="6" name="5 - Εικόνα"/>
          <p:cNvPicPr/>
          <p:nvPr/>
        </p:nvPicPr>
        <p:blipFill>
          <a:blip r:embed="rId2" cstate="print"/>
          <a:stretch>
            <a:fillRect/>
          </a:stretch>
        </p:blipFill>
        <p:spPr>
          <a:xfrm>
            <a:off x="323528" y="0"/>
            <a:ext cx="2489200" cy="1028700"/>
          </a:xfrm>
          <a:prstGeom prst="rect">
            <a:avLst/>
          </a:prstGeom>
        </p:spPr>
      </p:pic>
      <p:sp>
        <p:nvSpPr>
          <p:cNvPr id="4097" name="Πλαίσιο κειμένου 4"/>
          <p:cNvSpPr txBox="1">
            <a:spLocks noChangeArrowheads="1"/>
          </p:cNvSpPr>
          <p:nvPr/>
        </p:nvSpPr>
        <p:spPr bwMode="auto">
          <a:xfrm>
            <a:off x="5835650" y="0"/>
            <a:ext cx="3308350" cy="1203325"/>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l-GR" sz="1100" b="1" i="0" u="none" strike="noStrike" cap="none" normalizeH="0" baseline="0" smtClean="0">
                <a:ln>
                  <a:noFill/>
                </a:ln>
                <a:solidFill>
                  <a:schemeClr val="tx1"/>
                </a:solidFill>
                <a:effectLst/>
                <a:latin typeface="Calibri" pitchFamily="34" charset="0"/>
                <a:cs typeface="Arial" pitchFamily="34" charset="0"/>
              </a:rPr>
              <a:t>Το έργο υποστηρίχτηκε από το Ελληνικό Ίδρυμα Έρευνας και Καινοτομίας (ΕΛ.ΙΔ.Ε.Κ.) στο πλαίσιο της 3ης Προκήρυξης της Δράσης «Επιστήμη και Κοινωνία» με τίτλο «Κόμβοι Έρευνας, Καινοτομίας και Διάχυσης» (Αριθμός Έργου: 02181)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7 - Εικόνα" descr="Εικόνα που περιέχει βέλος&#10;&#10;Περιγραφή που δημιουργήθηκε αυτόματα"/>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2267744" y="1052736"/>
            <a:ext cx="3671862" cy="28529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cstate="print"/>
          <a:srcRect/>
          <a:stretch>
            <a:fillRect/>
          </a:stretch>
        </p:blipFill>
        <p:spPr bwMode="auto">
          <a:xfrm>
            <a:off x="1475656" y="620688"/>
            <a:ext cx="6610689" cy="6124972"/>
          </a:xfrm>
          <a:prstGeom prst="rect">
            <a:avLst/>
          </a:prstGeom>
          <a:noFill/>
          <a:ln w="9525">
            <a:noFill/>
            <a:miter lim="800000"/>
            <a:headEnd/>
            <a:tailEnd/>
          </a:ln>
        </p:spPr>
      </p:pic>
      <p:sp>
        <p:nvSpPr>
          <p:cNvPr id="5" name="4 - Ορθογώνιο"/>
          <p:cNvSpPr/>
          <p:nvPr/>
        </p:nvSpPr>
        <p:spPr>
          <a:xfrm>
            <a:off x="2123728" y="0"/>
            <a:ext cx="5044714" cy="646331"/>
          </a:xfrm>
          <a:prstGeom prst="rect">
            <a:avLst/>
          </a:prstGeom>
        </p:spPr>
        <p:txBody>
          <a:bodyPr wrap="none">
            <a:spAutoFit/>
          </a:bodyPr>
          <a:lstStyle/>
          <a:p>
            <a:r>
              <a:rPr lang="el-GR" sz="3600" dirty="0" smtClean="0">
                <a:solidFill>
                  <a:srgbClr val="FF0000"/>
                </a:solidFill>
              </a:rPr>
              <a:t>Γαλαξίας </a:t>
            </a:r>
            <a:r>
              <a:rPr lang="en-US" sz="3600" dirty="0" smtClean="0">
                <a:solidFill>
                  <a:srgbClr val="FF0000"/>
                </a:solidFill>
              </a:rPr>
              <a:t> </a:t>
            </a:r>
            <a:r>
              <a:rPr lang="en-US" sz="3600" b="1" dirty="0" smtClean="0">
                <a:solidFill>
                  <a:srgbClr val="FF0000"/>
                </a:solidFill>
              </a:rPr>
              <a:t>w</a:t>
            </a:r>
            <a:r>
              <a:rPr lang="en-US" sz="3600" b="1" i="1" dirty="0" smtClean="0">
                <a:solidFill>
                  <a:srgbClr val="FF0000"/>
                </a:solidFill>
              </a:rPr>
              <a:t>hirlpool</a:t>
            </a:r>
            <a:r>
              <a:rPr lang="en-US" sz="3600" dirty="0" smtClean="0">
                <a:solidFill>
                  <a:srgbClr val="FF0000"/>
                </a:solidFill>
              </a:rPr>
              <a:t> </a:t>
            </a:r>
            <a:r>
              <a:rPr lang="el-GR" sz="3600" dirty="0" smtClean="0">
                <a:solidFill>
                  <a:srgbClr val="FF0000"/>
                </a:solidFill>
              </a:rPr>
              <a:t> </a:t>
            </a:r>
            <a:r>
              <a:rPr lang="en-US" sz="3600" dirty="0" smtClean="0">
                <a:solidFill>
                  <a:srgbClr val="FF0000"/>
                </a:solidFill>
              </a:rPr>
              <a:t>M51 </a:t>
            </a:r>
            <a:endParaRPr lang="el-GR" sz="3600" dirty="0">
              <a:solidFill>
                <a:srgbClr val="FF0000"/>
              </a:solidFill>
            </a:endParaRPr>
          </a:p>
        </p:txBody>
      </p:sp>
      <p:sp>
        <p:nvSpPr>
          <p:cNvPr id="6" name="1 - Τίτλος"/>
          <p:cNvSpPr>
            <a:spLocks noGrp="1"/>
          </p:cNvSpPr>
          <p:nvPr>
            <p:ph type="title"/>
          </p:nvPr>
        </p:nvSpPr>
        <p:spPr>
          <a:xfrm>
            <a:off x="0" y="6093296"/>
            <a:ext cx="8964488" cy="764704"/>
          </a:xfrm>
        </p:spPr>
        <p:txBody>
          <a:bodyPr>
            <a:noAutofit/>
          </a:bodyPr>
          <a:lstStyle/>
          <a:p>
            <a:r>
              <a:rPr lang="el-GR" sz="1600" dirty="0" smtClean="0">
                <a:solidFill>
                  <a:srgbClr val="FF0000"/>
                </a:solidFill>
              </a:rPr>
              <a:t>Τοποθετούμε τον γαλαξία</a:t>
            </a:r>
            <a:r>
              <a:rPr lang="en-US" sz="1600" dirty="0" smtClean="0">
                <a:solidFill>
                  <a:srgbClr val="FF0000"/>
                </a:solidFill>
              </a:rPr>
              <a:t> </a:t>
            </a:r>
            <a:r>
              <a:rPr lang="en-US" sz="1600" b="1" i="1" dirty="0" smtClean="0">
                <a:solidFill>
                  <a:srgbClr val="FF0000"/>
                </a:solidFill>
              </a:rPr>
              <a:t>Whirlpool</a:t>
            </a:r>
            <a:r>
              <a:rPr lang="en-US" sz="1600" dirty="0" smtClean="0">
                <a:solidFill>
                  <a:srgbClr val="FF0000"/>
                </a:solidFill>
              </a:rPr>
              <a:t> </a:t>
            </a:r>
            <a:r>
              <a:rPr lang="el-GR" sz="1600" dirty="0" smtClean="0">
                <a:solidFill>
                  <a:srgbClr val="FF0000"/>
                </a:solidFill>
              </a:rPr>
              <a:t> </a:t>
            </a:r>
            <a:r>
              <a:rPr lang="en-US" sz="1600" dirty="0" smtClean="0">
                <a:solidFill>
                  <a:srgbClr val="FF0000"/>
                </a:solidFill>
              </a:rPr>
              <a:t>M51 </a:t>
            </a:r>
            <a:r>
              <a:rPr lang="el-GR" sz="1600" dirty="0" smtClean="0">
                <a:solidFill>
                  <a:srgbClr val="FF0000"/>
                </a:solidFill>
              </a:rPr>
              <a:t>στον ουράνιο θόλο σε σχέση με τον αστερισμό που επιλέξαμε</a:t>
            </a:r>
            <a:r>
              <a:rPr lang="en-US" sz="1600" dirty="0" smtClean="0">
                <a:solidFill>
                  <a:srgbClr val="FF0000"/>
                </a:solidFill>
              </a:rPr>
              <a:t> </a:t>
            </a:r>
            <a:endParaRPr lang="el-GR" sz="16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6145" name="Picture 1"/>
          <p:cNvPicPr>
            <a:picLocks noChangeAspect="1" noChangeArrowheads="1"/>
          </p:cNvPicPr>
          <p:nvPr/>
        </p:nvPicPr>
        <p:blipFill>
          <a:blip r:embed="rId2" cstate="print"/>
          <a:srcRect/>
          <a:stretch>
            <a:fillRect/>
          </a:stretch>
        </p:blipFill>
        <p:spPr bwMode="auto">
          <a:xfrm>
            <a:off x="179512" y="44624"/>
            <a:ext cx="8784976" cy="6701979"/>
          </a:xfrm>
          <a:prstGeom prst="rect">
            <a:avLst/>
          </a:prstGeom>
          <a:noFill/>
          <a:ln w="9525">
            <a:noFill/>
            <a:miter lim="800000"/>
            <a:headEnd/>
            <a:tailEnd/>
          </a:ln>
        </p:spPr>
      </p:pic>
      <p:cxnSp>
        <p:nvCxnSpPr>
          <p:cNvPr id="6" name="5 - Ευθύγραμμο βέλος σύνδεσης"/>
          <p:cNvCxnSpPr/>
          <p:nvPr/>
        </p:nvCxnSpPr>
        <p:spPr>
          <a:xfrm flipH="1">
            <a:off x="971600" y="3789040"/>
            <a:ext cx="4896544" cy="144016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6 - Ευθύγραμμο βέλος σύνδεσης"/>
          <p:cNvCxnSpPr/>
          <p:nvPr/>
        </p:nvCxnSpPr>
        <p:spPr>
          <a:xfrm flipH="1">
            <a:off x="3419872" y="3941440"/>
            <a:ext cx="2600672" cy="13597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8 - TextBox"/>
          <p:cNvSpPr txBox="1"/>
          <p:nvPr/>
        </p:nvSpPr>
        <p:spPr>
          <a:xfrm>
            <a:off x="5292080" y="3140968"/>
            <a:ext cx="1032014" cy="369332"/>
          </a:xfrm>
          <a:prstGeom prst="rect">
            <a:avLst/>
          </a:prstGeom>
          <a:noFill/>
        </p:spPr>
        <p:txBody>
          <a:bodyPr wrap="none" rtlCol="0">
            <a:spAutoFit/>
          </a:bodyPr>
          <a:lstStyle/>
          <a:p>
            <a:r>
              <a:rPr lang="el-GR" dirty="0" smtClean="0">
                <a:solidFill>
                  <a:srgbClr val="FF0000"/>
                </a:solidFill>
              </a:rPr>
              <a:t>Μέγεθος</a:t>
            </a:r>
            <a:endParaRPr lang="el-GR"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Προσπαθήστε να σχεδιάσετε στο χαρτί την ακριβή διάσταση του αντικειμένου</a:t>
            </a:r>
            <a:endParaRPr lang="el-GR" sz="3200" dirty="0"/>
          </a:p>
        </p:txBody>
      </p:sp>
      <p:pic>
        <p:nvPicPr>
          <p:cNvPr id="5121" name="Picture 1"/>
          <p:cNvPicPr>
            <a:picLocks noGrp="1" noChangeAspect="1" noChangeArrowheads="1"/>
          </p:cNvPicPr>
          <p:nvPr>
            <p:ph idx="1"/>
          </p:nvPr>
        </p:nvPicPr>
        <p:blipFill>
          <a:blip r:embed="rId2" cstate="print"/>
          <a:srcRect/>
          <a:stretch>
            <a:fillRect/>
          </a:stretch>
        </p:blipFill>
        <p:spPr bwMode="auto">
          <a:xfrm>
            <a:off x="0" y="1700808"/>
            <a:ext cx="9217024"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20688"/>
            <a:ext cx="9144000" cy="1916832"/>
          </a:xfrm>
        </p:spPr>
        <p:txBody>
          <a:bodyPr>
            <a:noAutofit/>
          </a:bodyPr>
          <a:lstStyle/>
          <a:p>
            <a:pPr>
              <a:buFont typeface="Wingdings" pitchFamily="2" charset="2"/>
              <a:buChar char="Ø"/>
            </a:pPr>
            <a:r>
              <a:rPr lang="el-GR" sz="2000" dirty="0" smtClean="0"/>
              <a:t>Κατασκευάζουν ένα αντίγραφο της σχεδίασής τους σε άλλο χαρτόνι και κάνουν τρύπες στο νέο χαρτόνι (αντίγραφο) με βελόνα.</a:t>
            </a:r>
            <a:br>
              <a:rPr lang="el-GR" sz="2000" dirty="0" smtClean="0"/>
            </a:br>
            <a:r>
              <a:rPr lang="el-GR" sz="2000" dirty="0" smtClean="0"/>
              <a:t/>
            </a:r>
            <a:br>
              <a:rPr lang="el-GR" sz="2000" dirty="0" smtClean="0"/>
            </a:br>
            <a:r>
              <a:rPr lang="el-GR" sz="2000" dirty="0" smtClean="0"/>
              <a:t>Με ένα δυνατό φακό προβάλλουν την νέα κατασκευή αστερισμών σε τοίχο χρησιμοποιώντας ένα «κουτί προβολής» που πρέπει να κατασκευάσουν (Κρυστάλλια Χαλκιά, Παν. Εκδόσεις  Κρήτης, 2006)</a:t>
            </a:r>
            <a:br>
              <a:rPr lang="el-GR" sz="2000" dirty="0" smtClean="0"/>
            </a:br>
            <a:endParaRPr lang="el-GR" sz="2000" dirty="0"/>
          </a:p>
        </p:txBody>
      </p:sp>
      <p:pic>
        <p:nvPicPr>
          <p:cNvPr id="4" name="Picture 2"/>
          <p:cNvPicPr>
            <a:picLocks noChangeAspect="1" noChangeArrowheads="1"/>
          </p:cNvPicPr>
          <p:nvPr/>
        </p:nvPicPr>
        <p:blipFill>
          <a:blip r:embed="rId2" cstate="print"/>
          <a:srcRect/>
          <a:stretch>
            <a:fillRect/>
          </a:stretch>
        </p:blipFill>
        <p:spPr bwMode="auto">
          <a:xfrm>
            <a:off x="1" y="3500040"/>
            <a:ext cx="4211960" cy="264129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grayscl/>
            <a:lum bright="39000" contrast="91000"/>
          </a:blip>
          <a:srcRect/>
          <a:stretch>
            <a:fillRect/>
          </a:stretch>
        </p:blipFill>
        <p:spPr bwMode="auto">
          <a:xfrm>
            <a:off x="4716016" y="3501008"/>
            <a:ext cx="4211960" cy="2641290"/>
          </a:xfrm>
          <a:prstGeom prst="rect">
            <a:avLst/>
          </a:prstGeom>
          <a:noFill/>
          <a:ln w="9525">
            <a:noFill/>
            <a:miter lim="800000"/>
            <a:headEnd/>
            <a:tailEnd/>
          </a:ln>
          <a:effectLst>
            <a:outerShdw blurRad="50800" dist="50800" dir="5400000" algn="ctr" rotWithShape="0">
              <a:srgbClr val="000000">
                <a:alpha val="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noAutofit/>
          </a:bodyPr>
          <a:lstStyle/>
          <a:p>
            <a:r>
              <a:rPr lang="el-GR" sz="2800" dirty="0" smtClean="0"/>
              <a:t>Τοποθετήστε το αντίγραφο στην μια πλευρά ενός κουτιού και φωτίστε με ένα φακό σε πλήρες σκοτάδι</a:t>
            </a:r>
            <a:endParaRPr lang="el-GR" sz="2800" dirty="0"/>
          </a:p>
        </p:txBody>
      </p:sp>
      <p:sp>
        <p:nvSpPr>
          <p:cNvPr id="3" name="2 - Θέση περιεχομένου"/>
          <p:cNvSpPr>
            <a:spLocks noGrp="1"/>
          </p:cNvSpPr>
          <p:nvPr>
            <p:ph idx="1"/>
          </p:nvPr>
        </p:nvSpPr>
        <p:spPr>
          <a:xfrm>
            <a:off x="611560" y="5988421"/>
            <a:ext cx="8229600" cy="824955"/>
          </a:xfrm>
        </p:spPr>
        <p:txBody>
          <a:bodyPr>
            <a:normAutofit fontScale="92500"/>
          </a:bodyPr>
          <a:lstStyle/>
          <a:p>
            <a:pPr>
              <a:buNone/>
            </a:pPr>
            <a:r>
              <a:rPr lang="el-GR" dirty="0" smtClean="0"/>
              <a:t>Κρατήστε το κουτί για κάποιον επόμενο αστερισμό</a:t>
            </a:r>
            <a:endParaRPr lang="el-GR" dirty="0"/>
          </a:p>
        </p:txBody>
      </p:sp>
      <p:pic>
        <p:nvPicPr>
          <p:cNvPr id="6" name="Picture 2"/>
          <p:cNvPicPr>
            <a:picLocks noChangeAspect="1" noChangeArrowheads="1"/>
          </p:cNvPicPr>
          <p:nvPr/>
        </p:nvPicPr>
        <p:blipFill>
          <a:blip r:embed="rId2" cstate="print"/>
          <a:srcRect/>
          <a:stretch>
            <a:fillRect/>
          </a:stretch>
        </p:blipFill>
        <p:spPr bwMode="auto">
          <a:xfrm>
            <a:off x="-684584" y="2348880"/>
            <a:ext cx="4554901" cy="2856346"/>
          </a:xfrm>
          <a:prstGeom prst="rect">
            <a:avLst/>
          </a:prstGeom>
          <a:noFill/>
          <a:ln w="9525">
            <a:noFill/>
            <a:miter lim="800000"/>
            <a:headEnd/>
            <a:tailEnd/>
          </a:ln>
          <a:scene3d>
            <a:camera prst="isometricRightUp"/>
            <a:lightRig rig="threePt" dir="t"/>
          </a:scene3d>
        </p:spPr>
      </p:pic>
      <p:cxnSp>
        <p:nvCxnSpPr>
          <p:cNvPr id="10" name="9 - Ευθύγραμμο βέλος σύνδεσης"/>
          <p:cNvCxnSpPr/>
          <p:nvPr/>
        </p:nvCxnSpPr>
        <p:spPr>
          <a:xfrm flipH="1">
            <a:off x="2555776" y="3068960"/>
            <a:ext cx="129614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p:nvPr/>
        </p:nvCxnSpPr>
        <p:spPr>
          <a:xfrm flipH="1" flipV="1">
            <a:off x="2483768" y="4221088"/>
            <a:ext cx="1080120" cy="720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print"/>
          <a:srcRect/>
          <a:stretch>
            <a:fillRect/>
          </a:stretch>
        </p:blipFill>
        <p:spPr bwMode="auto">
          <a:xfrm>
            <a:off x="5652120" y="2852936"/>
            <a:ext cx="3304778" cy="1656184"/>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a:stretch>
            <a:fillRect/>
          </a:stretch>
        </p:blipFill>
        <p:spPr bwMode="auto">
          <a:xfrm>
            <a:off x="3491880" y="2924944"/>
            <a:ext cx="2832476" cy="1776226"/>
          </a:xfrm>
          <a:prstGeom prst="rect">
            <a:avLst/>
          </a:prstGeom>
          <a:noFill/>
          <a:ln w="9525">
            <a:noFill/>
            <a:miter lim="800000"/>
            <a:headEnd/>
            <a:tailEnd/>
          </a:ln>
          <a:scene3d>
            <a:camera prst="isometricRightUp"/>
            <a:lightRig rig="threePt" dir="t"/>
          </a:scene3d>
        </p:spPr>
      </p:pic>
      <p:pic>
        <p:nvPicPr>
          <p:cNvPr id="3075" name="Picture 3"/>
          <p:cNvPicPr>
            <a:picLocks noChangeAspect="1" noChangeArrowheads="1"/>
          </p:cNvPicPr>
          <p:nvPr/>
        </p:nvPicPr>
        <p:blipFill>
          <a:blip r:embed="rId4" cstate="print"/>
          <a:srcRect/>
          <a:stretch>
            <a:fillRect/>
          </a:stretch>
        </p:blipFill>
        <p:spPr bwMode="auto">
          <a:xfrm>
            <a:off x="8316416" y="3068960"/>
            <a:ext cx="2095500" cy="1209675"/>
          </a:xfrm>
          <a:prstGeom prst="rect">
            <a:avLst/>
          </a:prstGeom>
          <a:noFill/>
          <a:ln w="9525">
            <a:noFill/>
            <a:miter lim="800000"/>
            <a:headEnd/>
            <a:tailEnd/>
          </a:ln>
        </p:spPr>
      </p:pic>
      <p:cxnSp>
        <p:nvCxnSpPr>
          <p:cNvPr id="19" name="18 - Ευθύγραμμο βέλος σύνδεσης"/>
          <p:cNvCxnSpPr/>
          <p:nvPr/>
        </p:nvCxnSpPr>
        <p:spPr>
          <a:xfrm flipH="1">
            <a:off x="2411760" y="3501008"/>
            <a:ext cx="129614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19 - Ευθύγραμμο βέλος σύνδεσης"/>
          <p:cNvCxnSpPr/>
          <p:nvPr/>
        </p:nvCxnSpPr>
        <p:spPr>
          <a:xfrm flipH="1">
            <a:off x="2339752" y="3933056"/>
            <a:ext cx="129614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260648"/>
            <a:ext cx="8784976" cy="6120680"/>
          </a:xfrm>
        </p:spPr>
        <p:txBody>
          <a:bodyPr>
            <a:normAutofit fontScale="70000" lnSpcReduction="20000"/>
          </a:bodyPr>
          <a:lstStyle/>
          <a:p>
            <a:pPr lvl="0"/>
            <a:r>
              <a:rPr lang="el-GR" b="1" dirty="0" smtClean="0"/>
              <a:t>Ονομασία Δραστηριότητας : Σχεδίαση αστερισμών</a:t>
            </a:r>
            <a:endParaRPr lang="el-GR" dirty="0" smtClean="0"/>
          </a:p>
          <a:p>
            <a:r>
              <a:rPr lang="el-GR" b="1" dirty="0" smtClean="0"/>
              <a:t>Αντιστοιχία στο αναλυτικό πρόγραμμα (Καλλιτεχνικά  Φυσική, Αρχαία, Ιστορία σε περίπτωση που αφορά αστερισμούς με αρχαία ονόματα)</a:t>
            </a:r>
            <a:endParaRPr lang="el-GR" dirty="0" smtClean="0"/>
          </a:p>
          <a:p>
            <a:r>
              <a:rPr lang="el-GR" dirty="0" smtClean="0"/>
              <a:t>Οι μαθητές εντοπίζουν μέσω παρατήρησης αστερισμούς του ουράνιου θόλου. </a:t>
            </a:r>
          </a:p>
          <a:p>
            <a:r>
              <a:rPr lang="el-GR" dirty="0" smtClean="0"/>
              <a:t>Σχεδιάζουν με μολύβι σε χαρτί τον αστερισμό χρησιμοποιώντας τα δάκτυλά τους (για να έχουν τις αναλογίες) χρησιμοποιώντας ένα φακό με κόκκινη μεμβράνη για μην έχουν απώλεια ευαισθησίας παρατήρησης του ουράνιου θόλου.</a:t>
            </a:r>
          </a:p>
          <a:p>
            <a:r>
              <a:rPr lang="el-GR" dirty="0" smtClean="0"/>
              <a:t>Κατασκευάζουν ένα αντίγραφο της σχεδίασής τους σε άλλο χαρτόνι και κάνουν τρύπες στο νέο χαρτόνι (αντίγραφο) με βελόνα.</a:t>
            </a:r>
          </a:p>
          <a:p>
            <a:r>
              <a:rPr lang="el-GR" dirty="0" smtClean="0"/>
              <a:t>Με ένα δυνατό φακό προβάλλουν την νέα κατασκευή αστερισμών σε τοίχο χρησιμοποιώντας ένα «κουτί προβολής» που πρέπει να κατασκευάσουν (Κρυστάλλια Χαλκιά, Παν. Εκδόσεις  Κρήτης, 2006)</a:t>
            </a:r>
          </a:p>
          <a:p>
            <a:r>
              <a:rPr lang="el-GR" dirty="0" smtClean="0"/>
              <a:t>Χρησιμοποιώντας μια φωτογραφία του Αστεροσκοπείου του </a:t>
            </a:r>
            <a:r>
              <a:rPr lang="el-GR" dirty="0" err="1" smtClean="0"/>
              <a:t>Σκίνακα</a:t>
            </a:r>
            <a:r>
              <a:rPr lang="el-GR" dirty="0" smtClean="0"/>
              <a:t> τοποθετούν ένα γαλαξία ή αστέρα ή νεφέλωμα στην θέση που εντοπίζεται (αν εντοπίζεται ανάλογα με την φωτογραφία και το μέγεθός της)</a:t>
            </a:r>
          </a:p>
          <a:p>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smtClean="0"/>
              <a:t>Οι μαθητές εντοπίζουν μέσω παρατήρησης αστερισμούς του ουράνιου θόλου και χρήσης του προγράμματος </a:t>
            </a:r>
            <a:r>
              <a:rPr lang="en-US" sz="2800" dirty="0" err="1" smtClean="0"/>
              <a:t>Stellarium</a:t>
            </a:r>
            <a:r>
              <a:rPr lang="el-GR" sz="2800" dirty="0" smtClean="0"/>
              <a:t> </a:t>
            </a:r>
            <a:endParaRPr lang="el-GR" sz="2800" dirty="0"/>
          </a:p>
        </p:txBody>
      </p:sp>
      <p:sp>
        <p:nvSpPr>
          <p:cNvPr id="3" name="2 - Θέση περιεχομένου"/>
          <p:cNvSpPr>
            <a:spLocks noGrp="1"/>
          </p:cNvSpPr>
          <p:nvPr>
            <p:ph idx="1"/>
          </p:nvPr>
        </p:nvSpPr>
        <p:spPr/>
        <p:txBody>
          <a:bodyPr/>
          <a:lstStyle/>
          <a:p>
            <a:endParaRPr lang="el-GR"/>
          </a:p>
        </p:txBody>
      </p:sp>
      <p:pic>
        <p:nvPicPr>
          <p:cNvPr id="1026" name="Picture 2"/>
          <p:cNvPicPr>
            <a:picLocks noChangeAspect="1" noChangeArrowheads="1"/>
          </p:cNvPicPr>
          <p:nvPr/>
        </p:nvPicPr>
        <p:blipFill>
          <a:blip r:embed="rId2" cstate="print"/>
          <a:srcRect/>
          <a:stretch>
            <a:fillRect/>
          </a:stretch>
        </p:blipFill>
        <p:spPr bwMode="auto">
          <a:xfrm>
            <a:off x="683568" y="1772816"/>
            <a:ext cx="7770093" cy="48725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3000"/>
          </a:xfrm>
        </p:spPr>
        <p:txBody>
          <a:bodyPr>
            <a:noAutofit/>
          </a:bodyPr>
          <a:lstStyle/>
          <a:p>
            <a:r>
              <a:rPr lang="el-GR" sz="2000" dirty="0" smtClean="0"/>
              <a:t>Σχεδιάζουν με μολύβι σε χαρτί τον αστερισμό χρησιμοποιώντας τα δάκτυλά τους (για να έχουν τις αναλογίες) χρησιμοποιώντας ένα φακό με κόκκινη μεμβράνη για μην έχουν απώλεια ευαισθησίας παρατήρησης του ουράνιου θόλου.</a:t>
            </a:r>
            <a:endParaRPr lang="el-GR" sz="2000" dirty="0"/>
          </a:p>
        </p:txBody>
      </p:sp>
      <p:sp>
        <p:nvSpPr>
          <p:cNvPr id="3" name="2 - Θέση περιεχομένου"/>
          <p:cNvSpPr>
            <a:spLocks noGrp="1"/>
          </p:cNvSpPr>
          <p:nvPr>
            <p:ph idx="1"/>
          </p:nvPr>
        </p:nvSpPr>
        <p:spPr/>
        <p:txBody>
          <a:bodyPr/>
          <a:lstStyle/>
          <a:p>
            <a:endParaRPr lang="el-GR" dirty="0"/>
          </a:p>
        </p:txBody>
      </p:sp>
      <p:pic>
        <p:nvPicPr>
          <p:cNvPr id="12290" name="Picture 2" descr="Πυξίδα – Μέτρηση σε χιλιοστά (mils) – Λυκαων"/>
          <p:cNvPicPr>
            <a:picLocks noChangeAspect="1" noChangeArrowheads="1"/>
          </p:cNvPicPr>
          <p:nvPr/>
        </p:nvPicPr>
        <p:blipFill>
          <a:blip r:embed="rId2" cstate="print"/>
          <a:srcRect/>
          <a:stretch>
            <a:fillRect/>
          </a:stretch>
        </p:blipFill>
        <p:spPr bwMode="auto">
          <a:xfrm>
            <a:off x="827584" y="1700808"/>
            <a:ext cx="7510214" cy="4291551"/>
          </a:xfrm>
          <a:prstGeom prst="rect">
            <a:avLst/>
          </a:prstGeom>
          <a:noFill/>
        </p:spPr>
      </p:pic>
      <p:sp>
        <p:nvSpPr>
          <p:cNvPr id="5" name="4 - Ορθογώνιο"/>
          <p:cNvSpPr/>
          <p:nvPr/>
        </p:nvSpPr>
        <p:spPr>
          <a:xfrm>
            <a:off x="0" y="6237312"/>
            <a:ext cx="9144000" cy="369332"/>
          </a:xfrm>
          <a:prstGeom prst="rect">
            <a:avLst/>
          </a:prstGeom>
        </p:spPr>
        <p:txBody>
          <a:bodyPr wrap="square">
            <a:spAutoFit/>
          </a:bodyPr>
          <a:lstStyle/>
          <a:p>
            <a:r>
              <a:rPr lang="en-US" dirty="0" smtClean="0"/>
              <a:t>https://i0.wp.com/c.tadst.com/gfx/750x500/measuring-sky-with-hand.png?resize=350%2C200</a:t>
            </a:r>
            <a:endParaRPr lang="el-GR" dirty="0"/>
          </a:p>
        </p:txBody>
      </p:sp>
      <p:pic>
        <p:nvPicPr>
          <p:cNvPr id="6" name="Picture 2" descr="Bic Μολυβι Eco Evolution Original 655Hb Με Γομα (8803323) - Toys24"/>
          <p:cNvPicPr>
            <a:picLocks noChangeAspect="1" noChangeArrowheads="1"/>
          </p:cNvPicPr>
          <p:nvPr/>
        </p:nvPicPr>
        <p:blipFill>
          <a:blip r:embed="rId3" cstate="print"/>
          <a:srcRect/>
          <a:stretch>
            <a:fillRect/>
          </a:stretch>
        </p:blipFill>
        <p:spPr bwMode="auto">
          <a:xfrm>
            <a:off x="0" y="1052736"/>
            <a:ext cx="1595745" cy="1152128"/>
          </a:xfrm>
          <a:prstGeom prst="rect">
            <a:avLst/>
          </a:prstGeom>
          <a:noFill/>
        </p:spPr>
      </p:pic>
      <p:pic>
        <p:nvPicPr>
          <p:cNvPr id="7" name="Picture 4" descr="Α4 ΧΑΡΤΙ ΕΚΤΥΠΩΣΗΣ E-PAPER 80gr/m² ΚΟΥΤΑ 5 δεσμίδων"/>
          <p:cNvPicPr>
            <a:picLocks noChangeAspect="1" noChangeArrowheads="1"/>
          </p:cNvPicPr>
          <p:nvPr/>
        </p:nvPicPr>
        <p:blipFill>
          <a:blip r:embed="rId4" cstate="print"/>
          <a:srcRect/>
          <a:stretch>
            <a:fillRect/>
          </a:stretch>
        </p:blipFill>
        <p:spPr bwMode="auto">
          <a:xfrm>
            <a:off x="7459926" y="980728"/>
            <a:ext cx="1684074" cy="126305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4211960" cy="2866330"/>
          </a:xfrm>
        </p:spPr>
        <p:txBody>
          <a:bodyPr>
            <a:noAutofit/>
          </a:bodyPr>
          <a:lstStyle/>
          <a:p>
            <a:r>
              <a:rPr lang="el-GR" sz="2400" dirty="0" smtClean="0"/>
              <a:t>Σε περίπτωση συννεφιάς χρησιμοποιούμε το </a:t>
            </a:r>
            <a:br>
              <a:rPr lang="el-GR" sz="2400" dirty="0" smtClean="0"/>
            </a:br>
            <a:r>
              <a:rPr lang="en-US" sz="2400" dirty="0" smtClean="0"/>
              <a:t>http</a:t>
            </a:r>
            <a:r>
              <a:rPr lang="el-GR" sz="2400" dirty="0" smtClean="0"/>
              <a:t>://</a:t>
            </a:r>
            <a:r>
              <a:rPr lang="en-US" sz="2400" dirty="0" smtClean="0"/>
              <a:t>heavens-above.com</a:t>
            </a:r>
            <a:br>
              <a:rPr lang="en-US" sz="2400" dirty="0" smtClean="0"/>
            </a:br>
            <a:r>
              <a:rPr lang="el-GR" sz="2400" dirty="0" smtClean="0"/>
              <a:t>Εισάγουμε τις συντεταγμένες της περιοχής μας</a:t>
            </a:r>
            <a:r>
              <a:rPr lang="en-US" sz="2400" dirty="0" smtClean="0"/>
              <a:t> </a:t>
            </a:r>
            <a:r>
              <a:rPr lang="el-GR" sz="2400" dirty="0" smtClean="0"/>
              <a:t>και έχουμε μια απεικόνιση του ουράνιου θόλου </a:t>
            </a:r>
            <a:endParaRPr lang="el-GR" sz="2400" dirty="0"/>
          </a:p>
        </p:txBody>
      </p:sp>
      <p:pic>
        <p:nvPicPr>
          <p:cNvPr id="27650" name="Picture 2"/>
          <p:cNvPicPr>
            <a:picLocks noChangeAspect="1" noChangeArrowheads="1"/>
          </p:cNvPicPr>
          <p:nvPr/>
        </p:nvPicPr>
        <p:blipFill>
          <a:blip r:embed="rId2" cstate="print"/>
          <a:srcRect/>
          <a:stretch>
            <a:fillRect/>
          </a:stretch>
        </p:blipFill>
        <p:spPr bwMode="auto">
          <a:xfrm>
            <a:off x="0" y="3429000"/>
            <a:ext cx="4923036" cy="2474681"/>
          </a:xfrm>
          <a:prstGeom prst="rect">
            <a:avLst/>
          </a:prstGeom>
          <a:noFill/>
          <a:ln w="9525">
            <a:noFill/>
            <a:miter lim="800000"/>
            <a:headEnd/>
            <a:tailEnd/>
          </a:ln>
        </p:spPr>
      </p:pic>
      <p:pic>
        <p:nvPicPr>
          <p:cNvPr id="27651" name="Picture 3"/>
          <p:cNvPicPr>
            <a:picLocks noChangeAspect="1" noChangeArrowheads="1"/>
          </p:cNvPicPr>
          <p:nvPr/>
        </p:nvPicPr>
        <p:blipFill>
          <a:blip r:embed="rId3" cstate="print"/>
          <a:srcRect/>
          <a:stretch>
            <a:fillRect/>
          </a:stretch>
        </p:blipFill>
        <p:spPr bwMode="auto">
          <a:xfrm>
            <a:off x="4139952" y="0"/>
            <a:ext cx="550810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Ορθογώνιο"/>
          <p:cNvSpPr/>
          <p:nvPr/>
        </p:nvSpPr>
        <p:spPr>
          <a:xfrm>
            <a:off x="0" y="0"/>
            <a:ext cx="9144000" cy="738664"/>
          </a:xfrm>
          <a:prstGeom prst="rect">
            <a:avLst/>
          </a:prstGeom>
        </p:spPr>
        <p:txBody>
          <a:bodyPr wrap="square">
            <a:spAutoFit/>
          </a:bodyPr>
          <a:lstStyle/>
          <a:p>
            <a:r>
              <a:rPr lang="en-US" sz="1400" dirty="0" smtClean="0"/>
              <a:t>https://www.heavens-above.com/skychart2.aspx?lat=40.8436&amp;lng=25.8729&amp;loc=%ce%91%ce%bb%ce%b5%ce%be%ce%b1%ce%bd%ce%b4%cf%81%ce%bf%cf%8d%cf%80%ce%bf%ce%bb%ce%b7%2c+%ce%95%ce%bb%ce%bb%ce%ac%ce%b4%ce%b1&amp;alt=11&amp;tz=EET</a:t>
            </a:r>
            <a:endParaRPr lang="el-GR" sz="1400" dirty="0"/>
          </a:p>
        </p:txBody>
      </p:sp>
      <p:pic>
        <p:nvPicPr>
          <p:cNvPr id="11269" name="Picture 5"/>
          <p:cNvPicPr>
            <a:picLocks noChangeAspect="1" noChangeArrowheads="1"/>
          </p:cNvPicPr>
          <p:nvPr/>
        </p:nvPicPr>
        <p:blipFill>
          <a:blip r:embed="rId2" cstate="print"/>
          <a:srcRect/>
          <a:stretch>
            <a:fillRect/>
          </a:stretch>
        </p:blipFill>
        <p:spPr bwMode="auto">
          <a:xfrm>
            <a:off x="1187624" y="908720"/>
            <a:ext cx="6407299" cy="57276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Επιλέγουμε : </a:t>
            </a:r>
            <a:br>
              <a:rPr lang="el-GR" dirty="0" smtClean="0"/>
            </a:br>
            <a:r>
              <a:rPr lang="el-GR" dirty="0" smtClean="0"/>
              <a:t>έτος, μήνα, ημέρα, ώρα, λεπτά</a:t>
            </a:r>
            <a:endParaRPr lang="el-GR" dirty="0"/>
          </a:p>
        </p:txBody>
      </p:sp>
      <p:pic>
        <p:nvPicPr>
          <p:cNvPr id="28674" name="Picture 2"/>
          <p:cNvPicPr>
            <a:picLocks noChangeAspect="1" noChangeArrowheads="1"/>
          </p:cNvPicPr>
          <p:nvPr/>
        </p:nvPicPr>
        <p:blipFill>
          <a:blip r:embed="rId2" cstate="print"/>
          <a:srcRect/>
          <a:stretch>
            <a:fillRect/>
          </a:stretch>
        </p:blipFill>
        <p:spPr bwMode="auto">
          <a:xfrm>
            <a:off x="0" y="2564904"/>
            <a:ext cx="9252519" cy="2448272"/>
          </a:xfrm>
          <a:prstGeom prst="rect">
            <a:avLst/>
          </a:prstGeom>
          <a:noFill/>
          <a:ln w="9525">
            <a:noFill/>
            <a:miter lim="800000"/>
            <a:headEnd/>
            <a:tailEnd/>
          </a:ln>
        </p:spPr>
      </p:pic>
      <p:sp>
        <p:nvSpPr>
          <p:cNvPr id="5" name="4 - Ορθογώνιο"/>
          <p:cNvSpPr/>
          <p:nvPr/>
        </p:nvSpPr>
        <p:spPr>
          <a:xfrm>
            <a:off x="0" y="5733256"/>
            <a:ext cx="9144000" cy="738664"/>
          </a:xfrm>
          <a:prstGeom prst="rect">
            <a:avLst/>
          </a:prstGeom>
        </p:spPr>
        <p:txBody>
          <a:bodyPr wrap="square">
            <a:spAutoFit/>
          </a:bodyPr>
          <a:lstStyle/>
          <a:p>
            <a:r>
              <a:rPr lang="en-US" sz="1400" dirty="0" smtClean="0"/>
              <a:t>https://www.heavens-above.com/skychart2.aspx?lat=40.8436&amp;lng=25.8729&amp;loc=%ce%91%ce%bb%ce%b5%ce%be%ce%b1%ce%bd%ce%b4%cf%81%ce%bf%cf%8d%cf%80%ce%bf%ce%bb%ce%b7%2c+%ce%95%ce%bb%ce%bb%ce%ac%ce%b4%ce%b1&amp;alt=11&amp;tz=EET</a:t>
            </a:r>
            <a:endParaRPr lang="el-GR"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36712"/>
          </a:xfrm>
        </p:spPr>
        <p:txBody>
          <a:bodyPr>
            <a:noAutofit/>
          </a:bodyPr>
          <a:lstStyle/>
          <a:p>
            <a:r>
              <a:rPr lang="el-GR" sz="2800" dirty="0" smtClean="0"/>
              <a:t>Παραγγέλλουμε μια φωτογραφία πχ ενός γαλαξία …. Μ51</a:t>
            </a:r>
            <a:endParaRPr lang="el-GR" sz="2800" dirty="0"/>
          </a:p>
        </p:txBody>
      </p:sp>
      <p:pic>
        <p:nvPicPr>
          <p:cNvPr id="10241" name="Picture 1"/>
          <p:cNvPicPr>
            <a:picLocks noChangeAspect="1" noChangeArrowheads="1"/>
          </p:cNvPicPr>
          <p:nvPr/>
        </p:nvPicPr>
        <p:blipFill>
          <a:blip r:embed="rId2" cstate="print"/>
          <a:srcRect/>
          <a:stretch>
            <a:fillRect/>
          </a:stretch>
        </p:blipFill>
        <p:spPr bwMode="auto">
          <a:xfrm>
            <a:off x="179512" y="980728"/>
            <a:ext cx="8856984" cy="5877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9218" name="Picture 2" descr="The Whirlpool Galaxy (M51) | Pictures, Facts and Location"/>
          <p:cNvPicPr>
            <a:picLocks noChangeAspect="1" noChangeArrowheads="1"/>
          </p:cNvPicPr>
          <p:nvPr/>
        </p:nvPicPr>
        <p:blipFill>
          <a:blip r:embed="rId2" cstate="print"/>
          <a:srcRect/>
          <a:stretch>
            <a:fillRect/>
          </a:stretch>
        </p:blipFill>
        <p:spPr bwMode="auto">
          <a:xfrm>
            <a:off x="72008" y="188640"/>
            <a:ext cx="8964488" cy="5976325"/>
          </a:xfrm>
          <a:prstGeom prst="rect">
            <a:avLst/>
          </a:prstGeom>
          <a:noFill/>
        </p:spPr>
      </p:pic>
      <p:sp>
        <p:nvSpPr>
          <p:cNvPr id="5" name="4 - Ορθογώνιο"/>
          <p:cNvSpPr/>
          <p:nvPr/>
        </p:nvSpPr>
        <p:spPr>
          <a:xfrm>
            <a:off x="35496" y="6309320"/>
            <a:ext cx="9144000" cy="369332"/>
          </a:xfrm>
          <a:prstGeom prst="rect">
            <a:avLst/>
          </a:prstGeom>
        </p:spPr>
        <p:txBody>
          <a:bodyPr wrap="square">
            <a:spAutoFit/>
          </a:bodyPr>
          <a:lstStyle/>
          <a:p>
            <a:r>
              <a:rPr lang="en-US" dirty="0" smtClean="0"/>
              <a:t>https://astrobackyard.com/wp-content/uploads/2020/04/whirlpool-galaxy-telescope.jpg</a:t>
            </a:r>
            <a:endParaRPr lang="el-GR" dirty="0"/>
          </a:p>
        </p:txBody>
      </p:sp>
      <p:sp>
        <p:nvSpPr>
          <p:cNvPr id="6" name="5 - Ορθογώνιο"/>
          <p:cNvSpPr/>
          <p:nvPr/>
        </p:nvSpPr>
        <p:spPr>
          <a:xfrm>
            <a:off x="1907704" y="620688"/>
            <a:ext cx="5124864" cy="646331"/>
          </a:xfrm>
          <a:prstGeom prst="rect">
            <a:avLst/>
          </a:prstGeom>
        </p:spPr>
        <p:txBody>
          <a:bodyPr wrap="none">
            <a:spAutoFit/>
          </a:bodyPr>
          <a:lstStyle/>
          <a:p>
            <a:r>
              <a:rPr lang="el-GR" sz="3600" dirty="0" smtClean="0">
                <a:solidFill>
                  <a:srgbClr val="FF0000"/>
                </a:solidFill>
              </a:rPr>
              <a:t>Γαλαξίας </a:t>
            </a:r>
            <a:r>
              <a:rPr lang="en-US" sz="3600" dirty="0" smtClean="0">
                <a:solidFill>
                  <a:srgbClr val="FF0000"/>
                </a:solidFill>
              </a:rPr>
              <a:t> </a:t>
            </a:r>
            <a:r>
              <a:rPr lang="en-US" sz="3600" b="1" dirty="0" smtClean="0">
                <a:solidFill>
                  <a:srgbClr val="FF0000"/>
                </a:solidFill>
              </a:rPr>
              <a:t>W</a:t>
            </a:r>
            <a:r>
              <a:rPr lang="en-US" sz="3600" b="1" i="1" dirty="0" smtClean="0">
                <a:solidFill>
                  <a:srgbClr val="FF0000"/>
                </a:solidFill>
              </a:rPr>
              <a:t>hirlpool</a:t>
            </a:r>
            <a:r>
              <a:rPr lang="en-US" sz="3600" dirty="0" smtClean="0">
                <a:solidFill>
                  <a:srgbClr val="FF0000"/>
                </a:solidFill>
              </a:rPr>
              <a:t> </a:t>
            </a:r>
            <a:r>
              <a:rPr lang="el-GR" sz="3600" dirty="0" smtClean="0">
                <a:solidFill>
                  <a:srgbClr val="FF0000"/>
                </a:solidFill>
              </a:rPr>
              <a:t> </a:t>
            </a:r>
            <a:r>
              <a:rPr lang="en-US" sz="3600" dirty="0" smtClean="0">
                <a:solidFill>
                  <a:srgbClr val="FF0000"/>
                </a:solidFill>
              </a:rPr>
              <a:t>M51 </a:t>
            </a:r>
            <a:endParaRPr lang="el-GR" sz="36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366</Words>
  <Application>Microsoft Office PowerPoint</Application>
  <PresentationFormat>Προβολή στην οθόνη (4:3)</PresentationFormat>
  <Paragraphs>27</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Θέμα του Office</vt:lpstr>
      <vt:lpstr>Σχεδίαση αστερισμών Πρασόπουλος Δημήτριος</vt:lpstr>
      <vt:lpstr>Διαφάνεια 2</vt:lpstr>
      <vt:lpstr>Οι μαθητές εντοπίζουν μέσω παρατήρησης αστερισμούς του ουράνιου θόλου και χρήσης του προγράμματος Stellarium </vt:lpstr>
      <vt:lpstr>Σχεδιάζουν με μολύβι σε χαρτί τον αστερισμό χρησιμοποιώντας τα δάκτυλά τους (για να έχουν τις αναλογίες) χρησιμοποιώντας ένα φακό με κόκκινη μεμβράνη για μην έχουν απώλεια ευαισθησίας παρατήρησης του ουράνιου θόλου.</vt:lpstr>
      <vt:lpstr>Σε περίπτωση συννεφιάς χρησιμοποιούμε το  http://heavens-above.com Εισάγουμε τις συντεταγμένες της περιοχής μας και έχουμε μια απεικόνιση του ουράνιου θόλου </vt:lpstr>
      <vt:lpstr>Διαφάνεια 6</vt:lpstr>
      <vt:lpstr>Επιλέγουμε :  έτος, μήνα, ημέρα, ώρα, λεπτά</vt:lpstr>
      <vt:lpstr>Παραγγέλλουμε μια φωτογραφία πχ ενός γαλαξία …. Μ51</vt:lpstr>
      <vt:lpstr>Διαφάνεια 9</vt:lpstr>
      <vt:lpstr>Τοποθετούμε τον γαλαξία Whirlpool  M51 στον ουράνιο θόλο σε σχέση με τον αστερισμό που επιλέξαμε </vt:lpstr>
      <vt:lpstr>Διαφάνεια 11</vt:lpstr>
      <vt:lpstr>Προσπαθήστε να σχεδιάσετε στο χαρτί την ακριβή διάσταση του αντικειμένου</vt:lpstr>
      <vt:lpstr>Κατασκευάζουν ένα αντίγραφο της σχεδίασής τους σε άλλο χαρτόνι και κάνουν τρύπες στο νέο χαρτόνι (αντίγραφο) με βελόνα.  Με ένα δυνατό φακό προβάλλουν την νέα κατασκευή αστερισμών σε τοίχο χρησιμοποιώντας ένα «κουτί προβολής» που πρέπει να κατασκευάσουν (Κρυστάλλια Χαλκιά, Παν. Εκδόσεις  Κρήτης, 2006) </vt:lpstr>
      <vt:lpstr>Τοποθετήστε το αντίγραφο στην μια πλευρά ενός κουτιού και φωτίστε με ένα φακό σε πλήρες σκοτάδι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Χρήστης των Windows</dc:creator>
  <cp:lastModifiedBy>Χρήστης των Windows</cp:lastModifiedBy>
  <cp:revision>32</cp:revision>
  <dcterms:created xsi:type="dcterms:W3CDTF">2022-07-06T08:39:31Z</dcterms:created>
  <dcterms:modified xsi:type="dcterms:W3CDTF">2022-07-08T08:04:25Z</dcterms:modified>
</cp:coreProperties>
</file>