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4"/>
    <p:restoredTop sz="68485"/>
  </p:normalViewPr>
  <p:slideViewPr>
    <p:cSldViewPr snapToGrid="0" snapToObjects="1">
      <p:cViewPr varScale="1">
        <p:scale>
          <a:sx n="76" d="100"/>
          <a:sy n="76" d="100"/>
        </p:scale>
        <p:origin x="21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2EEB1-D125-7041-B96B-4FDD7AABBAE1}" type="datetimeFigureOut">
              <a:rPr lang="el-GR" smtClean="0"/>
              <a:t>13/7/22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B8A3F-0F2D-8E40-B0AA-092C0A460837}" type="slidenum">
              <a:rPr lang="el-GR" smtClean="0"/>
              <a:t>‹#›</a:t>
            </a:fld>
            <a:endParaRPr lang="el-GR"/>
          </a:p>
        </p:txBody>
      </p:sp>
    </p:spTree>
    <p:extLst>
      <p:ext uri="{BB962C8B-B14F-4D97-AF65-F5344CB8AC3E}">
        <p14:creationId xmlns:p14="http://schemas.microsoft.com/office/powerpoint/2010/main" val="276850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olframalpha.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r>
              <a:rPr lang="en" sz="1200" b="0" i="0" u="none" strike="noStrike" kern="1200" dirty="0">
                <a:solidFill>
                  <a:schemeClr val="tx1"/>
                </a:solidFill>
                <a:effectLst/>
                <a:latin typeface="+mn-lt"/>
                <a:ea typeface="+mn-ea"/>
                <a:cs typeface="+mn-cs"/>
              </a:rPr>
              <a:t>Have you ever tried to see a small object alternately with one eye or the other? It seems to be moving, when in fact it is stable. This phenomenon is called parallax. Now think that you have a head the size of the Earth, so the one eye is at the northern hemisphere and the other eye is at the southern hemisphere and both of them are located at the same meridian. So if you observe the Moon alternately with the one eye or the other, you’ll realize that the position of the Moon is changing. This is the key to measure the distance to the Moon geometrically and we use the digital tool of </a:t>
            </a:r>
            <a:r>
              <a:rPr lang="en" sz="1200" b="0" i="0" u="none" strike="noStrike" kern="1200" dirty="0" err="1">
                <a:solidFill>
                  <a:schemeClr val="tx1"/>
                </a:solidFill>
                <a:effectLst/>
                <a:latin typeface="+mn-lt"/>
                <a:ea typeface="+mn-ea"/>
                <a:cs typeface="+mn-cs"/>
              </a:rPr>
              <a:t>Stellarium</a:t>
            </a:r>
            <a:r>
              <a:rPr lang="en" sz="1200" b="0" i="0" u="none" strike="noStrike" kern="1200" dirty="0">
                <a:solidFill>
                  <a:schemeClr val="tx1"/>
                </a:solidFill>
                <a:effectLst/>
                <a:latin typeface="+mn-lt"/>
                <a:ea typeface="+mn-ea"/>
                <a:cs typeface="+mn-cs"/>
              </a:rPr>
              <a:t> for that.</a:t>
            </a:r>
            <a:endParaRPr lang="en"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 dirty="0"/>
            </a:br>
            <a:r>
              <a:rPr lang="en" sz="1200" b="0" i="0" u="none" strike="noStrike" kern="1200" dirty="0">
                <a:solidFill>
                  <a:schemeClr val="tx1"/>
                </a:solidFill>
                <a:effectLst/>
                <a:latin typeface="+mn-lt"/>
                <a:ea typeface="+mn-ea"/>
                <a:cs typeface="+mn-cs"/>
              </a:rPr>
              <a:t>Our goal is to understand the very limited accuracy we have and to estimate that with only a few geometrical things, we can calculate astronomical distances in a very satisfactory level which seems, at the eyes of our students, that the scientific way of thinking is really working. </a:t>
            </a:r>
            <a:br>
              <a:rPr lang="en" sz="1200" b="0" i="0" u="none" strike="noStrike" kern="1200" dirty="0">
                <a:solidFill>
                  <a:schemeClr val="tx1"/>
                </a:solidFill>
                <a:effectLst/>
                <a:latin typeface="+mn-lt"/>
                <a:ea typeface="+mn-ea"/>
                <a:cs typeface="+mn-cs"/>
              </a:rPr>
            </a:br>
            <a:endParaRPr lang="el-GR" dirty="0"/>
          </a:p>
          <a:p>
            <a:endParaRPr lang="el-GR" dirty="0"/>
          </a:p>
        </p:txBody>
      </p:sp>
      <p:sp>
        <p:nvSpPr>
          <p:cNvPr id="4" name="Θέση αριθμού διαφάνειας 3"/>
          <p:cNvSpPr>
            <a:spLocks noGrp="1"/>
          </p:cNvSpPr>
          <p:nvPr>
            <p:ph type="sldNum" sz="quarter" idx="5"/>
          </p:nvPr>
        </p:nvSpPr>
        <p:spPr/>
        <p:txBody>
          <a:bodyPr/>
          <a:lstStyle/>
          <a:p>
            <a:fld id="{EFDB8A3F-0F2D-8E40-B0AA-092C0A460837}" type="slidenum">
              <a:rPr lang="el-GR" smtClean="0"/>
              <a:t>2</a:t>
            </a:fld>
            <a:endParaRPr lang="el-GR"/>
          </a:p>
        </p:txBody>
      </p:sp>
    </p:spTree>
    <p:extLst>
      <p:ext uri="{BB962C8B-B14F-4D97-AF65-F5344CB8AC3E}">
        <p14:creationId xmlns:p14="http://schemas.microsoft.com/office/powerpoint/2010/main" val="272503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r>
              <a:rPr lang="en" sz="1200" b="0" i="0" u="none" strike="noStrike" kern="1200" dirty="0">
                <a:solidFill>
                  <a:schemeClr val="tx1"/>
                </a:solidFill>
                <a:effectLst/>
                <a:latin typeface="+mn-lt"/>
                <a:ea typeface="+mn-ea"/>
                <a:cs typeface="+mn-cs"/>
              </a:rPr>
              <a:t>We’ </a:t>
            </a:r>
            <a:r>
              <a:rPr lang="en" sz="1200" b="0" i="0" u="none" strike="noStrike" kern="1200" dirty="0" err="1">
                <a:solidFill>
                  <a:schemeClr val="tx1"/>
                </a:solidFill>
                <a:effectLst/>
                <a:latin typeface="+mn-lt"/>
                <a:ea typeface="+mn-ea"/>
                <a:cs typeface="+mn-cs"/>
              </a:rPr>
              <a:t>ll</a:t>
            </a:r>
            <a:r>
              <a:rPr lang="en" sz="1200" b="0" i="0" u="none" strike="noStrike" kern="1200" dirty="0">
                <a:solidFill>
                  <a:schemeClr val="tx1"/>
                </a:solidFill>
                <a:effectLst/>
                <a:latin typeface="+mn-lt"/>
                <a:ea typeface="+mn-ea"/>
                <a:cs typeface="+mn-cs"/>
              </a:rPr>
              <a:t> set two locations: Cape town at the southern hemisphere and Stockholm at the northern hemisphere. These two locations are approximately at the same meridian. This fact is crucial, because through </a:t>
            </a:r>
            <a:r>
              <a:rPr lang="en" sz="1200" b="0" i="0" u="none" strike="noStrike" kern="1200" dirty="0" err="1">
                <a:solidFill>
                  <a:schemeClr val="tx1"/>
                </a:solidFill>
                <a:effectLst/>
                <a:latin typeface="+mn-lt"/>
                <a:ea typeface="+mn-ea"/>
                <a:cs typeface="+mn-cs"/>
              </a:rPr>
              <a:t>Stellarium</a:t>
            </a:r>
            <a:r>
              <a:rPr lang="en" sz="1200" b="0" i="0" u="none" strike="noStrike" kern="1200" dirty="0">
                <a:solidFill>
                  <a:schemeClr val="tx1"/>
                </a:solidFill>
                <a:effectLst/>
                <a:latin typeface="+mn-lt"/>
                <a:ea typeface="+mn-ea"/>
                <a:cs typeface="+mn-cs"/>
              </a:rPr>
              <a:t> we will measure the angular distance between the two positions from which the Moon is seen for the two selected locations, simultaneously. </a:t>
            </a:r>
            <a:endParaRPr lang="en" b="0" dirty="0">
              <a:effectLst/>
            </a:endParaRPr>
          </a:p>
          <a:p>
            <a:br>
              <a:rPr lang="en" dirty="0"/>
            </a:br>
            <a:endParaRPr lang="el-GR" dirty="0"/>
          </a:p>
        </p:txBody>
      </p:sp>
      <p:sp>
        <p:nvSpPr>
          <p:cNvPr id="4" name="Θέση αριθμού διαφάνειας 3"/>
          <p:cNvSpPr>
            <a:spLocks noGrp="1"/>
          </p:cNvSpPr>
          <p:nvPr>
            <p:ph type="sldNum" sz="quarter" idx="5"/>
          </p:nvPr>
        </p:nvSpPr>
        <p:spPr/>
        <p:txBody>
          <a:bodyPr/>
          <a:lstStyle/>
          <a:p>
            <a:fld id="{EFDB8A3F-0F2D-8E40-B0AA-092C0A460837}" type="slidenum">
              <a:rPr lang="el-GR" smtClean="0"/>
              <a:t>3</a:t>
            </a:fld>
            <a:endParaRPr lang="el-GR"/>
          </a:p>
        </p:txBody>
      </p:sp>
    </p:spTree>
    <p:extLst>
      <p:ext uri="{BB962C8B-B14F-4D97-AF65-F5344CB8AC3E}">
        <p14:creationId xmlns:p14="http://schemas.microsoft.com/office/powerpoint/2010/main" val="377972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FDB8A3F-0F2D-8E40-B0AA-092C0A460837}" type="slidenum">
              <a:rPr lang="el-GR" smtClean="0"/>
              <a:t>5</a:t>
            </a:fld>
            <a:endParaRPr lang="el-GR"/>
          </a:p>
        </p:txBody>
      </p:sp>
    </p:spTree>
    <p:extLst>
      <p:ext uri="{BB962C8B-B14F-4D97-AF65-F5344CB8AC3E}">
        <p14:creationId xmlns:p14="http://schemas.microsoft.com/office/powerpoint/2010/main" val="145746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chemeClr val="tx1"/>
                </a:solidFill>
                <a:effectLst/>
                <a:latin typeface="+mn-lt"/>
                <a:ea typeface="+mn-ea"/>
                <a:cs typeface="+mn-cs"/>
              </a:rPr>
              <a:t>Firstly, we measure the angular distance between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of the lunar disc and a close star to it, for the first location. Secondly, we take advantage of that </a:t>
            </a:r>
            <a:r>
              <a:rPr lang="en-US" sz="1200" kern="1200" dirty="0" err="1">
                <a:solidFill>
                  <a:schemeClr val="tx1"/>
                </a:solidFill>
                <a:effectLst/>
                <a:latin typeface="+mn-lt"/>
                <a:ea typeface="+mn-ea"/>
                <a:cs typeface="+mn-cs"/>
              </a:rPr>
              <a:t>Stellarium</a:t>
            </a:r>
            <a:r>
              <a:rPr lang="en-US" sz="1200" kern="1200" dirty="0">
                <a:solidFill>
                  <a:schemeClr val="tx1"/>
                </a:solidFill>
                <a:effectLst/>
                <a:latin typeface="+mn-lt"/>
                <a:ea typeface="+mn-ea"/>
                <a:cs typeface="+mn-cs"/>
              </a:rPr>
              <a:t> keeps the previous measurement and we set the right click of the mouse to drag for the measurement  of the angular distance between the </a:t>
            </a:r>
            <a:r>
              <a:rPr lang="en-US" sz="1200" kern="1200" dirty="0" err="1">
                <a:solidFill>
                  <a:schemeClr val="tx1"/>
                </a:solidFill>
                <a:effectLst/>
                <a:latin typeface="+mn-lt"/>
                <a:ea typeface="+mn-ea"/>
                <a:cs typeface="+mn-cs"/>
              </a:rPr>
              <a:t>centres</a:t>
            </a:r>
            <a:r>
              <a:rPr lang="en-US" sz="1200" kern="1200" dirty="0">
                <a:solidFill>
                  <a:schemeClr val="tx1"/>
                </a:solidFill>
                <a:effectLst/>
                <a:latin typeface="+mn-lt"/>
                <a:ea typeface="+mn-ea"/>
                <a:cs typeface="+mn-cs"/>
              </a:rPr>
              <a:t> of lunar discs as observed through the two locations.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α angle is measured as 1</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16’ 58.20’’ or 1.283</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The time that we have selected for the calculation is showed on the figures.  For the conversion and the calculation of sine, we use wolfram alpha </a:t>
            </a:r>
            <a:r>
              <a:rPr lang="en-US" sz="1200" u="sng" kern="1200" dirty="0">
                <a:solidFill>
                  <a:schemeClr val="tx1"/>
                </a:solidFill>
                <a:effectLst/>
                <a:latin typeface="+mn-lt"/>
                <a:ea typeface="+mn-ea"/>
                <a:cs typeface="+mn-cs"/>
                <a:hlinkClick r:id="rId3"/>
              </a:rPr>
              <a:t>https://www.wolframalpha.com/</a:t>
            </a:r>
            <a:r>
              <a:rPr lang="en-US" sz="1200" kern="1200" dirty="0">
                <a:solidFill>
                  <a:schemeClr val="tx1"/>
                </a:solidFill>
                <a:effectLst/>
                <a:latin typeface="+mn-lt"/>
                <a:ea typeface="+mn-ea"/>
                <a:cs typeface="+mn-cs"/>
              </a:rPr>
              <a:t> which is a very easy and direct online tool for a huge range of calculations.</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from our calculations D is calculated with a relative uncertainty  of 20 % which is quite satisfactory based on the assumptions that we’ve taken into account.</a:t>
            </a:r>
            <a:br>
              <a:rPr lang="en-US" sz="1200" u="sng" kern="1200" dirty="0">
                <a:solidFill>
                  <a:schemeClr val="tx1"/>
                </a:solidFill>
                <a:effectLst/>
                <a:latin typeface="+mn-lt"/>
                <a:ea typeface="+mn-ea"/>
                <a:cs typeface="+mn-cs"/>
              </a:rPr>
            </a:br>
            <a:br>
              <a:rPr lang="en-US" sz="1200" u="sng"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rPr>
              <a:t>3/7/22 11:50 UTC</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EFDB8A3F-0F2D-8E40-B0AA-092C0A460837}" type="slidenum">
              <a:rPr lang="el-GR" smtClean="0"/>
              <a:t>6</a:t>
            </a:fld>
            <a:endParaRPr lang="el-GR"/>
          </a:p>
        </p:txBody>
      </p:sp>
    </p:spTree>
    <p:extLst>
      <p:ext uri="{BB962C8B-B14F-4D97-AF65-F5344CB8AC3E}">
        <p14:creationId xmlns:p14="http://schemas.microsoft.com/office/powerpoint/2010/main" val="161039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F96B0F-392F-B189-37CE-D0BEBDADE43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8A7B540-A16A-8BE8-C208-1BC1EACE4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48BE87E-D285-F010-74F4-C252EF3A4711}"/>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5" name="Θέση υποσέλιδου 4">
            <a:extLst>
              <a:ext uri="{FF2B5EF4-FFF2-40B4-BE49-F238E27FC236}">
                <a16:creationId xmlns:a16="http://schemas.microsoft.com/office/drawing/2014/main" id="{09117743-6C2F-640A-025C-93BCDB9584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D88678D-DA8D-067E-1DAA-8236E7408389}"/>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332117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C20610-0D99-8FC0-47E1-F81211928CE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B71DE9B-EA37-2EF8-A756-45521B993FD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C638583-0E69-0021-AF47-91BC60C25A95}"/>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5" name="Θέση υποσέλιδου 4">
            <a:extLst>
              <a:ext uri="{FF2B5EF4-FFF2-40B4-BE49-F238E27FC236}">
                <a16:creationId xmlns:a16="http://schemas.microsoft.com/office/drawing/2014/main" id="{B66B7B18-4F8D-2592-3FC0-3870752464E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0276AD4-7830-9F74-8F0B-ABB0153F26B8}"/>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54719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36BCAE7-52D7-DC70-F371-F97FCDB3992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0902157-ABE7-E751-4DC7-427C3C0BA36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95C43E-392F-7C85-CA3C-A1914225B471}"/>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5" name="Θέση υποσέλιδου 4">
            <a:extLst>
              <a:ext uri="{FF2B5EF4-FFF2-40B4-BE49-F238E27FC236}">
                <a16:creationId xmlns:a16="http://schemas.microsoft.com/office/drawing/2014/main" id="{133495E7-ABF8-EE84-B767-225B4F3BEDC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A55095-3CDF-4EF0-7742-09CD77474CE3}"/>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373880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876EA3-744F-58BD-B9E2-8B72BA4A7F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56D24CB-EB5D-9D28-B7D9-3D214F686FF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C9AA997-9E0A-4C89-B45D-24065EC0E364}"/>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5" name="Θέση υποσέλιδου 4">
            <a:extLst>
              <a:ext uri="{FF2B5EF4-FFF2-40B4-BE49-F238E27FC236}">
                <a16:creationId xmlns:a16="http://schemas.microsoft.com/office/drawing/2014/main" id="{188B9F5F-A220-1382-004D-B232AE5777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2C57FEC-7C0A-4F56-E688-839C83223C51}"/>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318190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D09465-8C91-ECE5-152D-B1CD9595D43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820DBCE-9381-45C6-CE59-2410D6FBF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8555AD4-00BF-8162-DC06-7E60489E228E}"/>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5" name="Θέση υποσέλιδου 4">
            <a:extLst>
              <a:ext uri="{FF2B5EF4-FFF2-40B4-BE49-F238E27FC236}">
                <a16:creationId xmlns:a16="http://schemas.microsoft.com/office/drawing/2014/main" id="{563E5272-CC21-7CF6-6BB7-51537E7FE16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1E82CB-56EC-E812-F5EB-1D1185B8A6CC}"/>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214237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BCD100-B099-83C5-5B98-D04B35B9F3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0E881B2-29F1-B276-B33C-731652D0504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5E0A91A-B17B-1DE3-6F7F-4C6093E4396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359E7B5-FDCA-64FB-F35F-DABD45EAD48C}"/>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6" name="Θέση υποσέλιδου 5">
            <a:extLst>
              <a:ext uri="{FF2B5EF4-FFF2-40B4-BE49-F238E27FC236}">
                <a16:creationId xmlns:a16="http://schemas.microsoft.com/office/drawing/2014/main" id="{E9B906FF-E6AA-3B6A-F643-097A1A6E71D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7FBD5E0-0FEF-D6CB-D962-D372EED9B695}"/>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285859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2F98F0-1AA7-3D63-7830-8D09DF8F547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CC9D39-F631-7FFD-DF33-3CA90DB61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1976866-0775-B927-5C54-4BCDED25AAA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4F9EEB2-A26C-EF77-3D40-8E9794721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AD38839-1B8B-80B5-1425-91B789B5753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C9C0671-DFC4-2F03-1FB3-60975E8D42B7}"/>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8" name="Θέση υποσέλιδου 7">
            <a:extLst>
              <a:ext uri="{FF2B5EF4-FFF2-40B4-BE49-F238E27FC236}">
                <a16:creationId xmlns:a16="http://schemas.microsoft.com/office/drawing/2014/main" id="{92C6425B-D8E4-4D35-AEEF-4264C2B3CBD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F761CA4-886C-DBC9-891B-B731F624BDED}"/>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304217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E88051-80FF-1984-E357-319365FCE8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B0B4D6D-606D-0D70-C5B7-0ECA76B34857}"/>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4" name="Θέση υποσέλιδου 3">
            <a:extLst>
              <a:ext uri="{FF2B5EF4-FFF2-40B4-BE49-F238E27FC236}">
                <a16:creationId xmlns:a16="http://schemas.microsoft.com/office/drawing/2014/main" id="{2464E097-4D17-6633-019D-777CCDA2183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9339EEC-C33F-F892-DBA9-C9DAC26713A9}"/>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113452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D90949F-AC99-1C6F-F3A5-029B9743ADB4}"/>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3" name="Θέση υποσέλιδου 2">
            <a:extLst>
              <a:ext uri="{FF2B5EF4-FFF2-40B4-BE49-F238E27FC236}">
                <a16:creationId xmlns:a16="http://schemas.microsoft.com/office/drawing/2014/main" id="{5C193BDA-078C-C583-A0D0-CD7CF24B9DD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D9F843D-8426-4B6A-F6BA-2D0C639497F7}"/>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78958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BC78AD-2B30-2140-491B-AC42284053C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5FCCDE-DC9D-80A7-9632-E13F1F8E3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0DD920A-668C-EA3D-F36C-4665B54EA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4CBDB1D-F097-AB5C-B0A8-CF230C53CAAC}"/>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6" name="Θέση υποσέλιδου 5">
            <a:extLst>
              <a:ext uri="{FF2B5EF4-FFF2-40B4-BE49-F238E27FC236}">
                <a16:creationId xmlns:a16="http://schemas.microsoft.com/office/drawing/2014/main" id="{8A3412A0-8FD7-5E1F-DE31-C0A2EEA1FD7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895F9F6-A922-DEBB-B565-D3D98A92A632}"/>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317097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14DB77-523F-0A45-4DE4-6B4310375CA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494F5CC-BFC3-1ED7-8625-4FE4527BB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E2837D0-598D-E241-E606-54E6CA5A1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7A6A7EA-E704-7E56-C077-8CAE9603F209}"/>
              </a:ext>
            </a:extLst>
          </p:cNvPr>
          <p:cNvSpPr>
            <a:spLocks noGrp="1"/>
          </p:cNvSpPr>
          <p:nvPr>
            <p:ph type="dt" sz="half" idx="10"/>
          </p:nvPr>
        </p:nvSpPr>
        <p:spPr/>
        <p:txBody>
          <a:bodyPr/>
          <a:lstStyle/>
          <a:p>
            <a:fld id="{CADD11F5-D875-F54B-875D-C85EC29FACF7}" type="datetimeFigureOut">
              <a:rPr lang="el-GR" smtClean="0"/>
              <a:t>13/7/22</a:t>
            </a:fld>
            <a:endParaRPr lang="el-GR"/>
          </a:p>
        </p:txBody>
      </p:sp>
      <p:sp>
        <p:nvSpPr>
          <p:cNvPr id="6" name="Θέση υποσέλιδου 5">
            <a:extLst>
              <a:ext uri="{FF2B5EF4-FFF2-40B4-BE49-F238E27FC236}">
                <a16:creationId xmlns:a16="http://schemas.microsoft.com/office/drawing/2014/main" id="{B6F50166-A1B4-F35B-C603-20A19B3A210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717CB6B-E3EB-B3D5-453F-9D21F8CACD45}"/>
              </a:ext>
            </a:extLst>
          </p:cNvPr>
          <p:cNvSpPr>
            <a:spLocks noGrp="1"/>
          </p:cNvSpPr>
          <p:nvPr>
            <p:ph type="sldNum" sz="quarter" idx="12"/>
          </p:nvPr>
        </p:nvSpPr>
        <p:spPr/>
        <p:txBody>
          <a:bodyPr/>
          <a:lstStyle/>
          <a:p>
            <a:fld id="{8C59A438-5131-1841-BACF-3E31CE4CEB85}" type="slidenum">
              <a:rPr lang="el-GR" smtClean="0"/>
              <a:t>‹#›</a:t>
            </a:fld>
            <a:endParaRPr lang="el-GR"/>
          </a:p>
        </p:txBody>
      </p:sp>
    </p:spTree>
    <p:extLst>
      <p:ext uri="{BB962C8B-B14F-4D97-AF65-F5344CB8AC3E}">
        <p14:creationId xmlns:p14="http://schemas.microsoft.com/office/powerpoint/2010/main" val="46128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DED4263-10FA-691C-B490-5126B559B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5CC8638-E8D7-560D-0796-3E3536C38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1E460C1-B2C0-5DE4-A502-5DE32934D0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D11F5-D875-F54B-875D-C85EC29FACF7}" type="datetimeFigureOut">
              <a:rPr lang="el-GR" smtClean="0"/>
              <a:t>13/7/22</a:t>
            </a:fld>
            <a:endParaRPr lang="el-GR"/>
          </a:p>
        </p:txBody>
      </p:sp>
      <p:sp>
        <p:nvSpPr>
          <p:cNvPr id="5" name="Θέση υποσέλιδου 4">
            <a:extLst>
              <a:ext uri="{FF2B5EF4-FFF2-40B4-BE49-F238E27FC236}">
                <a16:creationId xmlns:a16="http://schemas.microsoft.com/office/drawing/2014/main" id="{F63E54A9-1A00-ED6A-0FAD-96E19D76F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234FEA6-E20E-7241-C707-2F367EBB3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9A438-5131-1841-BACF-3E31CE4CEB85}" type="slidenum">
              <a:rPr lang="el-GR" smtClean="0"/>
              <a:t>‹#›</a:t>
            </a:fld>
            <a:endParaRPr lang="el-GR"/>
          </a:p>
        </p:txBody>
      </p:sp>
    </p:spTree>
    <p:extLst>
      <p:ext uri="{BB962C8B-B14F-4D97-AF65-F5344CB8AC3E}">
        <p14:creationId xmlns:p14="http://schemas.microsoft.com/office/powerpoint/2010/main" val="124874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iwlMmJs1f5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B1DD35-1F07-CA7F-60A4-FC43299F0E47}"/>
              </a:ext>
            </a:extLst>
          </p:cNvPr>
          <p:cNvSpPr>
            <a:spLocks noGrp="1"/>
          </p:cNvSpPr>
          <p:nvPr>
            <p:ph type="ctrTitle"/>
          </p:nvPr>
        </p:nvSpPr>
        <p:spPr/>
        <p:txBody>
          <a:bodyPr/>
          <a:lstStyle/>
          <a:p>
            <a:r>
              <a:rPr lang="en" dirty="0"/>
              <a:t>How far is the Moon?</a:t>
            </a:r>
            <a:endParaRPr lang="el-GR" dirty="0"/>
          </a:p>
        </p:txBody>
      </p:sp>
      <p:sp>
        <p:nvSpPr>
          <p:cNvPr id="3" name="Υπότιτλος 2">
            <a:extLst>
              <a:ext uri="{FF2B5EF4-FFF2-40B4-BE49-F238E27FC236}">
                <a16:creationId xmlns:a16="http://schemas.microsoft.com/office/drawing/2014/main" id="{60EA4B28-0450-7E7E-E0C3-957DF999EA38}"/>
              </a:ext>
            </a:extLst>
          </p:cNvPr>
          <p:cNvSpPr>
            <a:spLocks noGrp="1"/>
          </p:cNvSpPr>
          <p:nvPr>
            <p:ph type="subTitle" idx="1"/>
          </p:nvPr>
        </p:nvSpPr>
        <p:spPr/>
        <p:txBody>
          <a:bodyPr/>
          <a:lstStyle/>
          <a:p>
            <a:r>
              <a:rPr lang="en" dirty="0"/>
              <a:t>Use of high school geometry in calculating astronomical distances </a:t>
            </a:r>
            <a:endParaRPr lang="el-GR" dirty="0"/>
          </a:p>
        </p:txBody>
      </p:sp>
      <p:pic>
        <p:nvPicPr>
          <p:cNvPr id="6" name="Εικόνα 5">
            <a:extLst>
              <a:ext uri="{FF2B5EF4-FFF2-40B4-BE49-F238E27FC236}">
                <a16:creationId xmlns:a16="http://schemas.microsoft.com/office/drawing/2014/main" id="{A8CC5156-82A8-2CB5-55A1-53F9E1AE2F92}"/>
              </a:ext>
            </a:extLst>
          </p:cNvPr>
          <p:cNvPicPr>
            <a:picLocks noChangeAspect="1"/>
          </p:cNvPicPr>
          <p:nvPr/>
        </p:nvPicPr>
        <p:blipFill>
          <a:blip r:embed="rId2"/>
          <a:stretch>
            <a:fillRect/>
          </a:stretch>
        </p:blipFill>
        <p:spPr>
          <a:xfrm>
            <a:off x="5978313" y="5257800"/>
            <a:ext cx="2487240" cy="1015200"/>
          </a:xfrm>
          <a:prstGeom prst="rect">
            <a:avLst/>
          </a:prstGeom>
        </p:spPr>
      </p:pic>
      <p:sp>
        <p:nvSpPr>
          <p:cNvPr id="7" name="Πλαίσιο κειμένου 5">
            <a:extLst>
              <a:ext uri="{FF2B5EF4-FFF2-40B4-BE49-F238E27FC236}">
                <a16:creationId xmlns:a16="http://schemas.microsoft.com/office/drawing/2014/main" id="{C1214782-58A2-4A54-7757-7BC72D7685D1}"/>
              </a:ext>
            </a:extLst>
          </p:cNvPr>
          <p:cNvSpPr txBox="1"/>
          <p:nvPr/>
        </p:nvSpPr>
        <p:spPr>
          <a:xfrm>
            <a:off x="8662793" y="5185010"/>
            <a:ext cx="3304540" cy="11607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200" b="1" dirty="0">
                <a:effectLst/>
                <a:latin typeface="Times New Roman" panose="02020603050405020304" pitchFamily="18" charset="0"/>
                <a:ea typeface="Times New Roman" panose="02020603050405020304" pitchFamily="18" charset="0"/>
              </a:rPr>
              <a:t>The project was supported by the Hellenic Foundation for Research and Innovation (H.F.R.I.) under the “3rd Call for Action “Science and Society” “Research, Innovation and Dissemination Hubs”” (Project Number: 02181).</a:t>
            </a:r>
            <a:endParaRPr lang="el-GR" sz="1200" dirty="0">
              <a:effectLst/>
              <a:latin typeface="Times New Roman" panose="02020603050405020304" pitchFamily="18" charset="0"/>
              <a:ea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p:txBody>
      </p:sp>
      <p:pic>
        <p:nvPicPr>
          <p:cNvPr id="9" name="Εικόνα 8">
            <a:extLst>
              <a:ext uri="{FF2B5EF4-FFF2-40B4-BE49-F238E27FC236}">
                <a16:creationId xmlns:a16="http://schemas.microsoft.com/office/drawing/2014/main" id="{641A58F9-65FF-0510-9063-D7B5B172D65F}"/>
              </a:ext>
            </a:extLst>
          </p:cNvPr>
          <p:cNvPicPr>
            <a:picLocks noChangeAspect="1"/>
          </p:cNvPicPr>
          <p:nvPr/>
        </p:nvPicPr>
        <p:blipFill>
          <a:blip r:embed="rId3"/>
          <a:stretch>
            <a:fillRect/>
          </a:stretch>
        </p:blipFill>
        <p:spPr>
          <a:xfrm>
            <a:off x="2923573" y="5259940"/>
            <a:ext cx="2857500" cy="812800"/>
          </a:xfrm>
          <a:prstGeom prst="rect">
            <a:avLst/>
          </a:prstGeom>
        </p:spPr>
      </p:pic>
      <p:pic>
        <p:nvPicPr>
          <p:cNvPr id="11" name="Εικόνα 10">
            <a:extLst>
              <a:ext uri="{FF2B5EF4-FFF2-40B4-BE49-F238E27FC236}">
                <a16:creationId xmlns:a16="http://schemas.microsoft.com/office/drawing/2014/main" id="{848C07CA-C058-AC89-6BA4-A069F1DCA880}"/>
              </a:ext>
            </a:extLst>
          </p:cNvPr>
          <p:cNvPicPr>
            <a:picLocks noChangeAspect="1"/>
          </p:cNvPicPr>
          <p:nvPr/>
        </p:nvPicPr>
        <p:blipFill>
          <a:blip r:embed="rId4"/>
          <a:stretch>
            <a:fillRect/>
          </a:stretch>
        </p:blipFill>
        <p:spPr>
          <a:xfrm>
            <a:off x="110133" y="5257800"/>
            <a:ext cx="2616200" cy="1562100"/>
          </a:xfrm>
          <a:prstGeom prst="rect">
            <a:avLst/>
          </a:prstGeom>
        </p:spPr>
      </p:pic>
      <p:pic>
        <p:nvPicPr>
          <p:cNvPr id="2051" name="Picture 3">
            <a:extLst>
              <a:ext uri="{FF2B5EF4-FFF2-40B4-BE49-F238E27FC236}">
                <a16:creationId xmlns:a16="http://schemas.microsoft.com/office/drawing/2014/main" id="{EF9B3AB1-5AA2-F55A-5B1F-595D15D38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687" y="469780"/>
            <a:ext cx="1952626" cy="211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A23382-7152-8C46-0266-8469E6EE199C}"/>
              </a:ext>
            </a:extLst>
          </p:cNvPr>
          <p:cNvSpPr>
            <a:spLocks noGrp="1"/>
          </p:cNvSpPr>
          <p:nvPr>
            <p:ph type="title"/>
          </p:nvPr>
        </p:nvSpPr>
        <p:spPr/>
        <p:txBody>
          <a:bodyPr/>
          <a:lstStyle/>
          <a:p>
            <a:pPr algn="ctr"/>
            <a:r>
              <a:rPr lang="en-US" dirty="0"/>
              <a:t>Stellar parallax</a:t>
            </a:r>
            <a:endParaRPr lang="el-GR" dirty="0"/>
          </a:p>
        </p:txBody>
      </p:sp>
      <p:sp>
        <p:nvSpPr>
          <p:cNvPr id="6" name="TextBox 5">
            <a:extLst>
              <a:ext uri="{FF2B5EF4-FFF2-40B4-BE49-F238E27FC236}">
                <a16:creationId xmlns:a16="http://schemas.microsoft.com/office/drawing/2014/main" id="{92353B66-C34A-42CA-479D-18B605668C99}"/>
              </a:ext>
            </a:extLst>
          </p:cNvPr>
          <p:cNvSpPr txBox="1"/>
          <p:nvPr/>
        </p:nvSpPr>
        <p:spPr>
          <a:xfrm>
            <a:off x="3104321" y="1690688"/>
            <a:ext cx="5983357" cy="738664"/>
          </a:xfrm>
          <a:prstGeom prst="rect">
            <a:avLst/>
          </a:prstGeom>
          <a:noFill/>
        </p:spPr>
        <p:txBody>
          <a:bodyPr wrap="square" rtlCol="0">
            <a:spAutoFit/>
          </a:bodyPr>
          <a:lstStyle/>
          <a:p>
            <a:pPr algn="ctr"/>
            <a:r>
              <a:rPr lang="en" sz="2400" dirty="0">
                <a:hlinkClick r:id="rId3"/>
              </a:rPr>
              <a:t>https://youtu.be/iwlMmJs1f5o</a:t>
            </a:r>
            <a:endParaRPr lang="en" sz="2400" dirty="0"/>
          </a:p>
          <a:p>
            <a:pPr algn="ctr"/>
            <a:endParaRPr lang="el-GR" dirty="0"/>
          </a:p>
        </p:txBody>
      </p:sp>
      <p:pic>
        <p:nvPicPr>
          <p:cNvPr id="3076" name="Picture 4" descr="parallax">
            <a:extLst>
              <a:ext uri="{FF2B5EF4-FFF2-40B4-BE49-F238E27FC236}">
                <a16:creationId xmlns:a16="http://schemas.microsoft.com/office/drawing/2014/main" id="{0CDA45AE-5109-9B90-6822-5B45E3160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277" y="2534537"/>
            <a:ext cx="7021443" cy="3958338"/>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a:extLst>
              <a:ext uri="{FF2B5EF4-FFF2-40B4-BE49-F238E27FC236}">
                <a16:creationId xmlns:a16="http://schemas.microsoft.com/office/drawing/2014/main" id="{DC848112-D178-1BDE-AD3F-F4CD61D492FA}"/>
              </a:ext>
            </a:extLst>
          </p:cNvPr>
          <p:cNvPicPr>
            <a:picLocks noChangeAspect="1"/>
          </p:cNvPicPr>
          <p:nvPr/>
        </p:nvPicPr>
        <p:blipFill>
          <a:blip r:embed="rId5"/>
          <a:stretch>
            <a:fillRect/>
          </a:stretch>
        </p:blipFill>
        <p:spPr>
          <a:xfrm>
            <a:off x="0" y="5589149"/>
            <a:ext cx="2125067" cy="1268851"/>
          </a:xfrm>
          <a:prstGeom prst="rect">
            <a:avLst/>
          </a:prstGeom>
        </p:spPr>
      </p:pic>
    </p:spTree>
    <p:extLst>
      <p:ext uri="{BB962C8B-B14F-4D97-AF65-F5344CB8AC3E}">
        <p14:creationId xmlns:p14="http://schemas.microsoft.com/office/powerpoint/2010/main" val="339687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7708AF-DFA5-7315-9741-D3C8EEDA8D91}"/>
              </a:ext>
            </a:extLst>
          </p:cNvPr>
          <p:cNvSpPr>
            <a:spLocks noGrp="1"/>
          </p:cNvSpPr>
          <p:nvPr>
            <p:ph type="title"/>
          </p:nvPr>
        </p:nvSpPr>
        <p:spPr>
          <a:xfrm>
            <a:off x="838199" y="131456"/>
            <a:ext cx="10515600" cy="1325563"/>
          </a:xfrm>
        </p:spPr>
        <p:txBody>
          <a:bodyPr/>
          <a:lstStyle/>
          <a:p>
            <a:pPr algn="ctr"/>
            <a:r>
              <a:rPr lang="en-US" dirty="0"/>
              <a:t>Reaching the Moon with parallax method</a:t>
            </a:r>
            <a:endParaRPr lang="el-GR" dirty="0"/>
          </a:p>
        </p:txBody>
      </p:sp>
      <p:pic>
        <p:nvPicPr>
          <p:cNvPr id="4098" name="Picture 2">
            <a:extLst>
              <a:ext uri="{FF2B5EF4-FFF2-40B4-BE49-F238E27FC236}">
                <a16:creationId xmlns:a16="http://schemas.microsoft.com/office/drawing/2014/main" id="{D79EF541-74AB-0880-743C-73C4FE9DD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830" y="1223350"/>
            <a:ext cx="8608337" cy="3696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a:extLst>
              <a:ext uri="{FF2B5EF4-FFF2-40B4-BE49-F238E27FC236}">
                <a16:creationId xmlns:a16="http://schemas.microsoft.com/office/drawing/2014/main" id="{12CBD5C6-9390-6EB6-0170-4C020EF3538E}"/>
              </a:ext>
            </a:extLst>
          </p:cNvPr>
          <p:cNvGraphicFramePr>
            <a:graphicFrameLocks noGrp="1"/>
          </p:cNvGraphicFramePr>
          <p:nvPr>
            <p:extLst>
              <p:ext uri="{D42A27DB-BD31-4B8C-83A1-F6EECF244321}">
                <p14:modId xmlns:p14="http://schemas.microsoft.com/office/powerpoint/2010/main" val="4187878295"/>
              </p:ext>
            </p:extLst>
          </p:nvPr>
        </p:nvGraphicFramePr>
        <p:xfrm>
          <a:off x="3056315" y="4919670"/>
          <a:ext cx="6079365" cy="1938330"/>
        </p:xfrm>
        <a:graphic>
          <a:graphicData uri="http://schemas.openxmlformats.org/drawingml/2006/table">
            <a:tbl>
              <a:tblPr firstRow="1" firstCol="1" bandRow="1">
                <a:tableStyleId>{5C22544A-7EE6-4342-B048-85BDC9FD1C3A}</a:tableStyleId>
              </a:tblPr>
              <a:tblGrid>
                <a:gridCol w="1825097">
                  <a:extLst>
                    <a:ext uri="{9D8B030D-6E8A-4147-A177-3AD203B41FA5}">
                      <a16:colId xmlns:a16="http://schemas.microsoft.com/office/drawing/2014/main" val="1069259207"/>
                    </a:ext>
                  </a:extLst>
                </a:gridCol>
                <a:gridCol w="1943509">
                  <a:extLst>
                    <a:ext uri="{9D8B030D-6E8A-4147-A177-3AD203B41FA5}">
                      <a16:colId xmlns:a16="http://schemas.microsoft.com/office/drawing/2014/main" val="2084528635"/>
                    </a:ext>
                  </a:extLst>
                </a:gridCol>
                <a:gridCol w="2310759">
                  <a:extLst>
                    <a:ext uri="{9D8B030D-6E8A-4147-A177-3AD203B41FA5}">
                      <a16:colId xmlns:a16="http://schemas.microsoft.com/office/drawing/2014/main" val="643632973"/>
                    </a:ext>
                  </a:extLst>
                </a:gridCol>
              </a:tblGrid>
              <a:tr h="646110">
                <a:tc>
                  <a:txBody>
                    <a:bodyPr/>
                    <a:lstStyle/>
                    <a:p>
                      <a:pPr algn="just"/>
                      <a:r>
                        <a:rPr lang="en-US" sz="1200" dirty="0">
                          <a:effectLst/>
                        </a:rPr>
                        <a:t>Selected location</a:t>
                      </a:r>
                      <a:endParaRPr lang="el-GR"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200">
                          <a:effectLst/>
                        </a:rPr>
                        <a:t>Geog. Latitude (</a:t>
                      </a:r>
                      <a:r>
                        <a:rPr lang="en-US" sz="1200">
                          <a:effectLst/>
                          <a:sym typeface="Symbol" pitchFamily="2" charset="2"/>
                        </a:rPr>
                        <a:t></a:t>
                      </a:r>
                      <a:r>
                        <a:rPr lang="en-US" sz="1200">
                          <a:effectLst/>
                        </a:rPr>
                        <a:t>)</a:t>
                      </a:r>
                      <a:endParaRPr lang="el-G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200">
                          <a:effectLst/>
                        </a:rPr>
                        <a:t>Geog. Longitude (</a:t>
                      </a:r>
                      <a:r>
                        <a:rPr lang="en-US" sz="1200">
                          <a:effectLst/>
                          <a:sym typeface="Symbol" pitchFamily="2" charset="2"/>
                        </a:rPr>
                        <a:t></a:t>
                      </a:r>
                      <a:r>
                        <a:rPr lang="en-US" sz="1200">
                          <a:effectLst/>
                        </a:rPr>
                        <a:t>)</a:t>
                      </a:r>
                      <a:endParaRPr lang="el-G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2703794"/>
                  </a:ext>
                </a:extLst>
              </a:tr>
              <a:tr h="646110">
                <a:tc>
                  <a:txBody>
                    <a:bodyPr/>
                    <a:lstStyle/>
                    <a:p>
                      <a:pPr algn="just"/>
                      <a:r>
                        <a:rPr lang="en-US" sz="1200">
                          <a:effectLst/>
                        </a:rPr>
                        <a:t>Stockholm</a:t>
                      </a:r>
                      <a:endParaRPr lang="el-G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200">
                          <a:effectLst/>
                        </a:rPr>
                        <a:t>59.3294 N</a:t>
                      </a:r>
                      <a:endParaRPr lang="el-G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200">
                          <a:effectLst/>
                        </a:rPr>
                        <a:t>18.0687 E</a:t>
                      </a:r>
                      <a:endParaRPr lang="el-G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5119802"/>
                  </a:ext>
                </a:extLst>
              </a:tr>
              <a:tr h="646110">
                <a:tc>
                  <a:txBody>
                    <a:bodyPr/>
                    <a:lstStyle/>
                    <a:p>
                      <a:pPr algn="just"/>
                      <a:r>
                        <a:rPr lang="en-US" sz="1200">
                          <a:effectLst/>
                        </a:rPr>
                        <a:t>Cape Town</a:t>
                      </a:r>
                      <a:endParaRPr lang="el-G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200">
                          <a:effectLst/>
                        </a:rPr>
                        <a:t>33.9249 S</a:t>
                      </a:r>
                      <a:endParaRPr lang="el-G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200" dirty="0">
                          <a:effectLst/>
                        </a:rPr>
                        <a:t>18.4241 E</a:t>
                      </a:r>
                      <a:endParaRPr lang="el-GR"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0055535"/>
                  </a:ext>
                </a:extLst>
              </a:tr>
            </a:tbl>
          </a:graphicData>
        </a:graphic>
      </p:graphicFrame>
      <p:pic>
        <p:nvPicPr>
          <p:cNvPr id="6" name="Εικόνα 5">
            <a:extLst>
              <a:ext uri="{FF2B5EF4-FFF2-40B4-BE49-F238E27FC236}">
                <a16:creationId xmlns:a16="http://schemas.microsoft.com/office/drawing/2014/main" id="{13582FAF-388E-3CA8-310C-F8EDF3325DF3}"/>
              </a:ext>
            </a:extLst>
          </p:cNvPr>
          <p:cNvPicPr>
            <a:picLocks noChangeAspect="1"/>
          </p:cNvPicPr>
          <p:nvPr/>
        </p:nvPicPr>
        <p:blipFill>
          <a:blip r:embed="rId4"/>
          <a:stretch>
            <a:fillRect/>
          </a:stretch>
        </p:blipFill>
        <p:spPr>
          <a:xfrm>
            <a:off x="0" y="5589149"/>
            <a:ext cx="2125067" cy="1268851"/>
          </a:xfrm>
          <a:prstGeom prst="rect">
            <a:avLst/>
          </a:prstGeom>
        </p:spPr>
      </p:pic>
    </p:spTree>
    <p:extLst>
      <p:ext uri="{BB962C8B-B14F-4D97-AF65-F5344CB8AC3E}">
        <p14:creationId xmlns:p14="http://schemas.microsoft.com/office/powerpoint/2010/main" val="359718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7C90DAA1-2604-D003-1710-3C2C0BC9A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574" y="1964082"/>
            <a:ext cx="7035800" cy="2929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CC2E7C-0ED0-DE95-262C-99CE4F292867}"/>
              </a:ext>
            </a:extLst>
          </p:cNvPr>
          <p:cNvSpPr txBox="1"/>
          <p:nvPr/>
        </p:nvSpPr>
        <p:spPr>
          <a:xfrm>
            <a:off x="192892" y="572391"/>
            <a:ext cx="4393096" cy="5016758"/>
          </a:xfrm>
          <a:prstGeom prst="rect">
            <a:avLst/>
          </a:prstGeom>
          <a:noFill/>
        </p:spPr>
        <p:txBody>
          <a:bodyPr wrap="square" rtlCol="0">
            <a:spAutoFit/>
          </a:bodyPr>
          <a:lstStyle/>
          <a:p>
            <a:r>
              <a:rPr lang="en" sz="2000" u="sng" dirty="0"/>
              <a:t>Assumptions</a:t>
            </a:r>
            <a:endParaRPr lang="en" sz="2000" dirty="0"/>
          </a:p>
          <a:p>
            <a:pPr marL="285750" indent="-285750" fontAlgn="base">
              <a:buFont typeface="Arial" panose="020B0604020202020204" pitchFamily="34" charset="0"/>
              <a:buChar char="•"/>
            </a:pPr>
            <a:r>
              <a:rPr lang="en" sz="2000" dirty="0"/>
              <a:t>We can assume that the ABM triangle is isosceles because the distance between the two locations and the Moon are approximately the same. With this assumption, we have to take into account the figure nearby for our calculations.</a:t>
            </a:r>
          </a:p>
          <a:p>
            <a:pPr marL="285750" indent="-285750" fontAlgn="base">
              <a:buFont typeface="Arial" panose="020B0604020202020204" pitchFamily="34" charset="0"/>
              <a:buChar char="•"/>
            </a:pPr>
            <a:r>
              <a:rPr lang="en" sz="2000" dirty="0"/>
              <a:t>An assumption is that the Earth is completely round with a radius of 6,371 km. </a:t>
            </a:r>
          </a:p>
          <a:p>
            <a:pPr marL="285750" indent="-285750" fontAlgn="base">
              <a:buFont typeface="Arial" panose="020B0604020202020204" pitchFamily="34" charset="0"/>
              <a:buChar char="•"/>
            </a:pPr>
            <a:r>
              <a:rPr lang="en" sz="2000" dirty="0"/>
              <a:t>Because the two locations are approximately at the same meridian, we also assume that the points A, B, C, N and M are at the same plane.</a:t>
            </a:r>
          </a:p>
          <a:p>
            <a:pPr marL="285750" indent="-285750" fontAlgn="base">
              <a:buFont typeface="Arial" panose="020B0604020202020204" pitchFamily="34" charset="0"/>
              <a:buChar char="•"/>
            </a:pPr>
            <a:r>
              <a:rPr lang="en" sz="2000" dirty="0"/>
              <a:t>MM</a:t>
            </a:r>
            <a:r>
              <a:rPr lang="en" sz="2000" baseline="-25000" dirty="0"/>
              <a:t>A </a:t>
            </a:r>
            <a:r>
              <a:rPr lang="en" sz="2000" dirty="0"/>
              <a:t> // BM</a:t>
            </a:r>
            <a:r>
              <a:rPr lang="en" sz="2000" baseline="-25000" dirty="0"/>
              <a:t>A</a:t>
            </a:r>
            <a:endParaRPr lang="en" sz="2000" dirty="0"/>
          </a:p>
        </p:txBody>
      </p:sp>
      <p:pic>
        <p:nvPicPr>
          <p:cNvPr id="8" name="Εικόνα 7">
            <a:extLst>
              <a:ext uri="{FF2B5EF4-FFF2-40B4-BE49-F238E27FC236}">
                <a16:creationId xmlns:a16="http://schemas.microsoft.com/office/drawing/2014/main" id="{D5B2A9F4-B133-986A-F9F7-A0E33A415C07}"/>
              </a:ext>
            </a:extLst>
          </p:cNvPr>
          <p:cNvPicPr>
            <a:picLocks noChangeAspect="1"/>
          </p:cNvPicPr>
          <p:nvPr/>
        </p:nvPicPr>
        <p:blipFill>
          <a:blip r:embed="rId3"/>
          <a:stretch>
            <a:fillRect/>
          </a:stretch>
        </p:blipFill>
        <p:spPr>
          <a:xfrm>
            <a:off x="0" y="5589149"/>
            <a:ext cx="2125067" cy="1268851"/>
          </a:xfrm>
          <a:prstGeom prst="rect">
            <a:avLst/>
          </a:prstGeom>
        </p:spPr>
      </p:pic>
    </p:spTree>
    <p:extLst>
      <p:ext uri="{BB962C8B-B14F-4D97-AF65-F5344CB8AC3E}">
        <p14:creationId xmlns:p14="http://schemas.microsoft.com/office/powerpoint/2010/main" val="224009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62BB99-A3A9-ED91-7F6B-2538B120AFC6}"/>
              </a:ext>
            </a:extLst>
          </p:cNvPr>
          <p:cNvSpPr>
            <a:spLocks noGrp="1"/>
          </p:cNvSpPr>
          <p:nvPr>
            <p:ph type="title"/>
          </p:nvPr>
        </p:nvSpPr>
        <p:spPr/>
        <p:txBody>
          <a:bodyPr/>
          <a:lstStyle/>
          <a:p>
            <a:endParaRPr lang="el-GR"/>
          </a:p>
        </p:txBody>
      </p:sp>
      <p:pic>
        <p:nvPicPr>
          <p:cNvPr id="4" name="Εικόνα 3">
            <a:extLst>
              <a:ext uri="{FF2B5EF4-FFF2-40B4-BE49-F238E27FC236}">
                <a16:creationId xmlns:a16="http://schemas.microsoft.com/office/drawing/2014/main" id="{A69C155D-C9D6-E3A1-8C22-FB8237DC1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7" y="0"/>
            <a:ext cx="10744464" cy="5939817"/>
          </a:xfrm>
          <a:prstGeom prst="rect">
            <a:avLst/>
          </a:prstGeom>
        </p:spPr>
      </p:pic>
      <p:sp>
        <p:nvSpPr>
          <p:cNvPr id="3" name="TextBox 2">
            <a:extLst>
              <a:ext uri="{FF2B5EF4-FFF2-40B4-BE49-F238E27FC236}">
                <a16:creationId xmlns:a16="http://schemas.microsoft.com/office/drawing/2014/main" id="{703137CD-9F56-5748-035A-1CA033B1C68E}"/>
              </a:ext>
            </a:extLst>
          </p:cNvPr>
          <p:cNvSpPr txBox="1"/>
          <p:nvPr/>
        </p:nvSpPr>
        <p:spPr>
          <a:xfrm>
            <a:off x="3310466" y="6304942"/>
            <a:ext cx="5571067" cy="369332"/>
          </a:xfrm>
          <a:prstGeom prst="rect">
            <a:avLst/>
          </a:prstGeom>
          <a:noFill/>
        </p:spPr>
        <p:txBody>
          <a:bodyPr wrap="square" rtlCol="0">
            <a:spAutoFit/>
          </a:bodyPr>
          <a:lstStyle/>
          <a:p>
            <a:pPr algn="ctr"/>
            <a:r>
              <a:rPr lang="en-US" dirty="0"/>
              <a:t>Angle measure tool of </a:t>
            </a:r>
            <a:r>
              <a:rPr lang="en-US" dirty="0" err="1"/>
              <a:t>Stellarium</a:t>
            </a:r>
            <a:endParaRPr lang="el-GR" dirty="0"/>
          </a:p>
        </p:txBody>
      </p:sp>
      <p:pic>
        <p:nvPicPr>
          <p:cNvPr id="5" name="Εικόνα 4">
            <a:extLst>
              <a:ext uri="{FF2B5EF4-FFF2-40B4-BE49-F238E27FC236}">
                <a16:creationId xmlns:a16="http://schemas.microsoft.com/office/drawing/2014/main" id="{3325E542-D5D9-E2F9-18E8-1CAFB91CF889}"/>
              </a:ext>
            </a:extLst>
          </p:cNvPr>
          <p:cNvPicPr>
            <a:picLocks noChangeAspect="1"/>
          </p:cNvPicPr>
          <p:nvPr/>
        </p:nvPicPr>
        <p:blipFill>
          <a:blip r:embed="rId4"/>
          <a:stretch>
            <a:fillRect/>
          </a:stretch>
        </p:blipFill>
        <p:spPr>
          <a:xfrm>
            <a:off x="1" y="5939817"/>
            <a:ext cx="1537770" cy="918183"/>
          </a:xfrm>
          <a:prstGeom prst="rect">
            <a:avLst/>
          </a:prstGeom>
        </p:spPr>
      </p:pic>
    </p:spTree>
    <p:extLst>
      <p:ext uri="{BB962C8B-B14F-4D97-AF65-F5344CB8AC3E}">
        <p14:creationId xmlns:p14="http://schemas.microsoft.com/office/powerpoint/2010/main" val="367000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53C0B23-C70E-AB4D-0388-875DE28B0C40}"/>
              </a:ext>
            </a:extLst>
          </p:cNvPr>
          <p:cNvPicPr>
            <a:picLocks noChangeAspect="1"/>
          </p:cNvPicPr>
          <p:nvPr/>
        </p:nvPicPr>
        <p:blipFill>
          <a:blip r:embed="rId3"/>
          <a:stretch>
            <a:fillRect/>
          </a:stretch>
        </p:blipFill>
        <p:spPr>
          <a:xfrm>
            <a:off x="1694727" y="0"/>
            <a:ext cx="8802547" cy="6858000"/>
          </a:xfrm>
          <a:prstGeom prst="rect">
            <a:avLst/>
          </a:prstGeom>
        </p:spPr>
      </p:pic>
      <p:pic>
        <p:nvPicPr>
          <p:cNvPr id="5" name="Εικόνα 4">
            <a:extLst>
              <a:ext uri="{FF2B5EF4-FFF2-40B4-BE49-F238E27FC236}">
                <a16:creationId xmlns:a16="http://schemas.microsoft.com/office/drawing/2014/main" id="{0B6F46FF-0D0E-7FE7-ACA8-FAF3E17E3821}"/>
              </a:ext>
            </a:extLst>
          </p:cNvPr>
          <p:cNvPicPr>
            <a:picLocks noChangeAspect="1"/>
          </p:cNvPicPr>
          <p:nvPr/>
        </p:nvPicPr>
        <p:blipFill>
          <a:blip r:embed="rId4"/>
          <a:stretch>
            <a:fillRect/>
          </a:stretch>
        </p:blipFill>
        <p:spPr>
          <a:xfrm>
            <a:off x="1" y="5589149"/>
            <a:ext cx="1694726" cy="1268851"/>
          </a:xfrm>
          <a:prstGeom prst="rect">
            <a:avLst/>
          </a:prstGeom>
        </p:spPr>
      </p:pic>
    </p:spTree>
    <p:extLst>
      <p:ext uri="{BB962C8B-B14F-4D97-AF65-F5344CB8AC3E}">
        <p14:creationId xmlns:p14="http://schemas.microsoft.com/office/powerpoint/2010/main" val="259215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425611C-F21E-67A5-40C7-A9A9A956CCF1}"/>
              </a:ext>
            </a:extLst>
          </p:cNvPr>
          <p:cNvPicPr>
            <a:picLocks noChangeAspect="1"/>
          </p:cNvPicPr>
          <p:nvPr/>
        </p:nvPicPr>
        <p:blipFill>
          <a:blip r:embed="rId2"/>
          <a:stretch>
            <a:fillRect/>
          </a:stretch>
        </p:blipFill>
        <p:spPr>
          <a:xfrm>
            <a:off x="1821940" y="0"/>
            <a:ext cx="8785185" cy="6858000"/>
          </a:xfrm>
          <a:prstGeom prst="rect">
            <a:avLst/>
          </a:prstGeom>
        </p:spPr>
      </p:pic>
      <p:pic>
        <p:nvPicPr>
          <p:cNvPr id="5" name="Εικόνα 4">
            <a:extLst>
              <a:ext uri="{FF2B5EF4-FFF2-40B4-BE49-F238E27FC236}">
                <a16:creationId xmlns:a16="http://schemas.microsoft.com/office/drawing/2014/main" id="{AF2FCE72-03B9-EAD8-DC04-C544C1EFC79C}"/>
              </a:ext>
            </a:extLst>
          </p:cNvPr>
          <p:cNvPicPr>
            <a:picLocks noChangeAspect="1"/>
          </p:cNvPicPr>
          <p:nvPr/>
        </p:nvPicPr>
        <p:blipFill>
          <a:blip r:embed="rId3"/>
          <a:stretch>
            <a:fillRect/>
          </a:stretch>
        </p:blipFill>
        <p:spPr>
          <a:xfrm>
            <a:off x="0" y="5589149"/>
            <a:ext cx="1821940" cy="1268851"/>
          </a:xfrm>
          <a:prstGeom prst="rect">
            <a:avLst/>
          </a:prstGeom>
        </p:spPr>
      </p:pic>
    </p:spTree>
    <p:extLst>
      <p:ext uri="{BB962C8B-B14F-4D97-AF65-F5344CB8AC3E}">
        <p14:creationId xmlns:p14="http://schemas.microsoft.com/office/powerpoint/2010/main" val="9498964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620</Words>
  <Application>Microsoft Macintosh PowerPoint</Application>
  <PresentationFormat>Ευρεία οθόνη</PresentationFormat>
  <Paragraphs>34</Paragraphs>
  <Slides>7</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Arial</vt:lpstr>
      <vt:lpstr>Calibri</vt:lpstr>
      <vt:lpstr>Calibri Light</vt:lpstr>
      <vt:lpstr>Symbol</vt:lpstr>
      <vt:lpstr>Times New Roman</vt:lpstr>
      <vt:lpstr>Θέμα του Office</vt:lpstr>
      <vt:lpstr>How far is the Moon?</vt:lpstr>
      <vt:lpstr>Stellar parallax</vt:lpstr>
      <vt:lpstr>Reaching the Moon with parallax method</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Παναγιώτης Ευαγγελόπουλος</dc:creator>
  <cp:lastModifiedBy>Παναγιώτης Ευαγγελόπουλος</cp:lastModifiedBy>
  <cp:revision>3</cp:revision>
  <dcterms:created xsi:type="dcterms:W3CDTF">2022-06-27T13:39:56Z</dcterms:created>
  <dcterms:modified xsi:type="dcterms:W3CDTF">2022-07-13T09:09:21Z</dcterms:modified>
</cp:coreProperties>
</file>