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>
  <p:sldMasterIdLst>
    <p:sldMasterId id="2147483648" r:id="rId1"/>
  </p:sldMasterIdLst>
  <p:notesMasterIdLst>
    <p:notesMasterId r:id="rId4"/>
  </p:notesMasterIdLst>
  <p:handoutMasterIdLst>
    <p:handoutMasterId r:id="rId56"/>
  </p:handoutMasterIdLst>
  <p:sldIdLst>
    <p:sldId id="256" r:id="rId3"/>
    <p:sldId id="258" r:id="rId5"/>
    <p:sldId id="276" r:id="rId6"/>
    <p:sldId id="353" r:id="rId7"/>
    <p:sldId id="272" r:id="rId8"/>
    <p:sldId id="259" r:id="rId9"/>
    <p:sldId id="260" r:id="rId10"/>
    <p:sldId id="273" r:id="rId11"/>
    <p:sldId id="342" r:id="rId12"/>
    <p:sldId id="263" r:id="rId13"/>
    <p:sldId id="264" r:id="rId14"/>
    <p:sldId id="261" r:id="rId15"/>
    <p:sldId id="279" r:id="rId16"/>
    <p:sldId id="280" r:id="rId17"/>
    <p:sldId id="292" r:id="rId18"/>
    <p:sldId id="293" r:id="rId19"/>
    <p:sldId id="329" r:id="rId20"/>
    <p:sldId id="335" r:id="rId21"/>
    <p:sldId id="336" r:id="rId22"/>
    <p:sldId id="337" r:id="rId23"/>
    <p:sldId id="338" r:id="rId24"/>
    <p:sldId id="343" r:id="rId25"/>
    <p:sldId id="339" r:id="rId26"/>
    <p:sldId id="341" r:id="rId27"/>
    <p:sldId id="281" r:id="rId28"/>
    <p:sldId id="283" r:id="rId29"/>
    <p:sldId id="285" r:id="rId30"/>
    <p:sldId id="286" r:id="rId31"/>
    <p:sldId id="344" r:id="rId32"/>
    <p:sldId id="287" r:id="rId33"/>
    <p:sldId id="349" r:id="rId34"/>
    <p:sldId id="351" r:id="rId35"/>
    <p:sldId id="352" r:id="rId36"/>
    <p:sldId id="294" r:id="rId37"/>
    <p:sldId id="345" r:id="rId38"/>
    <p:sldId id="295" r:id="rId39"/>
    <p:sldId id="347" r:id="rId40"/>
    <p:sldId id="296" r:id="rId41"/>
    <p:sldId id="297" r:id="rId42"/>
    <p:sldId id="298" r:id="rId43"/>
    <p:sldId id="300" r:id="rId44"/>
    <p:sldId id="301" r:id="rId45"/>
    <p:sldId id="302" r:id="rId46"/>
    <p:sldId id="354" r:id="rId47"/>
    <p:sldId id="355" r:id="rId48"/>
    <p:sldId id="356" r:id="rId49"/>
    <p:sldId id="357" r:id="rId50"/>
    <p:sldId id="358" r:id="rId51"/>
    <p:sldId id="360" r:id="rId52"/>
    <p:sldId id="328" r:id="rId53"/>
    <p:sldId id="307" r:id="rId54"/>
    <p:sldId id="299" r:id="rId55"/>
  </p:sldIdLst>
  <p:sldSz cx="9144000" cy="6858000" type="screen4x3"/>
  <p:notesSz cx="67310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4" autoAdjust="0"/>
    <p:restoredTop sz="94719" autoAdjust="0"/>
  </p:normalViewPr>
  <p:slideViewPr>
    <p:cSldViewPr>
      <p:cViewPr>
        <p:scale>
          <a:sx n="100" d="100"/>
          <a:sy n="100" d="100"/>
        </p:scale>
        <p:origin x="144" y="8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76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handoutMaster" Target="handoutMasters/handoutMaster1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6238" cy="492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3075"/>
            <a:ext cx="2916237" cy="492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fld id="{511C694E-1675-A842-8196-996F574A826A}" type="slidenum">
              <a:rPr lang="fr-FR" altLang="en-US"/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 noChangeArrowheads="1"/>
          </p:cNvSpPr>
          <p:nvPr/>
        </p:nvSpPr>
        <p:spPr bwMode="auto">
          <a:xfrm>
            <a:off x="0" y="0"/>
            <a:ext cx="6731000" cy="9855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/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814763" y="0"/>
            <a:ext cx="2916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20/05/05</a:t>
            </a:r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1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3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6800" rIns="90000" bIns="46800" numCol="1" anchor="t" anchorCtr="0" compatLnSpc="1"/>
          <a:lstStyle/>
          <a:p>
            <a:pPr lvl="0"/>
            <a:endParaRPr lang="fr-FR" noProof="0"/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0" y="9363075"/>
            <a:ext cx="2916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/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814763" y="9580563"/>
            <a:ext cx="2916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fld id="{D04DB337-4908-6D4E-AF97-F8E1B5A829CF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9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51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Times New Roman" panose="02020603050405020304" pitchFamily="18" charset="0"/>
              </a:rPr>
              <a:t>Ouverture d’une image </a:t>
            </a:r>
            <a:endParaRPr lang="en-GB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Times New Roman" panose="02020603050405020304" pitchFamily="18" charset="0"/>
              </a:rPr>
              <a:t>Aluster l’mage </a:t>
            </a:r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Times New Roman" panose="02020603050405020304" pitchFamily="18" charset="0"/>
              </a:rPr>
              <a:t>Aluster l’mage </a:t>
            </a:r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Rectangle 1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10D18-ECCA-C640-B372-52B1A8FC73A8}" type="slidenum">
              <a:rPr lang="pt-PT" altLang="en-US"/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Rectangle 1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BA557-FB62-434F-9034-8D3E0A53C014}" type="slidenum">
              <a:rPr lang="pt-PT" altLang="en-US"/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5913"/>
            <a:ext cx="2057400" cy="5815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5913"/>
            <a:ext cx="6019800" cy="5815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Rectangle 1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8E29D-9A0A-4745-9289-01C43BD9678E}" type="slidenum">
              <a:rPr lang="pt-PT" altLang="en-US"/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Rectangle 1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B28CC-28E1-724F-BFD7-4760D1122FAD}" type="slidenum">
              <a:rPr lang="pt-PT" altLang="en-US"/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1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D72A0-3B2E-B947-B773-8FA93392CC15}" type="slidenum">
              <a:rPr lang="pt-PT" altLang="en-US"/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Rectangle 1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FD01-AA1B-1C4A-8E6E-FBB43FF1D164}" type="slidenum">
              <a:rPr lang="pt-PT" altLang="en-US"/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Rectangle 1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1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1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F1F02-D33F-7342-88A7-9764C0124735}" type="slidenum">
              <a:rPr lang="pt-PT" altLang="en-US"/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Rectangle 1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1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AA2C8-B29B-C949-BBB2-565776152E70}" type="slidenum">
              <a:rPr lang="pt-PT" altLang="en-US"/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1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1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B0B14-D83B-0044-BEC6-3C3594C6CB4D}" type="slidenum">
              <a:rPr lang="pt-PT" altLang="en-US"/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1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D2F6D-3C38-3A47-A0A4-F7501B74BEA0}" type="slidenum">
              <a:rPr lang="pt-PT" altLang="en-US"/>
            </a:fld>
            <a:endParaRPr lang="pt-PT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1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4008A-CF79-FF46-A466-38804A8656B1}" type="slidenum">
              <a:rPr lang="pt-PT" altLang="en-US"/>
            </a:fld>
            <a:endParaRPr lang="pt-PT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/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5299" name="Freeform 1027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55300" name="Freeform 1028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55301" name="Freeform 1029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grpSp>
          <p:nvGrpSpPr>
            <p:cNvPr id="1037" name="Group 1030"/>
            <p:cNvGrpSpPr/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5303" name="Freeform 1031"/>
              <p:cNvSpPr/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sp>
            <p:nvSpPr>
              <p:cNvPr id="55304" name="Freeform 1032"/>
              <p:cNvSpPr/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sp>
            <p:nvSpPr>
              <p:cNvPr id="55305" name="Freeform 1033"/>
              <p:cNvSpPr/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sp>
            <p:nvSpPr>
              <p:cNvPr id="55306" name="Freeform 1034"/>
              <p:cNvSpPr/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sp>
            <p:nvSpPr>
              <p:cNvPr id="55307" name="Freeform 1035"/>
              <p:cNvSpPr/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sp>
            <p:nvSpPr>
              <p:cNvPr id="55308" name="Freeform 1036"/>
              <p:cNvSpPr/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sp>
            <p:nvSpPr>
              <p:cNvPr id="55309" name="Freeform 1037"/>
              <p:cNvSpPr/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sp>
            <p:nvSpPr>
              <p:cNvPr id="55310" name="Freeform 1038"/>
              <p:cNvSpPr/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sp>
            <p:nvSpPr>
              <p:cNvPr id="55311" name="Freeform 1039"/>
              <p:cNvSpPr/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sp>
            <p:nvSpPr>
              <p:cNvPr id="55312" name="Freeform 1040"/>
              <p:cNvSpPr/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sp>
            <p:nvSpPr>
              <p:cNvPr id="55313" name="Freeform 1041"/>
              <p:cNvSpPr/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sp>
            <p:nvSpPr>
              <p:cNvPr id="55314" name="Freeform 1042"/>
              <p:cNvSpPr/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  <p:sp>
            <p:nvSpPr>
              <p:cNvPr id="55315" name="Freeform 1043"/>
              <p:cNvSpPr/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PT"/>
              </a:p>
            </p:txBody>
          </p:sp>
        </p:grpSp>
        <p:sp>
          <p:nvSpPr>
            <p:cNvPr id="55316" name="Freeform 1044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55317" name="Freeform 1045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55318" name="Freeform 1046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1041" name="Freeform 1047"/>
            <p:cNvSpPr/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048"/>
            <p:cNvSpPr/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Freeform 1049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1044" name="Freeform 1050"/>
            <p:cNvSpPr/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051"/>
            <p:cNvSpPr/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1052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1053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1054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9" name="Group 1055"/>
            <p:cNvGrpSpPr/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2" name="Line 1056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1057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1058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1059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1060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0" name="Line 1061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1062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35" name="Rectangle 106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15913"/>
            <a:ext cx="7499350" cy="630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pt-PT"/>
              <a:t>Click to edit Master title style</a:t>
            </a:r>
            <a:endParaRPr lang="pt-PT"/>
          </a:p>
        </p:txBody>
      </p:sp>
      <p:sp>
        <p:nvSpPr>
          <p:cNvPr id="55336" name="Rectangle 10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5337" name="Rectangle 10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5338" name="Rectangle 10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5E1871A-05A9-4D4C-A93B-4C93110E4D02}" type="slidenum">
              <a:rPr lang="pt-PT" altLang="en-US"/>
            </a:fld>
            <a:endParaRPr lang="pt-PT" altLang="en-US"/>
          </a:p>
        </p:txBody>
      </p:sp>
      <p:sp>
        <p:nvSpPr>
          <p:cNvPr id="55339" name="Rectangle 10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/>
              <a:t>Click to edit Master text styles</a:t>
            </a:r>
            <a:endParaRPr lang="pt-PT"/>
          </a:p>
          <a:p>
            <a:pPr lvl="1"/>
            <a:r>
              <a:rPr lang="pt-PT"/>
              <a:t>Second level</a:t>
            </a:r>
            <a:endParaRPr lang="pt-PT"/>
          </a:p>
          <a:p>
            <a:pPr lvl="2"/>
            <a:r>
              <a:rPr lang="pt-PT"/>
              <a:t>Third level</a:t>
            </a:r>
            <a:endParaRPr lang="pt-PT"/>
          </a:p>
          <a:p>
            <a:pPr lvl="3"/>
            <a:r>
              <a:rPr lang="pt-PT"/>
              <a:t>Fourth level</a:t>
            </a:r>
            <a:endParaRPr lang="pt-PT"/>
          </a:p>
          <a:p>
            <a:pPr lvl="4"/>
            <a:r>
              <a:rPr lang="pt-PT"/>
              <a:t>Fifth level</a:t>
            </a:r>
            <a:endParaRPr lang="pt-PT"/>
          </a:p>
        </p:txBody>
      </p:sp>
      <p:pic>
        <p:nvPicPr>
          <p:cNvPr id="1032" name="Picture 45" descr="gttp_logo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7625"/>
            <a:ext cx="8572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4" descr="ghou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3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u="sng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u="sng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u="sng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u="sng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60000"/>
        <a:buFont typeface="Wingdings" panose="05000000000000000000" pitchFamily="2" charset="2"/>
        <a:buChar char="n"/>
        <a:defRPr sz="28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60000"/>
        <a:buFont typeface="Wingdings" panose="05000000000000000000" pitchFamily="2" charset="2"/>
        <a:buChar char="n"/>
        <a:defRPr sz="20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60000"/>
        <a:buFont typeface="Wingdings" panose="05000000000000000000" pitchFamily="2" charset="2"/>
        <a:buChar char="n"/>
        <a:defRPr sz="1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SzPct val="60000"/>
        <a:buFont typeface="Wingdings" panose="05000000000000000000" pitchFamily="2" charset="2"/>
        <a:buChar char="n"/>
        <a:defRPr sz="1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SzPct val="60000"/>
        <a:buFont typeface="Wingdings" panose="05000000000000000000" pitchFamily="2" charset="2"/>
        <a:buChar char="n"/>
        <a:defRPr sz="1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SzPct val="60000"/>
        <a:buFont typeface="Wingdings" panose="05000000000000000000" pitchFamily="2" charset="2"/>
        <a:buChar char="n"/>
        <a:defRPr sz="1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SzPct val="60000"/>
        <a:buFont typeface="Wingdings" panose="05000000000000000000" pitchFamily="2" charset="2"/>
        <a:buChar char="n"/>
        <a:defRPr sz="1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5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9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hyperlink" Target="http://www.euhou.net/" TargetMode="Externa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1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1.png"/><Relationship Id="rId1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-252413" y="620713"/>
            <a:ext cx="9756776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Clr>
                <a:srgbClr val="FFCC66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4800" b="1">
                <a:solidFill>
                  <a:srgbClr val="FFCC66"/>
                </a:solidFill>
                <a:latin typeface="Calibri" panose="020F0502020204030204" pitchFamily="34" charset="0"/>
              </a:rPr>
              <a:t>SalsaJ</a:t>
            </a:r>
            <a:endParaRPr lang="en-GB" altLang="en-US" sz="4800" b="1">
              <a:solidFill>
                <a:srgbClr val="FFCC66"/>
              </a:solidFill>
              <a:latin typeface="Calibri" panose="020F0502020204030204" pitchFamily="34" charset="0"/>
            </a:endParaRPr>
          </a:p>
          <a:p>
            <a:pPr algn="ctr" eaLnBrk="1" hangingPunct="1">
              <a:buClr>
                <a:srgbClr val="FFCC66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4400" b="1">
                <a:solidFill>
                  <a:srgbClr val="FFCC66"/>
                </a:solidFill>
                <a:latin typeface="Calibri" panose="020F0502020204030204" pitchFamily="34" charset="0"/>
              </a:rPr>
              <a:t>(Such a Lovely Software for Astronomy)</a:t>
            </a:r>
            <a:endParaRPr lang="en-GB" altLang="en-US" sz="4400" b="1">
              <a:solidFill>
                <a:srgbClr val="FFCC66"/>
              </a:solidFill>
              <a:latin typeface="Calibri" panose="020F0502020204030204" pitchFamily="34" charset="0"/>
            </a:endParaRPr>
          </a:p>
          <a:p>
            <a:pPr algn="ctr" eaLnBrk="1" hangingPunct="1">
              <a:buClr>
                <a:srgbClr val="FFCC66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4800" b="1">
                <a:solidFill>
                  <a:srgbClr val="FFCC66"/>
                </a:solidFill>
                <a:latin typeface="Calibri" panose="020F0502020204030204" pitchFamily="34" charset="0"/>
              </a:rPr>
              <a:t>Practical Session</a:t>
            </a:r>
            <a:endParaRPr lang="en-GB" altLang="en-US" sz="4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51" name="Picture 3" descr="euhou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89363"/>
            <a:ext cx="34925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6911975" cy="64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 anchorCtr="0"/>
          <a:lstStyle/>
          <a:p>
            <a:pPr eaLnBrk="1" hangingPunct="1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effectLst/>
                <a:latin typeface="Calibri" panose="020F0502020204030204" pitchFamily="34" charset="0"/>
              </a:rPr>
              <a:t>Display the Look-Up Table</a:t>
            </a:r>
            <a:endParaRPr lang="en-GB" altLang="en-US">
              <a:effectLst/>
              <a:latin typeface="Calibri" panose="020F0502020204030204" pitchFamily="34" charset="0"/>
            </a:endParaRP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358775" y="1484313"/>
            <a:ext cx="8785225" cy="1201737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The Look-Up Table (LUT) represents the relation between color and intensity  of  stars.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Select the option ‘Show LUT’ in the ‘Image’ menu.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18399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190023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Freeform 13"/>
          <p:cNvSpPr>
            <a:spLocks noChangeArrowheads="1"/>
          </p:cNvSpPr>
          <p:nvPr/>
        </p:nvSpPr>
        <p:spPr bwMode="auto">
          <a:xfrm>
            <a:off x="3203575" y="5013325"/>
            <a:ext cx="685800" cy="333375"/>
          </a:xfrm>
          <a:custGeom>
            <a:avLst/>
            <a:gdLst>
              <a:gd name="T0" fmla="*/ 0 w 1907"/>
              <a:gd name="T1" fmla="*/ 2147483647 h 927"/>
              <a:gd name="T2" fmla="*/ 2147483647 w 1907"/>
              <a:gd name="T3" fmla="*/ 2147483647 h 927"/>
              <a:gd name="T4" fmla="*/ 2147483647 w 1907"/>
              <a:gd name="T5" fmla="*/ 0 h 927"/>
              <a:gd name="T6" fmla="*/ 2147483647 w 1907"/>
              <a:gd name="T7" fmla="*/ 2147483647 h 927"/>
              <a:gd name="T8" fmla="*/ 2147483647 w 1907"/>
              <a:gd name="T9" fmla="*/ 2147483647 h 927"/>
              <a:gd name="T10" fmla="*/ 2147483647 w 1907"/>
              <a:gd name="T11" fmla="*/ 2147483647 h 927"/>
              <a:gd name="T12" fmla="*/ 0 w 1907"/>
              <a:gd name="T13" fmla="*/ 2147483647 h 927"/>
              <a:gd name="T14" fmla="*/ 0 w 1907"/>
              <a:gd name="T15" fmla="*/ 2147483647 h 9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07"/>
              <a:gd name="T25" fmla="*/ 0 h 927"/>
              <a:gd name="T26" fmla="*/ 1907 w 1907"/>
              <a:gd name="T27" fmla="*/ 927 h 9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7" h="927">
                <a:moveTo>
                  <a:pt x="0" y="231"/>
                </a:moveTo>
                <a:lnTo>
                  <a:pt x="1429" y="231"/>
                </a:lnTo>
                <a:lnTo>
                  <a:pt x="1429" y="0"/>
                </a:lnTo>
                <a:lnTo>
                  <a:pt x="1906" y="463"/>
                </a:lnTo>
                <a:lnTo>
                  <a:pt x="1429" y="926"/>
                </a:lnTo>
                <a:lnTo>
                  <a:pt x="1429" y="695"/>
                </a:lnTo>
                <a:lnTo>
                  <a:pt x="0" y="695"/>
                </a:lnTo>
                <a:lnTo>
                  <a:pt x="0" y="231"/>
                </a:lnTo>
              </a:path>
            </a:pathLst>
          </a:custGeom>
          <a:solidFill>
            <a:srgbClr val="FFCC00"/>
          </a:solidFill>
          <a:ln w="9360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29000"/>
            <a:ext cx="1093788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79388" y="1095375"/>
            <a:ext cx="87852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Select the option  ‘Lookup Tables’ in the ‘Image‘ menu, for  example ‘Red’, ‘Green’, ‘Blue’ or multi-color LUT ‘Spectrum’.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grpSp>
        <p:nvGrpSpPr>
          <p:cNvPr id="12291" name="Group 12"/>
          <p:cNvGrpSpPr/>
          <p:nvPr/>
        </p:nvGrpSpPr>
        <p:grpSpPr bwMode="auto">
          <a:xfrm>
            <a:off x="179388" y="2420938"/>
            <a:ext cx="5183187" cy="2447925"/>
            <a:chOff x="158" y="1117"/>
            <a:chExt cx="5306" cy="2585"/>
          </a:xfrm>
        </p:grpSpPr>
        <p:pic>
          <p:nvPicPr>
            <p:cNvPr id="12299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162"/>
              <a:ext cx="1437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Freeform 6"/>
            <p:cNvSpPr>
              <a:spLocks noChangeArrowheads="1"/>
            </p:cNvSpPr>
            <p:nvPr/>
          </p:nvSpPr>
          <p:spPr bwMode="auto">
            <a:xfrm>
              <a:off x="2653" y="1888"/>
              <a:ext cx="481" cy="288"/>
            </a:xfrm>
            <a:custGeom>
              <a:avLst/>
              <a:gdLst>
                <a:gd name="T0" fmla="*/ 0 w 2119"/>
                <a:gd name="T1" fmla="*/ 0 h 1271"/>
                <a:gd name="T2" fmla="*/ 1 w 2119"/>
                <a:gd name="T3" fmla="*/ 0 h 1271"/>
                <a:gd name="T4" fmla="*/ 1 w 2119"/>
                <a:gd name="T5" fmla="*/ 0 h 1271"/>
                <a:gd name="T6" fmla="*/ 1 w 2119"/>
                <a:gd name="T7" fmla="*/ 0 h 1271"/>
                <a:gd name="T8" fmla="*/ 1 w 2119"/>
                <a:gd name="T9" fmla="*/ 1 h 1271"/>
                <a:gd name="T10" fmla="*/ 1 w 2119"/>
                <a:gd name="T11" fmla="*/ 0 h 1271"/>
                <a:gd name="T12" fmla="*/ 0 w 2119"/>
                <a:gd name="T13" fmla="*/ 0 h 1271"/>
                <a:gd name="T14" fmla="*/ 0 w 2119"/>
                <a:gd name="T15" fmla="*/ 0 h 12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19"/>
                <a:gd name="T25" fmla="*/ 0 h 1271"/>
                <a:gd name="T26" fmla="*/ 2119 w 2119"/>
                <a:gd name="T27" fmla="*/ 1271 h 12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19" h="1271">
                  <a:moveTo>
                    <a:pt x="0" y="317"/>
                  </a:moveTo>
                  <a:lnTo>
                    <a:pt x="1588" y="317"/>
                  </a:lnTo>
                  <a:lnTo>
                    <a:pt x="1588" y="0"/>
                  </a:lnTo>
                  <a:lnTo>
                    <a:pt x="2118" y="635"/>
                  </a:lnTo>
                  <a:lnTo>
                    <a:pt x="1588" y="1270"/>
                  </a:lnTo>
                  <a:lnTo>
                    <a:pt x="1588" y="953"/>
                  </a:lnTo>
                  <a:lnTo>
                    <a:pt x="0" y="953"/>
                  </a:lnTo>
                  <a:lnTo>
                    <a:pt x="0" y="317"/>
                  </a:lnTo>
                </a:path>
              </a:pathLst>
            </a:custGeom>
            <a:solidFill>
              <a:srgbClr val="00FFFF"/>
            </a:solidFill>
            <a:ln w="936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30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117"/>
              <a:ext cx="1445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0" descr="lutr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1842"/>
              <a:ext cx="951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1" descr="look-Up-tab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52"/>
              <a:ext cx="956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7063"/>
            <a:ext cx="1270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4" descr="lutco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97425"/>
            <a:ext cx="9128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6" descr="greenS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349500"/>
            <a:ext cx="13112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7" descr="imagbl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941888"/>
            <a:ext cx="13731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8" descr="bluelu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365625"/>
            <a:ext cx="9159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lutgre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36838"/>
            <a:ext cx="9207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9"/>
          <p:cNvSpPr>
            <a:spLocks noChangeArrowheads="1"/>
          </p:cNvSpPr>
          <p:nvPr/>
        </p:nvSpPr>
        <p:spPr bwMode="auto">
          <a:xfrm>
            <a:off x="1123950" y="346075"/>
            <a:ext cx="69516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7000"/>
              </a:lnSpc>
            </a:pPr>
            <a:r>
              <a:rPr lang="en-GB" altLang="en-US" sz="4000" u="sng">
                <a:solidFill>
                  <a:srgbClr val="FF9933"/>
                </a:solidFill>
                <a:latin typeface="Calibri" panose="020F0502020204030204" pitchFamily="34" charset="0"/>
              </a:rPr>
              <a:t>Change the Look-Up Table</a:t>
            </a:r>
            <a:endParaRPr lang="en-GB" altLang="en-US" sz="4000" u="sng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7050087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995738" y="188913"/>
            <a:ext cx="4098925" cy="533400"/>
          </a:xfrm>
        </p:spPr>
        <p:txBody>
          <a:bodyPr lIns="92160" tIns="46080" rIns="92160" bIns="46080" anchorCtr="0"/>
          <a:lstStyle/>
          <a:p>
            <a:pPr eaLnBrk="1" hangingPunct="1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>
                <a:effectLst/>
                <a:latin typeface="Calibri" panose="020F0502020204030204" pitchFamily="34" charset="0"/>
              </a:rPr>
              <a:t>Make a </a:t>
            </a:r>
            <a:r>
              <a:rPr lang="en-GB" dirty="0">
                <a:effectLst/>
                <a:latin typeface="Calibri" panose="020F0502020204030204" pitchFamily="34" charset="0"/>
              </a:rPr>
              <a:t>profile</a:t>
            </a:r>
            <a:r>
              <a:rPr lang="en-GB" sz="3600" dirty="0">
                <a:latin typeface="Calibri" panose="020F0502020204030204" pitchFamily="34" charset="0"/>
              </a:rPr>
              <a:t>  </a:t>
            </a:r>
            <a:endParaRPr lang="en-GB" sz="3600" dirty="0">
              <a:latin typeface="Calibri" panose="020F0502020204030204" pitchFamily="34" charset="0"/>
            </a:endParaRPr>
          </a:p>
        </p:txBody>
      </p:sp>
      <p:pic>
        <p:nvPicPr>
          <p:cNvPr id="9220" name="Picture 16" descr="plotprof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22939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5724525" y="2924175"/>
            <a:ext cx="313213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The cursor on the segment displays the actual position on the profile.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pic>
        <p:nvPicPr>
          <p:cNvPr id="9222" name="Picture 18" descr="plotpr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24400"/>
            <a:ext cx="30241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323850" y="1484313"/>
            <a:ext cx="719138" cy="50482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>
              <a:latin typeface="Calibri" panose="020F0502020204030204" pitchFamily="34" charset="0"/>
            </a:endParaRPr>
          </a:p>
        </p:txBody>
      </p:sp>
      <p:pic>
        <p:nvPicPr>
          <p:cNvPr id="922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65175"/>
            <a:ext cx="2547937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8"/>
          <p:cNvSpPr>
            <a:spLocks noChangeArrowheads="1"/>
          </p:cNvSpPr>
          <p:nvPr/>
        </p:nvSpPr>
        <p:spPr bwMode="auto">
          <a:xfrm>
            <a:off x="0" y="5013325"/>
            <a:ext cx="5094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</a:pPr>
            <a:r>
              <a:rPr lang="en-GB" altLang="en-US">
                <a:solidFill>
                  <a:srgbClr val="FFCC00"/>
                </a:solidFill>
                <a:latin typeface="Calibri" panose="020F0502020204030204" pitchFamily="34" charset="0"/>
              </a:rPr>
              <a:t>Plot a segment on the image to get the corresponding plot profile</a:t>
            </a:r>
            <a:r>
              <a:rPr lang="en-GB" altLang="en-US">
                <a:solidFill>
                  <a:srgbClr val="0066CC"/>
                </a:solidFill>
                <a:latin typeface="Calibri" panose="020F0502020204030204" pitchFamily="34" charset="0"/>
              </a:rPr>
              <a:t>. </a:t>
            </a:r>
            <a:endParaRPr lang="en-GB" altLang="en-US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3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192722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341313"/>
            <a:ext cx="4689475" cy="630237"/>
          </a:xfrm>
        </p:spPr>
        <p:txBody>
          <a:bodyPr/>
          <a:lstStyle/>
          <a:p>
            <a:pPr eaLnBrk="1" hangingPunct="1">
              <a:defRPr/>
            </a:pPr>
            <a:r>
              <a:rPr lang="pt-PT">
                <a:latin typeface="Calibri" panose="020F0502020204030204" pitchFamily="34" charset="0"/>
              </a:rPr>
              <a:t>About the Display</a:t>
            </a:r>
            <a:endParaRPr lang="pt-PT">
              <a:latin typeface="Calibri" panose="020F050202020403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29600" cy="460375"/>
          </a:xfrm>
        </p:spPr>
        <p:txBody>
          <a:bodyPr/>
          <a:lstStyle/>
          <a:p>
            <a:pPr lvl="1" eaLnBrk="1" hangingPunct="1">
              <a:defRPr/>
            </a:pPr>
            <a:r>
              <a:rPr lang="pt-PT">
                <a:latin typeface="Calibri" panose="020F0502020204030204" pitchFamily="34" charset="0"/>
              </a:rPr>
              <a:t>Open a moon image</a:t>
            </a:r>
            <a:endParaRPr lang="pt-PT">
              <a:latin typeface="Calibri" panose="020F0502020204030204" pitchFamily="34" charset="0"/>
            </a:endParaRPr>
          </a:p>
        </p:txBody>
      </p:sp>
      <p:sp>
        <p:nvSpPr>
          <p:cNvPr id="13317" name="Oval 11"/>
          <p:cNvSpPr>
            <a:spLocks noChangeArrowheads="1"/>
          </p:cNvSpPr>
          <p:nvPr/>
        </p:nvSpPr>
        <p:spPr bwMode="auto">
          <a:xfrm>
            <a:off x="179388" y="3500438"/>
            <a:ext cx="2519362" cy="4318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>
              <a:latin typeface="Calibri" panose="020F0502020204030204" pitchFamily="34" charset="0"/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2771775" y="2420938"/>
            <a:ext cx="6049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705" indent="-17970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PT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x and y are the coordinates of the cursor.</a:t>
            </a:r>
            <a:endParaRPr lang="pt-PT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PT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In this example x and y are the coordinates of the central spike of the biggest crater. </a:t>
            </a:r>
            <a:endParaRPr lang="pt-PT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PT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Value is the number of counts of the pixel which coordinates are displayed (brigthness)</a:t>
            </a:r>
            <a:endParaRPr lang="pt-PT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300788" y="404813"/>
            <a:ext cx="2047875" cy="493712"/>
          </a:xfrm>
        </p:spPr>
        <p:txBody>
          <a:bodyPr/>
          <a:lstStyle/>
          <a:p>
            <a:pPr eaLnBrk="1" hangingPunct="1">
              <a:defRPr/>
            </a:pPr>
            <a:r>
              <a:rPr lang="pt-PT">
                <a:latin typeface="Calibri" panose="020F0502020204030204" pitchFamily="34" charset="0"/>
              </a:rPr>
              <a:t>Zoom</a:t>
            </a:r>
            <a:endParaRPr lang="pt-PT">
              <a:latin typeface="Calibri" panose="020F0502020204030204" pitchFamily="34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5288" y="973138"/>
            <a:ext cx="28448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PT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In SalsaJ, you can “zoom” the image using the magnifying glass tool in the tool bar. </a:t>
            </a:r>
            <a:endParaRPr lang="pt-PT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pt-PT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Just click anywhere in the image and it zoom in.</a:t>
            </a:r>
            <a:endParaRPr lang="pt-PT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pt-PT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To “zoom out” hold down Ctrl key while clicking on the image or use the right side or your mouse. </a:t>
            </a:r>
            <a:endParaRPr lang="pt-PT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44640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11"/>
          <p:cNvSpPr>
            <a:spLocks noChangeArrowheads="1"/>
          </p:cNvSpPr>
          <p:nvPr/>
        </p:nvSpPr>
        <p:spPr bwMode="auto">
          <a:xfrm>
            <a:off x="4716463" y="1916113"/>
            <a:ext cx="574675" cy="649287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15913"/>
            <a:ext cx="6700837" cy="630237"/>
          </a:xfrm>
        </p:spPr>
        <p:txBody>
          <a:bodyPr/>
          <a:lstStyle/>
          <a:p>
            <a:pPr eaLnBrk="1" hangingPunct="1">
              <a:defRPr/>
            </a:pPr>
            <a:r>
              <a:rPr lang="pt-PT">
                <a:latin typeface="Calibri" panose="020F0502020204030204" pitchFamily="34" charset="0"/>
              </a:rPr>
              <a:t>Measuring size with images</a:t>
            </a:r>
            <a:endParaRPr lang="pt-PT">
              <a:latin typeface="Calibri" panose="020F0502020204030204" pitchFamily="34" charset="0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21288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3205163" y="3500438"/>
            <a:ext cx="1079500" cy="12001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en-US">
                <a:latin typeface="Calibri" panose="020F0502020204030204" pitchFamily="34" charset="0"/>
              </a:rPr>
              <a:t>Open an image and zoom in</a:t>
            </a:r>
            <a:endParaRPr lang="pt-PT" altLang="en-US">
              <a:latin typeface="Calibri" panose="020F0502020204030204" pitchFamily="34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217011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6948488" y="3644900"/>
            <a:ext cx="1512887" cy="12001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en-US">
                <a:latin typeface="Calibri" panose="020F0502020204030204" pitchFamily="34" charset="0"/>
              </a:rPr>
              <a:t>Each square is a pixel  (picture element)</a:t>
            </a:r>
            <a:endParaRPr lang="pt-PT" altLang="en-US">
              <a:latin typeface="Calibri" panose="020F0502020204030204" pitchFamily="34" charset="0"/>
            </a:endParaRPr>
          </a:p>
        </p:txBody>
      </p:sp>
      <p:pic>
        <p:nvPicPr>
          <p:cNvPr id="16391" name="Picture 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21288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3205163" y="3500438"/>
            <a:ext cx="1079500" cy="120015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en-US">
                <a:latin typeface="Calibri" panose="020F0502020204030204" pitchFamily="34" charset="0"/>
              </a:rPr>
              <a:t>Open an image and zoom in</a:t>
            </a:r>
            <a:endParaRPr lang="pt-PT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5334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15913"/>
            <a:ext cx="6700837" cy="630237"/>
          </a:xfrm>
        </p:spPr>
        <p:txBody>
          <a:bodyPr/>
          <a:lstStyle/>
          <a:p>
            <a:pPr eaLnBrk="1" hangingPunct="1">
              <a:defRPr/>
            </a:pPr>
            <a:r>
              <a:rPr lang="pt-PT">
                <a:latin typeface="Calibri" panose="020F0502020204030204" pitchFamily="34" charset="0"/>
              </a:rPr>
              <a:t>Measuring size with images</a:t>
            </a:r>
            <a:endParaRPr lang="pt-PT">
              <a:latin typeface="Calibri" panose="020F0502020204030204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err="1">
                <a:latin typeface="Calibri" panose="020F0502020204030204" pitchFamily="34" charset="0"/>
              </a:rPr>
              <a:t>Find</a:t>
            </a:r>
            <a:r>
              <a:rPr lang="pt-PT" dirty="0">
                <a:latin typeface="Calibri" panose="020F0502020204030204" pitchFamily="34" charset="0"/>
              </a:rPr>
              <a:t> a </a:t>
            </a:r>
            <a:r>
              <a:rPr lang="pt-PT" dirty="0" err="1">
                <a:latin typeface="Calibri" panose="020F0502020204030204" pitchFamily="34" charset="0"/>
              </a:rPr>
              <a:t>crater</a:t>
            </a:r>
            <a:r>
              <a:rPr lang="pt-PT" dirty="0">
                <a:latin typeface="Calibri" panose="020F0502020204030204" pitchFamily="34" charset="0"/>
              </a:rPr>
              <a:t> as </a:t>
            </a:r>
            <a:r>
              <a:rPr lang="pt-PT" dirty="0" err="1">
                <a:latin typeface="Calibri" panose="020F0502020204030204" pitchFamily="34" charset="0"/>
              </a:rPr>
              <a:t>big</a:t>
            </a:r>
            <a:r>
              <a:rPr lang="pt-PT" dirty="0">
                <a:latin typeface="Calibri" panose="020F0502020204030204" pitchFamily="34" charset="0"/>
              </a:rPr>
              <a:t> as </a:t>
            </a:r>
            <a:r>
              <a:rPr lang="pt-PT" dirty="0" err="1">
                <a:latin typeface="Calibri" panose="020F0502020204030204" pitchFamily="34" charset="0"/>
              </a:rPr>
              <a:t>your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town</a:t>
            </a:r>
            <a:r>
              <a:rPr lang="pt-PT" dirty="0">
                <a:latin typeface="Calibri" panose="020F0502020204030204" pitchFamily="34" charset="0"/>
              </a:rPr>
              <a:t>.</a:t>
            </a:r>
            <a:endParaRPr lang="pt-PT" dirty="0">
              <a:latin typeface="Calibri" panose="020F0502020204030204" pitchFamily="34" charset="0"/>
            </a:endParaRP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7235825" y="3357563"/>
            <a:ext cx="1547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en-US">
                <a:latin typeface="Calibri" panose="020F0502020204030204" pitchFamily="34" charset="0"/>
              </a:rPr>
              <a:t>Finnaly in “Analyse” menu choose ‘measure’</a:t>
            </a:r>
            <a:endParaRPr lang="pt-PT" altLang="en-US">
              <a:latin typeface="Calibri" panose="020F0502020204030204" pitchFamily="34" charset="0"/>
            </a:endParaRP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429000"/>
            <a:ext cx="212883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2266950" y="1916113"/>
            <a:ext cx="576263" cy="4318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>
              <a:latin typeface="Calibri" panose="020F0502020204030204" pitchFamily="34" charset="0"/>
            </a:endParaRP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H="1">
            <a:off x="900113" y="2205038"/>
            <a:ext cx="1366837" cy="172878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Oval 13"/>
          <p:cNvSpPr>
            <a:spLocks noChangeArrowheads="1"/>
          </p:cNvSpPr>
          <p:nvPr/>
        </p:nvSpPr>
        <p:spPr bwMode="auto">
          <a:xfrm>
            <a:off x="3203575" y="1484313"/>
            <a:ext cx="649288" cy="4318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>
              <a:latin typeface="Calibri" panose="020F0502020204030204" pitchFamily="34" charset="0"/>
            </a:endParaRPr>
          </a:p>
        </p:txBody>
      </p:sp>
      <p:pic>
        <p:nvPicPr>
          <p:cNvPr id="1741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355975"/>
            <a:ext cx="25368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Oval 17"/>
          <p:cNvSpPr>
            <a:spLocks noChangeArrowheads="1"/>
          </p:cNvSpPr>
          <p:nvPr/>
        </p:nvSpPr>
        <p:spPr bwMode="auto">
          <a:xfrm>
            <a:off x="2339975" y="2492375"/>
            <a:ext cx="576263" cy="4318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>
              <a:latin typeface="Calibri" panose="020F0502020204030204" pitchFamily="34" charset="0"/>
            </a:endParaRPr>
          </a:p>
        </p:txBody>
      </p:sp>
      <p:pic>
        <p:nvPicPr>
          <p:cNvPr id="17420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24288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Line 18"/>
          <p:cNvSpPr>
            <a:spLocks noChangeShapeType="1"/>
          </p:cNvSpPr>
          <p:nvPr/>
        </p:nvSpPr>
        <p:spPr bwMode="auto">
          <a:xfrm>
            <a:off x="2843213" y="2852738"/>
            <a:ext cx="2376487" cy="2016125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22"/>
          <p:cNvSpPr txBox="1">
            <a:spLocks noChangeArrowheads="1"/>
          </p:cNvSpPr>
          <p:nvPr/>
        </p:nvSpPr>
        <p:spPr bwMode="auto">
          <a:xfrm>
            <a:off x="6156325" y="5621338"/>
            <a:ext cx="25193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en-US">
                <a:latin typeface="Calibri" panose="020F0502020204030204" pitchFamily="34" charset="0"/>
              </a:rPr>
              <a:t>diameter/2=radius</a:t>
            </a:r>
            <a:endParaRPr lang="pt-PT" altLang="en-US">
              <a:latin typeface="Calibri" panose="020F0502020204030204" pitchFamily="34" charset="0"/>
            </a:endParaRPr>
          </a:p>
          <a:p>
            <a:pPr eaLnBrk="1" hangingPunct="1"/>
            <a:r>
              <a:rPr lang="pt-PT" altLang="en-US">
                <a:latin typeface="Calibri" panose="020F0502020204030204" pitchFamily="34" charset="0"/>
              </a:rPr>
              <a:t>radius x 1.1km</a:t>
            </a:r>
            <a:endParaRPr lang="pt-PT" altLang="en-US">
              <a:latin typeface="Calibri" panose="020F0502020204030204" pitchFamily="34" charset="0"/>
            </a:endParaRPr>
          </a:p>
          <a:p>
            <a:pPr eaLnBrk="1" hangingPunct="1"/>
            <a:r>
              <a:rPr lang="pt-PT" altLang="en-US">
                <a:latin typeface="Calibri" panose="020F0502020204030204" pitchFamily="34" charset="0"/>
              </a:rPr>
              <a:t>Area=</a:t>
            </a:r>
            <a:r>
              <a:rPr lang="pt-PT" altLang="en-US" sz="2000">
                <a:latin typeface="Calibri" panose="020F0502020204030204" pitchFamily="34" charset="0"/>
                <a:sym typeface="Symbol" panose="05050102010706020507" pitchFamily="2" charset="2"/>
              </a:rPr>
              <a:t>radius</a:t>
            </a:r>
            <a:r>
              <a:rPr lang="pt-PT" altLang="en-US" sz="2000" baseline="30000">
                <a:latin typeface="Calibri" panose="020F0502020204030204" pitchFamily="34" charset="0"/>
                <a:sym typeface="Symbol" panose="05050102010706020507" pitchFamily="2" charset="2"/>
              </a:rPr>
              <a:t>2</a:t>
            </a:r>
            <a:endParaRPr lang="pt-PT" altLang="en-US" sz="2000" baseline="30000">
              <a:latin typeface="Calibri" panose="020F0502020204030204" pitchFamily="34" charset="0"/>
              <a:sym typeface="Symbol" panose="05050102010706020507" pitchFamily="2" charset="2"/>
            </a:endParaRPr>
          </a:p>
        </p:txBody>
      </p:sp>
      <p:sp>
        <p:nvSpPr>
          <p:cNvPr id="17423" name="Text Box 20"/>
          <p:cNvSpPr txBox="1">
            <a:spLocks noChangeArrowheads="1"/>
          </p:cNvSpPr>
          <p:nvPr/>
        </p:nvSpPr>
        <p:spPr bwMode="auto">
          <a:xfrm>
            <a:off x="250825" y="1916113"/>
            <a:ext cx="23050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en-US">
                <a:latin typeface="Calibri" panose="020F0502020204030204" pitchFamily="34" charset="0"/>
              </a:rPr>
              <a:t>Open image</a:t>
            </a:r>
            <a:endParaRPr lang="pt-PT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PT" altLang="en-US">
                <a:latin typeface="Calibri" panose="020F0502020204030204" pitchFamily="34" charset="0"/>
              </a:rPr>
              <a:t>Craters000314.fits</a:t>
            </a:r>
            <a:endParaRPr lang="pt-PT" altLang="en-US">
              <a:latin typeface="Calibri" panose="020F0502020204030204" pitchFamily="34" charset="0"/>
            </a:endParaRPr>
          </a:p>
        </p:txBody>
      </p:sp>
      <p:pic>
        <p:nvPicPr>
          <p:cNvPr id="174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141663"/>
            <a:ext cx="14335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Line 15"/>
          <p:cNvSpPr>
            <a:spLocks noChangeShapeType="1"/>
          </p:cNvSpPr>
          <p:nvPr/>
        </p:nvSpPr>
        <p:spPr bwMode="auto">
          <a:xfrm flipH="1">
            <a:off x="2700338" y="1916113"/>
            <a:ext cx="719137" cy="1800225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4652963"/>
            <a:ext cx="30035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385050" cy="533400"/>
          </a:xfrm>
        </p:spPr>
        <p:txBody>
          <a:bodyPr lIns="92160" tIns="46080" rIns="92160" bIns="46080" anchorCtr="0"/>
          <a:lstStyle/>
          <a:p>
            <a:pPr eaLnBrk="1" hangingPunct="1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>
                <a:effectLst/>
                <a:latin typeface="Calibri" panose="020F0502020204030204" pitchFamily="34" charset="0"/>
              </a:rPr>
              <a:t>Make a surface plot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250825" y="404813"/>
            <a:ext cx="2592388" cy="6373812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9705" indent="-179705" eaLnBrk="0" hangingPunct="0">
              <a:tabLst>
                <a:tab pos="17907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17907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17907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17907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17907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8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</a:pP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</a:pPr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Select a region in image “M51.fits”  to obtain the correspondent surface plot or just measure the whole image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</a:pPr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Open the “Analyze” menu and choose  “Surface plot” and accept the default options. </a:t>
            </a:r>
            <a:endParaRPr lang="en-GB" altLang="en-US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568325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563938" y="341313"/>
            <a:ext cx="4530725" cy="576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160" tIns="46080" rIns="92160" bIns="46080" anchor="ctr"/>
          <a:lstStyle/>
          <a:p>
            <a:pPr algn="r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u="sng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Basic operations</a:t>
            </a:r>
            <a:endParaRPr lang="en-GB" sz="4000" u="sng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107950" y="2065338"/>
            <a:ext cx="672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Open  two images to make some basic operations :   </a:t>
            </a:r>
            <a:endParaRPr lang="fr-FR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pic>
        <p:nvPicPr>
          <p:cNvPr id="19460" name="Picture 12" descr="image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22018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4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05263"/>
            <a:ext cx="22145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Freeform 16"/>
          <p:cNvSpPr>
            <a:spLocks noChangeArrowheads="1"/>
          </p:cNvSpPr>
          <p:nvPr/>
        </p:nvSpPr>
        <p:spPr bwMode="auto">
          <a:xfrm>
            <a:off x="4211638" y="4508500"/>
            <a:ext cx="763587" cy="457200"/>
          </a:xfrm>
          <a:custGeom>
            <a:avLst/>
            <a:gdLst>
              <a:gd name="T0" fmla="*/ 0 w 2119"/>
              <a:gd name="T1" fmla="*/ 2147483647 h 1271"/>
              <a:gd name="T2" fmla="*/ 2147483647 w 2119"/>
              <a:gd name="T3" fmla="*/ 2147483647 h 1271"/>
              <a:gd name="T4" fmla="*/ 2147483647 w 2119"/>
              <a:gd name="T5" fmla="*/ 0 h 1271"/>
              <a:gd name="T6" fmla="*/ 2147483647 w 2119"/>
              <a:gd name="T7" fmla="*/ 2147483647 h 1271"/>
              <a:gd name="T8" fmla="*/ 2147483647 w 2119"/>
              <a:gd name="T9" fmla="*/ 2147483647 h 1271"/>
              <a:gd name="T10" fmla="*/ 2147483647 w 2119"/>
              <a:gd name="T11" fmla="*/ 2147483647 h 1271"/>
              <a:gd name="T12" fmla="*/ 0 w 2119"/>
              <a:gd name="T13" fmla="*/ 2147483647 h 1271"/>
              <a:gd name="T14" fmla="*/ 0 w 2119"/>
              <a:gd name="T15" fmla="*/ 2147483647 h 12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19"/>
              <a:gd name="T25" fmla="*/ 0 h 1271"/>
              <a:gd name="T26" fmla="*/ 2119 w 2119"/>
              <a:gd name="T27" fmla="*/ 1271 h 12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19" h="1271">
                <a:moveTo>
                  <a:pt x="0" y="317"/>
                </a:moveTo>
                <a:lnTo>
                  <a:pt x="1588" y="317"/>
                </a:lnTo>
                <a:lnTo>
                  <a:pt x="1588" y="0"/>
                </a:lnTo>
                <a:lnTo>
                  <a:pt x="2118" y="635"/>
                </a:lnTo>
                <a:lnTo>
                  <a:pt x="1588" y="1270"/>
                </a:lnTo>
                <a:lnTo>
                  <a:pt x="1588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FFCC00"/>
          </a:solidFill>
          <a:ln w="9360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3" name="Picture 18" descr="imag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22352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20"/>
          <p:cNvSpPr txBox="1">
            <a:spLocks noChangeArrowheads="1"/>
          </p:cNvSpPr>
          <p:nvPr/>
        </p:nvSpPr>
        <p:spPr bwMode="auto">
          <a:xfrm>
            <a:off x="3851275" y="5300663"/>
            <a:ext cx="2592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fr-FR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Adjust images with ‘Auto’ </a:t>
            </a:r>
            <a:endParaRPr lang="fr-FR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pic>
        <p:nvPicPr>
          <p:cNvPr id="19465" name="Picture 17" descr="image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68638"/>
            <a:ext cx="21971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486886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3"/>
          <p:cNvSpPr>
            <a:spLocks noChangeArrowheads="1"/>
          </p:cNvSpPr>
          <p:nvPr/>
        </p:nvSpPr>
        <p:spPr bwMode="auto">
          <a:xfrm>
            <a:off x="103188" y="927100"/>
            <a:ext cx="89646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To compare two images, it is interesting to add them : Select in the ‘Process’ menu the option ‘Image Calculator…’, the result will be created in a new window.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sp>
        <p:nvSpPr>
          <p:cNvPr id="20484" name="Text Box 16"/>
          <p:cNvSpPr txBox="1">
            <a:spLocks noChangeArrowheads="1"/>
          </p:cNvSpPr>
          <p:nvPr/>
        </p:nvSpPr>
        <p:spPr bwMode="auto">
          <a:xfrm>
            <a:off x="4135438" y="115888"/>
            <a:ext cx="36496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fr-FR" altLang="en-US" sz="4000" u="sng">
                <a:solidFill>
                  <a:srgbClr val="FF9933"/>
                </a:solidFill>
                <a:latin typeface="Calibri" panose="020F0502020204030204" pitchFamily="34" charset="0"/>
              </a:rPr>
              <a:t>Add two images</a:t>
            </a:r>
            <a:r>
              <a:rPr lang="fr-FR" altLang="en-US" sz="44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fr-FR" altLang="en-US" sz="4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485" name="Picture 7" descr="add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84538"/>
            <a:ext cx="245745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Freeform 12"/>
          <p:cNvSpPr>
            <a:spLocks noChangeArrowheads="1"/>
          </p:cNvSpPr>
          <p:nvPr/>
        </p:nvSpPr>
        <p:spPr bwMode="auto">
          <a:xfrm>
            <a:off x="5508625" y="3573463"/>
            <a:ext cx="763588" cy="457200"/>
          </a:xfrm>
          <a:custGeom>
            <a:avLst/>
            <a:gdLst>
              <a:gd name="T0" fmla="*/ 0 w 2119"/>
              <a:gd name="T1" fmla="*/ 2147483647 h 1271"/>
              <a:gd name="T2" fmla="*/ 2147483647 w 2119"/>
              <a:gd name="T3" fmla="*/ 2147483647 h 1271"/>
              <a:gd name="T4" fmla="*/ 2147483647 w 2119"/>
              <a:gd name="T5" fmla="*/ 0 h 1271"/>
              <a:gd name="T6" fmla="*/ 2147483647 w 2119"/>
              <a:gd name="T7" fmla="*/ 2147483647 h 1271"/>
              <a:gd name="T8" fmla="*/ 2147483647 w 2119"/>
              <a:gd name="T9" fmla="*/ 2147483647 h 1271"/>
              <a:gd name="T10" fmla="*/ 2147483647 w 2119"/>
              <a:gd name="T11" fmla="*/ 2147483647 h 1271"/>
              <a:gd name="T12" fmla="*/ 0 w 2119"/>
              <a:gd name="T13" fmla="*/ 2147483647 h 1271"/>
              <a:gd name="T14" fmla="*/ 0 w 2119"/>
              <a:gd name="T15" fmla="*/ 2147483647 h 12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19"/>
              <a:gd name="T25" fmla="*/ 0 h 1271"/>
              <a:gd name="T26" fmla="*/ 2119 w 2119"/>
              <a:gd name="T27" fmla="*/ 1271 h 12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19" h="1271">
                <a:moveTo>
                  <a:pt x="0" y="317"/>
                </a:moveTo>
                <a:lnTo>
                  <a:pt x="1588" y="317"/>
                </a:lnTo>
                <a:lnTo>
                  <a:pt x="1588" y="0"/>
                </a:lnTo>
                <a:lnTo>
                  <a:pt x="2118" y="635"/>
                </a:lnTo>
                <a:lnTo>
                  <a:pt x="1588" y="1270"/>
                </a:lnTo>
                <a:lnTo>
                  <a:pt x="1588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FFCC00"/>
          </a:solidFill>
          <a:ln w="9360">
            <a:solidFill>
              <a:srgbClr val="FFCC00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7" name="Picture 5" descr="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12430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5076825" y="4437063"/>
            <a:ext cx="23034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fr-FR" altLang="en-US" sz="2400">
                <a:latin typeface="Calibri" panose="020F0502020204030204" pitchFamily="34" charset="0"/>
              </a:rPr>
              <a:t>Choose the images,</a:t>
            </a:r>
            <a:endParaRPr lang="fr-FR" altLang="en-US" sz="2400">
              <a:latin typeface="Calibri" panose="020F0502020204030204" pitchFamily="34" charset="0"/>
            </a:endParaRPr>
          </a:p>
          <a:p>
            <a:r>
              <a:rPr lang="fr-FR" altLang="en-US" sz="2400">
                <a:latin typeface="Calibri" panose="020F0502020204030204" pitchFamily="34" charset="0"/>
              </a:rPr>
              <a:t>the operation and </a:t>
            </a:r>
            <a:endParaRPr lang="fr-FR" altLang="en-US" sz="2400">
              <a:latin typeface="Calibri" panose="020F0502020204030204" pitchFamily="34" charset="0"/>
            </a:endParaRPr>
          </a:p>
          <a:p>
            <a:r>
              <a:rPr lang="fr-FR" altLang="en-US" sz="2400">
                <a:latin typeface="Calibri" panose="020F0502020204030204" pitchFamily="34" charset="0"/>
              </a:rPr>
              <a:t> click ‘OK’  </a:t>
            </a:r>
            <a:endParaRPr lang="fr-FR" altLang="en-US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251325" y="333375"/>
            <a:ext cx="3149600" cy="398463"/>
          </a:xfrm>
        </p:spPr>
        <p:txBody>
          <a:bodyPr lIns="92160" tIns="46080" rIns="92160" bIns="46080" anchorCtr="0"/>
          <a:lstStyle/>
          <a:p>
            <a:pPr eaLnBrk="1" hangingPunct="1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>
                <a:effectLst/>
                <a:latin typeface="Calibri" panose="020F0502020204030204" pitchFamily="34" charset="0"/>
              </a:rPr>
              <a:t>Installation </a:t>
            </a:r>
            <a:endParaRPr lang="en-GB" altLang="en-US" sz="3600">
              <a:effectLst/>
              <a:latin typeface="Calibri" panose="020F0502020204030204" pitchFamily="34" charset="0"/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23850" y="1138238"/>
            <a:ext cx="8569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Open the webpage </a:t>
            </a:r>
            <a:r>
              <a:rPr lang="pt-PT" altLang="en-US" sz="2400">
                <a:latin typeface="Calibri" panose="020F0502020204030204" pitchFamily="34" charset="0"/>
                <a:hlinkClick r:id="rId1"/>
              </a:rPr>
              <a:t>http://www.euhou.net/</a:t>
            </a:r>
            <a:r>
              <a:rPr lang="pt-PT" altLang="en-US" sz="2400">
                <a:latin typeface="Calibri" panose="020F0502020204030204" pitchFamily="34" charset="0"/>
              </a:rPr>
              <a:t> </a:t>
            </a:r>
            <a:r>
              <a:rPr lang="pt-PT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and click on software</a:t>
            </a:r>
            <a:endParaRPr lang="pt-PT" altLang="en-US" sz="2400">
              <a:latin typeface="Calibri" panose="020F0502020204030204" pitchFamily="34" charset="0"/>
            </a:endParaRPr>
          </a:p>
        </p:txBody>
      </p:sp>
      <p:grpSp>
        <p:nvGrpSpPr>
          <p:cNvPr id="3076" name="Group 9"/>
          <p:cNvGrpSpPr/>
          <p:nvPr/>
        </p:nvGrpSpPr>
        <p:grpSpPr bwMode="auto">
          <a:xfrm>
            <a:off x="1042988" y="2073275"/>
            <a:ext cx="7091362" cy="4432300"/>
            <a:chOff x="657" y="1117"/>
            <a:chExt cx="4467" cy="2792"/>
          </a:xfrm>
        </p:grpSpPr>
        <p:pic>
          <p:nvPicPr>
            <p:cNvPr id="307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117"/>
              <a:ext cx="4467" cy="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Oval 8"/>
            <p:cNvSpPr>
              <a:spLocks noChangeArrowheads="1"/>
            </p:cNvSpPr>
            <p:nvPr/>
          </p:nvSpPr>
          <p:spPr bwMode="auto">
            <a:xfrm>
              <a:off x="2744" y="3294"/>
              <a:ext cx="545" cy="318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pt-PT" altLang="en-US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image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22352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image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19350"/>
            <a:ext cx="21971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s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00213"/>
            <a:ext cx="122078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Freeform 10"/>
          <p:cNvSpPr>
            <a:spLocks noChangeArrowheads="1"/>
          </p:cNvSpPr>
          <p:nvPr/>
        </p:nvSpPr>
        <p:spPr bwMode="auto">
          <a:xfrm>
            <a:off x="4645025" y="2995613"/>
            <a:ext cx="763588" cy="457200"/>
          </a:xfrm>
          <a:custGeom>
            <a:avLst/>
            <a:gdLst>
              <a:gd name="T0" fmla="*/ 0 w 2119"/>
              <a:gd name="T1" fmla="*/ 2147483647 h 1271"/>
              <a:gd name="T2" fmla="*/ 2147483647 w 2119"/>
              <a:gd name="T3" fmla="*/ 2147483647 h 1271"/>
              <a:gd name="T4" fmla="*/ 2147483647 w 2119"/>
              <a:gd name="T5" fmla="*/ 0 h 1271"/>
              <a:gd name="T6" fmla="*/ 2147483647 w 2119"/>
              <a:gd name="T7" fmla="*/ 2147483647 h 1271"/>
              <a:gd name="T8" fmla="*/ 2147483647 w 2119"/>
              <a:gd name="T9" fmla="*/ 2147483647 h 1271"/>
              <a:gd name="T10" fmla="*/ 2147483647 w 2119"/>
              <a:gd name="T11" fmla="*/ 2147483647 h 1271"/>
              <a:gd name="T12" fmla="*/ 0 w 2119"/>
              <a:gd name="T13" fmla="*/ 2147483647 h 1271"/>
              <a:gd name="T14" fmla="*/ 0 w 2119"/>
              <a:gd name="T15" fmla="*/ 2147483647 h 12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19"/>
              <a:gd name="T25" fmla="*/ 0 h 1271"/>
              <a:gd name="T26" fmla="*/ 2119 w 2119"/>
              <a:gd name="T27" fmla="*/ 1271 h 12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19" h="1271">
                <a:moveTo>
                  <a:pt x="0" y="317"/>
                </a:moveTo>
                <a:lnTo>
                  <a:pt x="1588" y="317"/>
                </a:lnTo>
                <a:lnTo>
                  <a:pt x="1588" y="0"/>
                </a:lnTo>
                <a:lnTo>
                  <a:pt x="2118" y="635"/>
                </a:lnTo>
                <a:lnTo>
                  <a:pt x="1588" y="1270"/>
                </a:lnTo>
                <a:lnTo>
                  <a:pt x="1588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FFCC00"/>
          </a:solidFill>
          <a:ln w="9360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12" descr="sub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58988"/>
            <a:ext cx="2162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6"/>
          <p:cNvSpPr>
            <a:spLocks noChangeArrowheads="1"/>
          </p:cNvSpPr>
          <p:nvPr/>
        </p:nvSpPr>
        <p:spPr bwMode="auto">
          <a:xfrm>
            <a:off x="142875" y="825500"/>
            <a:ext cx="795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It is also  interesting to subtract them :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sp>
        <p:nvSpPr>
          <p:cNvPr id="21512" name="Text Box 18"/>
          <p:cNvSpPr txBox="1">
            <a:spLocks noChangeArrowheads="1"/>
          </p:cNvSpPr>
          <p:nvPr/>
        </p:nvSpPr>
        <p:spPr bwMode="auto">
          <a:xfrm>
            <a:off x="2411413" y="4445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fr-FR" altLang="en-US" sz="4000" u="sng">
                <a:solidFill>
                  <a:srgbClr val="FF9933"/>
                </a:solidFill>
                <a:latin typeface="Calibri" panose="020F0502020204030204" pitchFamily="34" charset="0"/>
              </a:rPr>
              <a:t>Subtract two images</a:t>
            </a:r>
            <a:r>
              <a:rPr lang="fr-FR" altLang="en-US" sz="4400">
                <a:solidFill>
                  <a:srgbClr val="FF9933"/>
                </a:solidFill>
                <a:latin typeface="Calibri" panose="020F0502020204030204" pitchFamily="34" charset="0"/>
              </a:rPr>
              <a:t> </a:t>
            </a:r>
            <a:endParaRPr lang="fr-FR" altLang="en-US" sz="4400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>
            <a:spLocks noChangeArrowheads="1"/>
          </p:cNvSpPr>
          <p:nvPr/>
        </p:nvSpPr>
        <p:spPr bwMode="auto">
          <a:xfrm>
            <a:off x="142875" y="908050"/>
            <a:ext cx="9001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To make a movie open all the images and chose in the Image menu the option Stacks followed by Images to Stack 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Open all Jupiter files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2411413" y="250825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fr-FR" altLang="en-US" sz="4000" u="sng">
                <a:solidFill>
                  <a:srgbClr val="FF9933"/>
                </a:solidFill>
                <a:latin typeface="Calibri" panose="020F0502020204030204" pitchFamily="34" charset="0"/>
              </a:rPr>
              <a:t>Make a movie</a:t>
            </a:r>
            <a:endParaRPr lang="fr-FR" altLang="en-US" sz="4400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16113"/>
            <a:ext cx="434975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3"/>
          <p:cNvSpPr txBox="1">
            <a:spLocks noChangeArrowheads="1"/>
          </p:cNvSpPr>
          <p:nvPr/>
        </p:nvSpPr>
        <p:spPr bwMode="auto">
          <a:xfrm>
            <a:off x="2411413" y="250825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fr-FR" altLang="en-US" sz="4000" u="sng">
                <a:solidFill>
                  <a:srgbClr val="FF9933"/>
                </a:solidFill>
                <a:latin typeface="Calibri" panose="020F0502020204030204" pitchFamily="34" charset="0"/>
              </a:rPr>
              <a:t>Make a movie</a:t>
            </a:r>
            <a:endParaRPr lang="fr-FR" altLang="en-US" sz="4400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Rectangle 19"/>
          <p:cNvSpPr>
            <a:spLocks noChangeArrowheads="1"/>
          </p:cNvSpPr>
          <p:nvPr/>
        </p:nvSpPr>
        <p:spPr bwMode="auto">
          <a:xfrm>
            <a:off x="395288" y="6165850"/>
            <a:ext cx="5976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You can save the stack as and .avi file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4799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4932363" y="981075"/>
            <a:ext cx="3600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CC00"/>
                </a:solidFill>
                <a:latin typeface="Calibri" panose="020F0502020204030204" pitchFamily="34" charset="0"/>
              </a:rPr>
              <a:t>Convert images to stack. Adjust brightness and contrast to be able to see the Moons</a:t>
            </a:r>
            <a:endParaRPr lang="pt-PT" altLang="en-US"/>
          </a:p>
        </p:txBody>
      </p:sp>
      <p:sp>
        <p:nvSpPr>
          <p:cNvPr id="23558" name="Freeform 10"/>
          <p:cNvSpPr>
            <a:spLocks noChangeArrowheads="1"/>
          </p:cNvSpPr>
          <p:nvPr/>
        </p:nvSpPr>
        <p:spPr bwMode="auto">
          <a:xfrm>
            <a:off x="5219700" y="2420938"/>
            <a:ext cx="763588" cy="457200"/>
          </a:xfrm>
          <a:custGeom>
            <a:avLst/>
            <a:gdLst>
              <a:gd name="T0" fmla="*/ 0 w 2119"/>
              <a:gd name="T1" fmla="*/ 2147483647 h 1271"/>
              <a:gd name="T2" fmla="*/ 2147483647 w 2119"/>
              <a:gd name="T3" fmla="*/ 2147483647 h 1271"/>
              <a:gd name="T4" fmla="*/ 2147483647 w 2119"/>
              <a:gd name="T5" fmla="*/ 0 h 1271"/>
              <a:gd name="T6" fmla="*/ 2147483647 w 2119"/>
              <a:gd name="T7" fmla="*/ 2147483647 h 1271"/>
              <a:gd name="T8" fmla="*/ 2147483647 w 2119"/>
              <a:gd name="T9" fmla="*/ 2147483647 h 1271"/>
              <a:gd name="T10" fmla="*/ 2147483647 w 2119"/>
              <a:gd name="T11" fmla="*/ 2147483647 h 1271"/>
              <a:gd name="T12" fmla="*/ 0 w 2119"/>
              <a:gd name="T13" fmla="*/ 2147483647 h 1271"/>
              <a:gd name="T14" fmla="*/ 0 w 2119"/>
              <a:gd name="T15" fmla="*/ 2147483647 h 12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19"/>
              <a:gd name="T25" fmla="*/ 0 h 1271"/>
              <a:gd name="T26" fmla="*/ 2119 w 2119"/>
              <a:gd name="T27" fmla="*/ 1271 h 12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19" h="1271">
                <a:moveTo>
                  <a:pt x="0" y="317"/>
                </a:moveTo>
                <a:lnTo>
                  <a:pt x="1588" y="317"/>
                </a:lnTo>
                <a:lnTo>
                  <a:pt x="1588" y="0"/>
                </a:lnTo>
                <a:lnTo>
                  <a:pt x="2118" y="635"/>
                </a:lnTo>
                <a:lnTo>
                  <a:pt x="1588" y="1270"/>
                </a:lnTo>
                <a:lnTo>
                  <a:pt x="1588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FFCC00"/>
          </a:solidFill>
          <a:ln w="9360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349500"/>
            <a:ext cx="233838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9"/>
          <p:cNvSpPr>
            <a:spLocks noChangeArrowheads="1"/>
          </p:cNvSpPr>
          <p:nvPr/>
        </p:nvSpPr>
        <p:spPr bwMode="auto">
          <a:xfrm>
            <a:off x="1258888" y="5084763"/>
            <a:ext cx="4716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Identify the image that doesn’t belong to the sequence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824413" y="3176587"/>
            <a:ext cx="2376488" cy="14398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299994" y="5156994"/>
            <a:ext cx="647700" cy="5032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-1872456" y="3609182"/>
            <a:ext cx="4968875" cy="2873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64" name="Rectangle 18"/>
          <p:cNvSpPr>
            <a:spLocks noChangeArrowheads="1"/>
          </p:cNvSpPr>
          <p:nvPr/>
        </p:nvSpPr>
        <p:spPr bwMode="auto">
          <a:xfrm>
            <a:off x="5940425" y="5732463"/>
            <a:ext cx="2952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CC00"/>
                </a:solidFill>
                <a:latin typeface="Calibri" panose="020F0502020204030204" pitchFamily="34" charset="0"/>
              </a:rPr>
              <a:t>Manually scroll to see the animation. Or Start animation</a:t>
            </a:r>
            <a:endParaRPr lang="pt-PT" altLang="en-US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4211638" y="4797425"/>
            <a:ext cx="1800225" cy="10080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627562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3276600" y="1628775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fr-FR" altLang="en-US" sz="4000" u="sng">
                <a:solidFill>
                  <a:srgbClr val="FF9933"/>
                </a:solidFill>
                <a:latin typeface="Calibri" panose="020F0502020204030204" pitchFamily="34" charset="0"/>
              </a:rPr>
              <a:t>Delete a slice</a:t>
            </a:r>
            <a:endParaRPr lang="fr-FR" altLang="en-US" sz="4400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219700" y="5876925"/>
            <a:ext cx="360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CC00"/>
                </a:solidFill>
                <a:latin typeface="Calibri" panose="020F0502020204030204" pitchFamily="34" charset="0"/>
              </a:rPr>
              <a:t>Manually position in the slice you want to delete </a:t>
            </a:r>
            <a:endParaRPr lang="pt-PT" alt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124075" y="5516563"/>
            <a:ext cx="2808288" cy="7921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dirty="0" err="1">
                <a:latin typeface="Calibri" panose="020F0502020204030204" pitchFamily="34" charset="0"/>
              </a:rPr>
              <a:t>Change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Speed</a:t>
            </a:r>
            <a:endParaRPr lang="pt-PT" dirty="0">
              <a:latin typeface="Calibri" panose="020F0502020204030204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4983162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92375"/>
            <a:ext cx="2735263" cy="3168650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Open</a:t>
            </a:r>
            <a:r>
              <a:rPr lang="pt-PT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M27  </a:t>
            </a:r>
            <a:r>
              <a:rPr lang="pt-PT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blue</a:t>
            </a:r>
            <a:r>
              <a:rPr lang="pt-PT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pt-PT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green</a:t>
            </a:r>
            <a:r>
              <a:rPr lang="pt-PT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pt-PT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red</a:t>
            </a:r>
            <a:r>
              <a:rPr lang="pt-PT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images</a:t>
            </a:r>
            <a:r>
              <a:rPr lang="pt-PT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pt-PT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Remember</a:t>
            </a:r>
            <a:r>
              <a:rPr lang="pt-PT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to </a:t>
            </a:r>
            <a:r>
              <a:rPr lang="pt-PT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adjust</a:t>
            </a:r>
            <a:r>
              <a:rPr lang="pt-PT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brightness</a:t>
            </a:r>
            <a:r>
              <a:rPr lang="pt-PT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pt-PT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contrast</a:t>
            </a:r>
            <a:endParaRPr lang="pt-PT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315913"/>
            <a:ext cx="6773862" cy="630237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err="1">
                <a:latin typeface="Calibri" panose="020F0502020204030204" pitchFamily="34" charset="0"/>
              </a:rPr>
              <a:t>Color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Images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with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SalsaJ</a:t>
            </a:r>
            <a:endParaRPr lang="pt-PT" dirty="0">
              <a:latin typeface="Calibri" panose="020F0502020204030204" pitchFamily="34" charset="0"/>
            </a:endParaRPr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4541837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1150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After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zooming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each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image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to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maximum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verify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coordinates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pixel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higher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counts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value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use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function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‘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translation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’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“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Process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” menu to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correct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shift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if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needed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…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you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will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not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need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it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this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example</a:t>
            </a:r>
            <a:r>
              <a:rPr lang="pt-PT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.</a:t>
            </a:r>
            <a:endParaRPr lang="pt-PT" sz="24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62100" y="330200"/>
            <a:ext cx="6556375" cy="630238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err="1">
                <a:latin typeface="Calibri" panose="020F0502020204030204" pitchFamily="34" charset="0"/>
              </a:rPr>
              <a:t>color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images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with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SalsaJ</a:t>
            </a:r>
            <a:endParaRPr lang="pt-PT" dirty="0">
              <a:latin typeface="Calibri" panose="020F0502020204030204" pitchFamily="34" charset="0"/>
            </a:endParaRPr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8134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PT" sz="2400" dirty="0" err="1">
                <a:latin typeface="Calibri" panose="020F0502020204030204" pitchFamily="34" charset="0"/>
              </a:rPr>
              <a:t>Build</a:t>
            </a:r>
            <a:r>
              <a:rPr lang="pt-PT" sz="2400" dirty="0">
                <a:latin typeface="Calibri" panose="020F0502020204030204" pitchFamily="34" charset="0"/>
              </a:rPr>
              <a:t> a </a:t>
            </a:r>
            <a:r>
              <a:rPr lang="pt-PT" sz="2400" dirty="0" err="1">
                <a:latin typeface="Calibri" panose="020F0502020204030204" pitchFamily="34" charset="0"/>
              </a:rPr>
              <a:t>color</a:t>
            </a:r>
            <a:r>
              <a:rPr lang="pt-PT" sz="2400" dirty="0">
                <a:latin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</a:rPr>
              <a:t>image</a:t>
            </a:r>
            <a:r>
              <a:rPr lang="pt-PT" sz="2400" dirty="0">
                <a:latin typeface="Calibri" panose="020F0502020204030204" pitchFamily="34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</a:rPr>
              <a:t>using</a:t>
            </a:r>
            <a:r>
              <a:rPr lang="pt-PT" sz="2400" dirty="0">
                <a:latin typeface="Calibri" panose="020F0502020204030204" pitchFamily="34" charset="0"/>
              </a:rPr>
              <a:t> ‘RGB </a:t>
            </a:r>
            <a:r>
              <a:rPr lang="pt-PT" sz="2400" dirty="0" err="1">
                <a:latin typeface="Calibri" panose="020F0502020204030204" pitchFamily="34" charset="0"/>
              </a:rPr>
              <a:t>Merge</a:t>
            </a:r>
            <a:r>
              <a:rPr lang="pt-PT" sz="2400" dirty="0">
                <a:latin typeface="Calibri" panose="020F0502020204030204" pitchFamily="34" charset="0"/>
              </a:rPr>
              <a:t>’ </a:t>
            </a:r>
            <a:r>
              <a:rPr lang="pt-PT" sz="2400" dirty="0" err="1">
                <a:latin typeface="Calibri" panose="020F0502020204030204" pitchFamily="34" charset="0"/>
              </a:rPr>
              <a:t>of</a:t>
            </a:r>
            <a:r>
              <a:rPr lang="pt-PT" sz="2400" dirty="0">
                <a:latin typeface="Calibri" panose="020F0502020204030204" pitchFamily="34" charset="0"/>
              </a:rPr>
              <a:t> ‘</a:t>
            </a:r>
            <a:r>
              <a:rPr lang="pt-PT" sz="2400" dirty="0" err="1">
                <a:latin typeface="Calibri" panose="020F0502020204030204" pitchFamily="34" charset="0"/>
              </a:rPr>
              <a:t>color</a:t>
            </a:r>
            <a:r>
              <a:rPr lang="pt-PT" sz="2400" dirty="0">
                <a:latin typeface="Calibri" panose="020F0502020204030204" pitchFamily="34" charset="0"/>
              </a:rPr>
              <a:t>’ </a:t>
            </a:r>
            <a:r>
              <a:rPr lang="pt-PT" sz="2400" dirty="0" err="1">
                <a:latin typeface="Calibri" panose="020F0502020204030204" pitchFamily="34" charset="0"/>
              </a:rPr>
              <a:t>in</a:t>
            </a:r>
            <a:r>
              <a:rPr lang="pt-PT" sz="2400" dirty="0">
                <a:latin typeface="Calibri" panose="020F0502020204030204" pitchFamily="34" charset="0"/>
              </a:rPr>
              <a:t> “</a:t>
            </a:r>
            <a:r>
              <a:rPr lang="pt-PT" sz="2400" dirty="0" err="1">
                <a:latin typeface="Calibri" panose="020F0502020204030204" pitchFamily="34" charset="0"/>
              </a:rPr>
              <a:t>Image</a:t>
            </a:r>
            <a:r>
              <a:rPr lang="pt-PT" sz="2400" dirty="0">
                <a:latin typeface="Calibri" panose="020F0502020204030204" pitchFamily="34" charset="0"/>
              </a:rPr>
              <a:t>” menu.</a:t>
            </a:r>
            <a:endParaRPr lang="pt-PT" sz="2400" dirty="0">
              <a:latin typeface="Calibri" panose="020F0502020204030204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62100" y="330200"/>
            <a:ext cx="6556375" cy="630238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err="1">
                <a:latin typeface="Calibri" panose="020F0502020204030204" pitchFamily="34" charset="0"/>
              </a:rPr>
              <a:t>Color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Images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with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SalsaJ</a:t>
            </a:r>
            <a:endParaRPr lang="pt-PT" dirty="0">
              <a:latin typeface="Calibri" panose="020F0502020204030204" pitchFamily="34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75628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719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PT" sz="2400">
                <a:latin typeface="Calibri" panose="020F0502020204030204" pitchFamily="34" charset="0"/>
              </a:rPr>
              <a:t>On the displayed box choose the correspondent image and </a:t>
            </a:r>
            <a:r>
              <a:rPr lang="pt-PT" sz="2400" u="sng">
                <a:latin typeface="Calibri" panose="020F0502020204030204" pitchFamily="34" charset="0"/>
              </a:rPr>
              <a:t>remember to check the option ‘keep source stacks’.</a:t>
            </a:r>
            <a:endParaRPr lang="pt-PT" sz="2400" u="sng">
              <a:latin typeface="Calibri" panose="020F0502020204030204" pitchFamily="34" charset="0"/>
            </a:endParaRP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562100" y="330200"/>
            <a:ext cx="6556375" cy="630238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err="1">
                <a:latin typeface="Calibri" panose="020F0502020204030204" pitchFamily="34" charset="0"/>
              </a:rPr>
              <a:t>Color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Images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with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SalsaJ</a:t>
            </a:r>
            <a:endParaRPr lang="pt-PT" dirty="0">
              <a:latin typeface="Calibri" panose="020F0502020204030204" pitchFamily="34" charset="0"/>
            </a:endParaRPr>
          </a:p>
        </p:txBody>
      </p:sp>
      <p:pic>
        <p:nvPicPr>
          <p:cNvPr id="32772" name="Picture 10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076450"/>
            <a:ext cx="75628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52513"/>
            <a:ext cx="52197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468313" y="1125538"/>
            <a:ext cx="2520950" cy="2590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Usually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filter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is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not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part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name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image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. To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find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this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check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image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info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. </a:t>
            </a:r>
            <a:endParaRPr lang="pt-PT" sz="2400" u="sng" kern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562100" y="330200"/>
            <a:ext cx="6556375" cy="630238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err="1">
                <a:latin typeface="Calibri" panose="020F0502020204030204" pitchFamily="34" charset="0"/>
              </a:rPr>
              <a:t>Color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Images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with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SalsaJ</a:t>
            </a:r>
            <a:endParaRPr lang="pt-PT" dirty="0">
              <a:latin typeface="Calibri" panose="020F0502020204030204" pitchFamily="34" charset="0"/>
            </a:endParaRP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468313" y="3933825"/>
            <a:ext cx="2520950" cy="1798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0000"/>
              <a:defRPr/>
            </a:pP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Att.: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jpeg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images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don’t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have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this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type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info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associated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to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it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This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is</a:t>
            </a:r>
            <a:r>
              <a:rPr lang="pt-PT" sz="24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FITS </a:t>
            </a:r>
            <a:r>
              <a:rPr lang="pt-PT" sz="24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feature</a:t>
            </a:r>
            <a:endParaRPr lang="pt-PT" sz="2400" u="sng" kern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323850" y="6021388"/>
            <a:ext cx="8496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FITS</a:t>
            </a:r>
            <a:r>
              <a:rPr lang="en-US" altLang="en-US">
                <a:latin typeface="Calibri" panose="020F0502020204030204" pitchFamily="34" charset="0"/>
              </a:rPr>
              <a:t> or </a:t>
            </a:r>
            <a:r>
              <a:rPr lang="en-US" altLang="en-US" b="1">
                <a:latin typeface="Calibri" panose="020F0502020204030204" pitchFamily="34" charset="0"/>
              </a:rPr>
              <a:t>Flexible Image Transport System</a:t>
            </a:r>
            <a:r>
              <a:rPr lang="en-US" altLang="en-US">
                <a:latin typeface="Calibri" panose="020F0502020204030204" pitchFamily="34" charset="0"/>
              </a:rPr>
              <a:t> is a digital file format used to store, transmit, and manipulate images. </a:t>
            </a:r>
            <a:endParaRPr lang="pt-PT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388938"/>
            <a:ext cx="4065588" cy="592137"/>
          </a:xfrm>
        </p:spPr>
        <p:txBody>
          <a:bodyPr lIns="92160" tIns="46080" rIns="92160" bIns="46080" anchorCtr="0"/>
          <a:lstStyle/>
          <a:p>
            <a:pPr eaLnBrk="1" hangingPunct="1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effectLst/>
                <a:latin typeface="Calibri" panose="020F0502020204030204" pitchFamily="34" charset="0"/>
              </a:rPr>
              <a:t>Installation</a:t>
            </a:r>
            <a:r>
              <a:rPr lang="en-GB" altLang="en-US" sz="3200">
                <a:effectLst/>
                <a:latin typeface="Calibri" panose="020F0502020204030204" pitchFamily="34" charset="0"/>
              </a:rPr>
              <a:t> </a:t>
            </a:r>
            <a:endParaRPr lang="en-GB" altLang="en-US" sz="3200">
              <a:effectLst/>
              <a:latin typeface="Calibri" panose="020F0502020204030204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Choose the adequate version  </a:t>
            </a:r>
            <a:endParaRPr lang="pt-PT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65468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431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PT" sz="2400">
                <a:latin typeface="Calibri" panose="020F0502020204030204" pitchFamily="34" charset="0"/>
              </a:rPr>
              <a:t>If the result is good save the image.</a:t>
            </a:r>
            <a:endParaRPr lang="pt-PT" sz="2400" u="sng">
              <a:latin typeface="Calibri" panose="020F0502020204030204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62100" y="330200"/>
            <a:ext cx="6556375" cy="630238"/>
          </a:xfrm>
        </p:spPr>
        <p:txBody>
          <a:bodyPr/>
          <a:lstStyle/>
          <a:p>
            <a:pPr eaLnBrk="1" hangingPunct="1">
              <a:defRPr/>
            </a:pPr>
            <a:r>
              <a:rPr lang="pt-PT">
                <a:latin typeface="Calibri" panose="020F0502020204030204" pitchFamily="34" charset="0"/>
              </a:rPr>
              <a:t>color images with SalsaJ</a:t>
            </a:r>
            <a:endParaRPr lang="pt-PT">
              <a:latin typeface="Calibri" panose="020F0502020204030204" pitchFamily="34" charset="0"/>
            </a:endParaRPr>
          </a:p>
        </p:txBody>
      </p:sp>
      <p:pic>
        <p:nvPicPr>
          <p:cNvPr id="34820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517842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PT" dirty="0" err="1"/>
              <a:t>Open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ZetaOph</a:t>
            </a:r>
            <a:r>
              <a:rPr lang="pt-PT" dirty="0"/>
              <a:t> </a:t>
            </a:r>
            <a:r>
              <a:rPr lang="pt-PT" dirty="0" err="1"/>
              <a:t>images</a:t>
            </a:r>
            <a:r>
              <a:rPr lang="pt-PT" dirty="0"/>
              <a:t>  W2, W3 </a:t>
            </a:r>
            <a:r>
              <a:rPr lang="pt-PT" dirty="0" err="1"/>
              <a:t>and</a:t>
            </a:r>
            <a:r>
              <a:rPr lang="pt-PT" dirty="0"/>
              <a:t> W4 </a:t>
            </a:r>
            <a:r>
              <a:rPr lang="pt-PT" dirty="0" err="1"/>
              <a:t>fromWISE</a:t>
            </a:r>
            <a:r>
              <a:rPr lang="pt-PT" dirty="0"/>
              <a:t> </a:t>
            </a:r>
            <a:r>
              <a:rPr lang="pt-PT" dirty="0" err="1"/>
              <a:t>telescope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change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type</a:t>
            </a:r>
            <a:r>
              <a:rPr lang="pt-PT" dirty="0"/>
              <a:t> to 8 bit to </a:t>
            </a:r>
            <a:r>
              <a:rPr lang="pt-PT" dirty="0" err="1"/>
              <a:t>reduce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size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needed</a:t>
            </a:r>
            <a:endParaRPr lang="pt-PT" dirty="0"/>
          </a:p>
          <a:p>
            <a:pPr>
              <a:defRPr/>
            </a:pPr>
            <a:endParaRPr lang="pt-PT" dirty="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044825"/>
            <a:ext cx="369411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color</a:t>
            </a:r>
            <a:r>
              <a:rPr lang="pt-PT" dirty="0"/>
              <a:t> </a:t>
            </a:r>
            <a:r>
              <a:rPr lang="pt-PT" dirty="0" err="1"/>
              <a:t>image</a:t>
            </a:r>
            <a:endParaRPr lang="pt-PT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2788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/>
              <a:t>Play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image</a:t>
            </a:r>
            <a:r>
              <a:rPr lang="pt-PT" dirty="0"/>
              <a:t>	</a:t>
            </a:r>
            <a:endParaRPr lang="pt-PT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609123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50825" y="1125538"/>
            <a:ext cx="8713788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pt-PT" sz="24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Open</a:t>
            </a: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images</a:t>
            </a: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4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Sun</a:t>
            </a:r>
            <a:endParaRPr lang="pt-PT" sz="2400" u="sng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547813" y="188913"/>
            <a:ext cx="6556375" cy="630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1"/>
          <a:lstStyle/>
          <a:p>
            <a:pPr algn="r">
              <a:defRPr/>
            </a:pP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Making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movie</a:t>
            </a:r>
            <a:endParaRPr lang="pt-PT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572293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47813" y="188913"/>
            <a:ext cx="6556375" cy="630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1"/>
          <a:lstStyle/>
          <a:p>
            <a:pPr algn="r">
              <a:defRPr/>
            </a:pP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Making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movie</a:t>
            </a:r>
            <a:endParaRPr lang="pt-PT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39140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286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err="1">
                <a:latin typeface="Calibri" panose="020F0502020204030204" pitchFamily="34" charset="0"/>
              </a:rPr>
              <a:t>Invert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color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images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700338" y="188913"/>
            <a:ext cx="3489325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Making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movie</a:t>
            </a:r>
            <a:endParaRPr lang="en-GB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0964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36763"/>
            <a:ext cx="628650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182937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3148012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95738" y="1196975"/>
            <a:ext cx="4691062" cy="1079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pt-PT" sz="28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Other</a:t>
            </a:r>
            <a:r>
              <a:rPr lang="pt-PT" sz="28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8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alternative</a:t>
            </a:r>
            <a:r>
              <a:rPr lang="pt-PT" sz="28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to </a:t>
            </a:r>
            <a:r>
              <a:rPr lang="pt-PT" sz="28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invert</a:t>
            </a:r>
            <a:r>
              <a:rPr lang="pt-PT" sz="28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8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pt-PT" sz="28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2800" kern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color</a:t>
            </a:r>
            <a:endParaRPr lang="en-GB" sz="2800" kern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3438" y="2276475"/>
            <a:ext cx="3024187" cy="26654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latin typeface="Calibri" panose="020F0502020204030204" pitchFamily="34" charset="0"/>
              </a:rPr>
              <a:t>Stack -&gt; Convert images to Stack</a:t>
            </a:r>
            <a:endParaRPr lang="en-GB">
              <a:latin typeface="Calibri" panose="020F0502020204030204" pitchFamily="34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555875" y="333375"/>
            <a:ext cx="3489325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Making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movie</a:t>
            </a:r>
            <a:endParaRPr lang="en-GB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45878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8275"/>
            <a:ext cx="30353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411413" y="476250"/>
            <a:ext cx="3489325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Making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movie</a:t>
            </a:r>
            <a:endParaRPr lang="en-GB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560763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395288" y="22764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en-US">
                <a:latin typeface="Calibri" panose="020F0502020204030204" pitchFamily="34" charset="0"/>
              </a:rPr>
              <a:t>Change the animation options if needed</a:t>
            </a:r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5765800" cy="630238"/>
          </a:xfrm>
        </p:spPr>
        <p:txBody>
          <a:bodyPr/>
          <a:lstStyle/>
          <a:p>
            <a:pPr eaLnBrk="1" hangingPunct="1">
              <a:defRPr/>
            </a:pPr>
            <a:r>
              <a:rPr lang="pt-PT">
                <a:latin typeface="Calibri" panose="020F0502020204030204" pitchFamily="34" charset="0"/>
                <a:ea typeface="MS PGothic" panose="020B0600070205080204" charset="-128"/>
              </a:rPr>
              <a:t>How to measure Light</a:t>
            </a:r>
            <a:endParaRPr lang="pt-PT">
              <a:latin typeface="Calibri" panose="020F0502020204030204" pitchFamily="34" charset="0"/>
              <a:ea typeface="MS PGothic" panose="020B060007020508020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4259263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PT" sz="2400">
                <a:latin typeface="Calibri" panose="020F0502020204030204" pitchFamily="34" charset="0"/>
                <a:ea typeface="MS PGothic" panose="020B0600070205080204" charset="-128"/>
              </a:rPr>
              <a:t>A CCD (Charge Coupled Device) converts photons in electrons criating na electric current.</a:t>
            </a:r>
            <a:br>
              <a:rPr lang="pt-PT" sz="2400">
                <a:latin typeface="Calibri" panose="020F0502020204030204" pitchFamily="34" charset="0"/>
                <a:ea typeface="MS PGothic" panose="020B0600070205080204" charset="-128"/>
              </a:rPr>
            </a:br>
            <a:endParaRPr lang="pt-PT" sz="2400">
              <a:latin typeface="Calibri" panose="020F0502020204030204" pitchFamily="34" charset="0"/>
              <a:ea typeface="MS PGothic" panose="020B060007020508020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pt-PT" sz="2400">
              <a:latin typeface="Calibri" panose="020F0502020204030204" pitchFamily="34" charset="0"/>
              <a:ea typeface="MS PGothic" panose="020B060007020508020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pt-PT" sz="2400">
              <a:latin typeface="Calibri" panose="020F0502020204030204" pitchFamily="34" charset="0"/>
              <a:ea typeface="MS PGothic" panose="020B060007020508020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PT" sz="2400">
                <a:latin typeface="Calibri" panose="020F0502020204030204" pitchFamily="34" charset="0"/>
                <a:ea typeface="MS PGothic" panose="020B0600070205080204" charset="-128"/>
              </a:rPr>
              <a:t>CCDs are detectors made our of silicon. Each element is a pixel (</a:t>
            </a:r>
            <a:r>
              <a:rPr lang="pt-PT" sz="2400" i="1">
                <a:latin typeface="Calibri" panose="020F0502020204030204" pitchFamily="34" charset="0"/>
                <a:ea typeface="MS PGothic" panose="020B0600070205080204" charset="-128"/>
              </a:rPr>
              <a:t>picture element)</a:t>
            </a:r>
            <a:r>
              <a:rPr lang="pt-PT" sz="2400">
                <a:latin typeface="Calibri" panose="020F0502020204030204" pitchFamily="34" charset="0"/>
                <a:ea typeface="MS PGothic" panose="020B0600070205080204" charset="-128"/>
              </a:rPr>
              <a:t>. </a:t>
            </a:r>
            <a:br>
              <a:rPr lang="pt-PT" sz="2400">
                <a:latin typeface="Calibri" panose="020F0502020204030204" pitchFamily="34" charset="0"/>
                <a:ea typeface="MS PGothic" panose="020B0600070205080204" charset="-128"/>
              </a:rPr>
            </a:br>
            <a:r>
              <a:rPr lang="pt-PT" sz="2400">
                <a:latin typeface="Calibri" panose="020F0502020204030204" pitchFamily="34" charset="0"/>
                <a:ea typeface="MS PGothic" panose="020B0600070205080204" charset="-128"/>
              </a:rPr>
              <a:t> </a:t>
            </a:r>
            <a:endParaRPr lang="pt-PT" sz="2400">
              <a:latin typeface="Calibri" panose="020F0502020204030204" pitchFamily="34" charset="0"/>
              <a:ea typeface="MS PGothic" panose="020B0600070205080204" charset="-128"/>
            </a:endParaRPr>
          </a:p>
        </p:txBody>
      </p:sp>
      <p:pic>
        <p:nvPicPr>
          <p:cNvPr id="5124" name="Picture 7" descr="cc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13100"/>
            <a:ext cx="2844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627313" y="333375"/>
            <a:ext cx="3489325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Making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movie</a:t>
            </a:r>
            <a:endParaRPr lang="en-GB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9138"/>
            <a:ext cx="2489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56235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11"/>
          <p:cNvSpPr>
            <a:spLocks noChangeArrowheads="1"/>
          </p:cNvSpPr>
          <p:nvPr/>
        </p:nvSpPr>
        <p:spPr bwMode="auto">
          <a:xfrm>
            <a:off x="4356100" y="5516563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en-US">
                <a:latin typeface="Calibri" panose="020F0502020204030204" pitchFamily="34" charset="0"/>
              </a:rPr>
              <a:t>Change the animation to 1 frame/seg and start animation</a:t>
            </a:r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dirty="0">
                <a:latin typeface="Calibri" panose="020F0502020204030204" pitchFamily="34" charset="0"/>
              </a:rPr>
              <a:t>\</a:t>
            </a:r>
            <a:endParaRPr lang="pt-PT" dirty="0">
              <a:latin typeface="Calibri" panose="020F0502020204030204" pitchFamily="34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latin typeface="Calibri" panose="020F0502020204030204" pitchFamily="34" charset="0"/>
              </a:rPr>
              <a:t>Open Image with sunspots</a:t>
            </a:r>
            <a:endParaRPr lang="en-GB">
              <a:latin typeface="Calibri" panose="020F0502020204030204" pitchFamily="34" charset="0"/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555750" y="304800"/>
            <a:ext cx="6761163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Measuring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size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sunspot</a:t>
            </a:r>
            <a:endParaRPr lang="en-GB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4608512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476375" y="115888"/>
            <a:ext cx="6761163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Measuring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size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sunspot</a:t>
            </a:r>
            <a:endParaRPr lang="en-GB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7107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37147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4356100" y="23495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en-US">
                <a:latin typeface="Calibri" panose="020F0502020204030204" pitchFamily="34" charset="0"/>
              </a:rPr>
              <a:t>Measure the size of the solar disk in pixels</a:t>
            </a:r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403350" y="260350"/>
            <a:ext cx="6761163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Measuring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size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sunspot</a:t>
            </a:r>
            <a:endParaRPr lang="en-GB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8131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48297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4140200" y="2636838"/>
            <a:ext cx="369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en-US">
                <a:latin typeface="Calibri" panose="020F0502020204030204" pitchFamily="34" charset="0"/>
              </a:rPr>
              <a:t>Zoom in to measure the spot in pixels</a:t>
            </a:r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50838"/>
            <a:ext cx="7499350" cy="630237"/>
          </a:xfrm>
        </p:spPr>
        <p:txBody>
          <a:bodyPr/>
          <a:lstStyle/>
          <a:p>
            <a:pPr algn="ctr">
              <a:defRPr/>
            </a:pPr>
            <a:r>
              <a:rPr lang="pt-PT" sz="3200" dirty="0">
                <a:ea typeface="MS PGothic" panose="020B0600070205080204" charset="-128"/>
              </a:rPr>
              <a:t>COUNTING </a:t>
            </a:r>
            <a:br>
              <a:rPr lang="pt-PT" sz="3200" dirty="0">
                <a:ea typeface="MS PGothic" panose="020B0600070205080204" charset="-128"/>
              </a:rPr>
            </a:br>
            <a:r>
              <a:rPr lang="pt-PT" sz="3200" dirty="0">
                <a:ea typeface="MS PGothic" panose="020B0600070205080204" charset="-128"/>
              </a:rPr>
              <a:t>SUNSPOTS </a:t>
            </a:r>
            <a:br>
              <a:rPr lang="pt-PT" sz="3200" dirty="0">
                <a:ea typeface="MS PGothic" panose="020B0600070205080204" charset="-128"/>
              </a:rPr>
            </a:br>
            <a:r>
              <a:rPr lang="pt-PT" sz="3200" dirty="0">
                <a:ea typeface="MS PGothic" panose="020B0600070205080204" charset="-128"/>
              </a:rPr>
              <a:t>WITH PLOT PROFILE</a:t>
            </a:r>
            <a:endParaRPr lang="en-US" sz="3200" dirty="0">
              <a:ea typeface="MS PGothic" panose="020B060007020508020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MS PGothic" panose="020B0600070205080204" charset="-128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71625"/>
            <a:ext cx="698500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MS PGothic" panose="020B060007020508020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MS PGothic" panose="020B0600070205080204" charset="-128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114425"/>
            <a:ext cx="70866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PT" sz="3200" dirty="0">
                <a:ea typeface="MS PGothic" panose="020B0600070205080204" charset="-128"/>
              </a:rPr>
              <a:t>COUNTING </a:t>
            </a:r>
            <a:br>
              <a:rPr lang="pt-PT" sz="3200" dirty="0">
                <a:ea typeface="MS PGothic" panose="020B0600070205080204" charset="-128"/>
              </a:rPr>
            </a:br>
            <a:r>
              <a:rPr lang="pt-PT" sz="3200" dirty="0">
                <a:ea typeface="MS PGothic" panose="020B0600070205080204" charset="-128"/>
              </a:rPr>
              <a:t>SUNSPOTS </a:t>
            </a:r>
            <a:br>
              <a:rPr lang="pt-PT" sz="3200" dirty="0">
                <a:ea typeface="MS PGothic" panose="020B0600070205080204" charset="-128"/>
              </a:rPr>
            </a:br>
            <a:r>
              <a:rPr lang="pt-PT" sz="3200" dirty="0">
                <a:ea typeface="MS PGothic" panose="020B0600070205080204" charset="-128"/>
              </a:rPr>
              <a:t>WITH SURFACE PLOT</a:t>
            </a:r>
            <a:endParaRPr lang="en-US" sz="3200" dirty="0">
              <a:ea typeface="MS PGothic" panose="020B060007020508020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MS PGothic" panose="020B0600070205080204" charset="-128"/>
            </a:endParaRP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2400"/>
            <a:ext cx="6977062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MS PGothic" panose="020B0600070205080204" charset="-128"/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7307262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403350" y="260350"/>
            <a:ext cx="6761163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Measuring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the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size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of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 a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sunspot</a:t>
            </a:r>
            <a:endParaRPr lang="en-GB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8131" name="Rectangle 8"/>
          <p:cNvSpPr>
            <a:spLocks noChangeArrowheads="1"/>
          </p:cNvSpPr>
          <p:nvPr/>
        </p:nvSpPr>
        <p:spPr bwMode="auto">
          <a:xfrm>
            <a:off x="6688138" y="1557338"/>
            <a:ext cx="1905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Char char="•"/>
              <a:defRPr sz="24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CC00"/>
              </a:buClr>
              <a:buChar char="•"/>
              <a:defRPr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Zoom in to measure the spot in pixels. </a:t>
            </a:r>
            <a:endParaRPr lang="en-GB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6294438" y="4149725"/>
            <a:ext cx="2673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Char char="•"/>
              <a:defRPr sz="24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CC00"/>
              </a:buClr>
              <a:buChar char="•"/>
              <a:defRPr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Select the straight line and draw it across the spot.</a:t>
            </a:r>
            <a:endParaRPr lang="pt-PT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Then Select : Analyse and Measure from the menu.</a:t>
            </a:r>
            <a:endParaRPr lang="en-GB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557338"/>
            <a:ext cx="5592763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stCxn id="48132" idx="1"/>
          </p:cNvCxnSpPr>
          <p:nvPr/>
        </p:nvCxnSpPr>
        <p:spPr>
          <a:xfrm flipH="1" flipV="1">
            <a:off x="611188" y="2708275"/>
            <a:ext cx="5683250" cy="2179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5" name="Rectangle 4"/>
          <p:cNvSpPr>
            <a:spLocks noChangeArrowheads="1"/>
          </p:cNvSpPr>
          <p:nvPr/>
        </p:nvSpPr>
        <p:spPr bwMode="auto">
          <a:xfrm>
            <a:off x="2878138" y="4979988"/>
            <a:ext cx="280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Char char="•"/>
              <a:defRPr sz="24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CC00"/>
              </a:buClr>
              <a:buChar char="•"/>
              <a:defRPr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>
                <a:solidFill>
                  <a:schemeClr val="bg2"/>
                </a:solidFill>
                <a:latin typeface="Calibri" panose="020F0502020204030204" pitchFamily="34" charset="0"/>
              </a:rPr>
              <a:t>In this case the value is approx. 8 pixels</a:t>
            </a:r>
            <a:endParaRPr lang="en-GB" altLang="en-US" sz="18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592263"/>
            <a:ext cx="5365750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185988" y="260350"/>
            <a:ext cx="5338762" cy="1323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Measuring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 the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diameter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 </a:t>
            </a:r>
            <a:endParaRPr lang="pt-PT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+mn-ea"/>
            </a:endParaRPr>
          </a:p>
          <a:p>
            <a:pPr algn="ctr">
              <a:defRPr/>
            </a:pP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of the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</a:rPr>
              <a:t>Sun</a:t>
            </a:r>
            <a:endParaRPr lang="en-GB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9156" name="Rectangle 1"/>
          <p:cNvSpPr>
            <a:spLocks noChangeArrowheads="1"/>
          </p:cNvSpPr>
          <p:nvPr/>
        </p:nvSpPr>
        <p:spPr bwMode="auto">
          <a:xfrm>
            <a:off x="6294438" y="1754188"/>
            <a:ext cx="2673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Char char="•"/>
              <a:defRPr sz="24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CC00"/>
              </a:buClr>
              <a:buChar char="•"/>
              <a:defRPr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Select the straight line and draw it across the Sun.</a:t>
            </a:r>
            <a:endParaRPr lang="pt-PT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Then Select : Analyse and Measure from the menu.</a:t>
            </a:r>
            <a:endParaRPr lang="en-GB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2878138" y="4979988"/>
            <a:ext cx="280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C00"/>
              </a:buClr>
              <a:buChar char="•"/>
              <a:defRPr sz="24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CC00"/>
              </a:buClr>
              <a:buChar char="•"/>
              <a:defRPr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1800">
                <a:solidFill>
                  <a:schemeClr val="bg2"/>
                </a:solidFill>
                <a:latin typeface="Calibri" panose="020F0502020204030204" pitchFamily="34" charset="0"/>
              </a:rPr>
              <a:t>In this case the value is approx. 486 pixels</a:t>
            </a:r>
            <a:endParaRPr lang="en-GB" altLang="en-US" sz="18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2054"/>
          <p:cNvSpPr>
            <a:spLocks noGrp="1" noChangeArrowheads="1"/>
          </p:cNvSpPr>
          <p:nvPr>
            <p:ph type="title"/>
          </p:nvPr>
        </p:nvSpPr>
        <p:spPr>
          <a:xfrm>
            <a:off x="1833563" y="358775"/>
            <a:ext cx="6223000" cy="665163"/>
          </a:xfrm>
        </p:spPr>
        <p:txBody>
          <a:bodyPr lIns="92160" tIns="46080" rIns="92160" bIns="46080" anchorCtr="0"/>
          <a:lstStyle/>
          <a:p>
            <a:pPr eaLnBrk="1" hangingPunct="1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>
                <a:effectLst/>
                <a:latin typeface="Calibri" panose="020F0502020204030204" pitchFamily="34" charset="0"/>
              </a:rPr>
              <a:t>Open the SalsaJ program</a:t>
            </a:r>
            <a:r>
              <a:rPr lang="en-GB" sz="3600">
                <a:latin typeface="Calibri" panose="020F0502020204030204" pitchFamily="34" charset="0"/>
              </a:rPr>
              <a:t> </a:t>
            </a:r>
            <a:endParaRPr lang="en-GB" sz="3600">
              <a:latin typeface="Calibri" panose="020F0502020204030204" pitchFamily="34" charset="0"/>
            </a:endParaRPr>
          </a:p>
        </p:txBody>
      </p:sp>
      <p:sp>
        <p:nvSpPr>
          <p:cNvPr id="5123" name="Text Box 2060"/>
          <p:cNvSpPr txBox="1">
            <a:spLocks noChangeArrowheads="1"/>
          </p:cNvSpPr>
          <p:nvPr/>
        </p:nvSpPr>
        <p:spPr bwMode="auto">
          <a:xfrm>
            <a:off x="0" y="1700213"/>
            <a:ext cx="7713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After completing the installation click on this icon</a:t>
            </a:r>
            <a:r>
              <a:rPr lang="pt-PT" altLang="en-US">
                <a:latin typeface="Calibri" panose="020F0502020204030204" pitchFamily="34" charset="0"/>
              </a:rPr>
              <a:t> :</a:t>
            </a:r>
            <a:endParaRPr lang="pt-PT" altLang="en-US">
              <a:latin typeface="Calibri" panose="020F0502020204030204" pitchFamily="34" charset="0"/>
            </a:endParaRPr>
          </a:p>
        </p:txBody>
      </p:sp>
      <p:pic>
        <p:nvPicPr>
          <p:cNvPr id="5124" name="Picture 2065" descr="http://www.euhou.net/docupload/images/salsajokgran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484313"/>
            <a:ext cx="10636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825341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5054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4140200" y="361950"/>
            <a:ext cx="3851275" cy="612775"/>
          </a:xfrm>
        </p:spPr>
        <p:txBody>
          <a:bodyPr lIns="92160" tIns="46080" rIns="92160" bIns="46080" anchorCtr="0"/>
          <a:lstStyle/>
          <a:p>
            <a:pPr eaLnBrk="1" hangingPunct="1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effectLst/>
                <a:latin typeface="Calibri" panose="020F0502020204030204" pitchFamily="34" charset="0"/>
              </a:rPr>
              <a:t>Photometry</a:t>
            </a:r>
            <a:endParaRPr lang="en-GB" altLang="en-US">
              <a:effectLst/>
              <a:latin typeface="Calibri" panose="020F0502020204030204" pitchFamily="34" charset="0"/>
            </a:endParaRP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179388" y="998538"/>
            <a:ext cx="8640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The photometry tool enables to measure the brightness of stars.</a:t>
            </a:r>
            <a:endParaRPr lang="fr-FR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Freeform 12"/>
          <p:cNvSpPr>
            <a:spLocks noChangeArrowheads="1"/>
          </p:cNvSpPr>
          <p:nvPr/>
        </p:nvSpPr>
        <p:spPr bwMode="auto">
          <a:xfrm>
            <a:off x="3276600" y="4652963"/>
            <a:ext cx="685800" cy="333375"/>
          </a:xfrm>
          <a:custGeom>
            <a:avLst/>
            <a:gdLst>
              <a:gd name="T0" fmla="*/ 0 w 1907"/>
              <a:gd name="T1" fmla="*/ 2147483647 h 927"/>
              <a:gd name="T2" fmla="*/ 2147483647 w 1907"/>
              <a:gd name="T3" fmla="*/ 2147483647 h 927"/>
              <a:gd name="T4" fmla="*/ 2147483647 w 1907"/>
              <a:gd name="T5" fmla="*/ 0 h 927"/>
              <a:gd name="T6" fmla="*/ 2147483647 w 1907"/>
              <a:gd name="T7" fmla="*/ 2147483647 h 927"/>
              <a:gd name="T8" fmla="*/ 2147483647 w 1907"/>
              <a:gd name="T9" fmla="*/ 2147483647 h 927"/>
              <a:gd name="T10" fmla="*/ 2147483647 w 1907"/>
              <a:gd name="T11" fmla="*/ 2147483647 h 927"/>
              <a:gd name="T12" fmla="*/ 0 w 1907"/>
              <a:gd name="T13" fmla="*/ 2147483647 h 927"/>
              <a:gd name="T14" fmla="*/ 0 w 1907"/>
              <a:gd name="T15" fmla="*/ 2147483647 h 9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07"/>
              <a:gd name="T25" fmla="*/ 0 h 927"/>
              <a:gd name="T26" fmla="*/ 1907 w 1907"/>
              <a:gd name="T27" fmla="*/ 927 h 9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7" h="927">
                <a:moveTo>
                  <a:pt x="0" y="231"/>
                </a:moveTo>
                <a:lnTo>
                  <a:pt x="1429" y="231"/>
                </a:lnTo>
                <a:lnTo>
                  <a:pt x="1429" y="0"/>
                </a:lnTo>
                <a:lnTo>
                  <a:pt x="1906" y="463"/>
                </a:lnTo>
                <a:lnTo>
                  <a:pt x="1429" y="926"/>
                </a:lnTo>
                <a:lnTo>
                  <a:pt x="1429" y="695"/>
                </a:lnTo>
                <a:lnTo>
                  <a:pt x="0" y="695"/>
                </a:lnTo>
                <a:lnTo>
                  <a:pt x="0" y="231"/>
                </a:lnTo>
              </a:path>
            </a:pathLst>
          </a:custGeom>
          <a:solidFill>
            <a:srgbClr val="FFCC00"/>
          </a:solidFill>
          <a:ln w="9360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30" name="Picture 11" descr="photo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97200"/>
            <a:ext cx="2233612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photoP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852738"/>
            <a:ext cx="22320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Line 13"/>
          <p:cNvSpPr>
            <a:spLocks noChangeShapeType="1"/>
          </p:cNvSpPr>
          <p:nvPr/>
        </p:nvSpPr>
        <p:spPr bwMode="auto">
          <a:xfrm flipH="1" flipV="1">
            <a:off x="5076825" y="5084763"/>
            <a:ext cx="2016125" cy="73025"/>
          </a:xfrm>
          <a:prstGeom prst="line">
            <a:avLst/>
          </a:prstGeom>
          <a:noFill/>
          <a:ln w="57277">
            <a:solidFill>
              <a:srgbClr val="FFCC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Oval 13"/>
          <p:cNvSpPr>
            <a:spLocks noChangeArrowheads="1"/>
          </p:cNvSpPr>
          <p:nvPr/>
        </p:nvSpPr>
        <p:spPr bwMode="auto">
          <a:xfrm>
            <a:off x="4067175" y="2276475"/>
            <a:ext cx="649288" cy="50482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>
              <a:latin typeface="Calibri" panose="020F0502020204030204" pitchFamily="34" charset="0"/>
            </a:endParaRPr>
          </a:p>
        </p:txBody>
      </p:sp>
      <p:pic>
        <p:nvPicPr>
          <p:cNvPr id="266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23749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25923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>
            <a:stCxn id="26638" idx="0"/>
          </p:cNvCxnSpPr>
          <p:nvPr/>
        </p:nvCxnSpPr>
        <p:spPr>
          <a:xfrm rot="16200000" flipV="1">
            <a:off x="1619250" y="3284538"/>
            <a:ext cx="2665413" cy="15128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637" name="Rectangle 27"/>
          <p:cNvSpPr>
            <a:spLocks noChangeArrowheads="1"/>
          </p:cNvSpPr>
          <p:nvPr/>
        </p:nvSpPr>
        <p:spPr bwMode="auto">
          <a:xfrm>
            <a:off x="7019925" y="4365625"/>
            <a:ext cx="1547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solidFill>
                  <a:srgbClr val="FFCC00"/>
                </a:solidFill>
                <a:latin typeface="Calibri" panose="020F0502020204030204" pitchFamily="34" charset="0"/>
              </a:rPr>
              <a:t>Click on the object you want to measure.</a:t>
            </a:r>
            <a:endParaRPr lang="en-GB" altLang="en-US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solidFill>
                  <a:srgbClr val="FFCC00"/>
                </a:solidFill>
                <a:latin typeface="Calibri" panose="020F0502020204030204" pitchFamily="34" charset="0"/>
              </a:rPr>
              <a:t> The result appears in the second window. </a:t>
            </a:r>
            <a:endParaRPr lang="en-GB" altLang="en-US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sp>
        <p:nvSpPr>
          <p:cNvPr id="26638" name="Rectangle 29"/>
          <p:cNvSpPr>
            <a:spLocks noChangeArrowheads="1"/>
          </p:cNvSpPr>
          <p:nvPr/>
        </p:nvSpPr>
        <p:spPr bwMode="auto">
          <a:xfrm>
            <a:off x="2700338" y="5373688"/>
            <a:ext cx="201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solidFill>
                  <a:srgbClr val="FFCC00"/>
                </a:solidFill>
                <a:latin typeface="Calibri" panose="020F0502020204030204" pitchFamily="34" charset="0"/>
              </a:rPr>
              <a:t>With the right button of your mouse choose the circle</a:t>
            </a:r>
            <a:endParaRPr lang="en-GB" altLang="en-US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Straight Arrow Connector 34"/>
          <p:cNvCxnSpPr>
            <a:endCxn id="26633" idx="7"/>
          </p:cNvCxnSpPr>
          <p:nvPr/>
        </p:nvCxnSpPr>
        <p:spPr>
          <a:xfrm rot="10800000" flipV="1">
            <a:off x="4621213" y="1341438"/>
            <a:ext cx="3190875" cy="10096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79388" y="998538"/>
            <a:ext cx="8678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2400">
                <a:solidFill>
                  <a:srgbClr val="FFCC00"/>
                </a:solidFill>
                <a:latin typeface="Comic Sans MS" panose="030F0702030302020204" pitchFamily="66" charset="0"/>
              </a:rPr>
              <a:t>You can make adjustments in the photometry parameters</a:t>
            </a:r>
            <a:endParaRPr lang="fr-FR" altLang="en-US" sz="240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140200" y="260350"/>
            <a:ext cx="3851275" cy="612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160" tIns="46080" rIns="92160" bIns="46080" anchor="ctr"/>
          <a:lstStyle/>
          <a:p>
            <a:pPr algn="r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u="sng" kern="0" dirty="0">
                <a:solidFill>
                  <a:srgbClr val="FF9933"/>
                </a:solidFill>
                <a:latin typeface="Calibri" panose="020F0502020204030204" pitchFamily="34" charset="0"/>
                <a:ea typeface="+mj-ea"/>
                <a:cs typeface="+mj-cs"/>
              </a:rPr>
              <a:t>Photometry</a:t>
            </a:r>
            <a:endParaRPr lang="en-GB" sz="4000" u="sng" kern="0" dirty="0">
              <a:solidFill>
                <a:srgbClr val="FF9933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49725"/>
            <a:ext cx="558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5054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Oval 13"/>
          <p:cNvSpPr>
            <a:spLocks noChangeArrowheads="1"/>
          </p:cNvSpPr>
          <p:nvPr/>
        </p:nvSpPr>
        <p:spPr bwMode="auto">
          <a:xfrm>
            <a:off x="4098925" y="2867025"/>
            <a:ext cx="647700" cy="503238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 err="1">
                <a:latin typeface="Calibri" panose="020F0502020204030204" pitchFamily="34" charset="0"/>
              </a:rPr>
              <a:t>Knowing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that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sun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has</a:t>
            </a:r>
            <a:r>
              <a:rPr lang="pt-PT" dirty="0">
                <a:latin typeface="Calibri" panose="020F0502020204030204" pitchFamily="34" charset="0"/>
              </a:rPr>
              <a:t> a </a:t>
            </a:r>
            <a:r>
              <a:rPr lang="pt-PT" dirty="0" err="1">
                <a:latin typeface="Calibri" panose="020F0502020204030204" pitchFamily="34" charset="0"/>
              </a:rPr>
              <a:t>diameter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approx</a:t>
            </a:r>
            <a:r>
              <a:rPr lang="pt-PT" dirty="0">
                <a:latin typeface="Calibri" panose="020F0502020204030204" pitchFamily="34" charset="0"/>
              </a:rPr>
              <a:t>. 690 000 km </a:t>
            </a:r>
            <a:r>
              <a:rPr lang="pt-PT" dirty="0" err="1">
                <a:latin typeface="Calibri" panose="020F0502020204030204" pitchFamily="34" charset="0"/>
              </a:rPr>
              <a:t>you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can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calculate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size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</a:rPr>
              <a:t> spot. </a:t>
            </a:r>
            <a:r>
              <a:rPr lang="pt-PT" dirty="0" err="1">
                <a:latin typeface="Calibri" panose="020F0502020204030204" pitchFamily="34" charset="0"/>
              </a:rPr>
              <a:t>In</a:t>
            </a:r>
            <a:r>
              <a:rPr lang="pt-PT" dirty="0">
                <a:latin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</a:rPr>
              <a:t>this</a:t>
            </a:r>
            <a:r>
              <a:rPr lang="pt-PT" dirty="0">
                <a:latin typeface="Calibri" panose="020F0502020204030204" pitchFamily="34" charset="0"/>
              </a:rPr>
              <a:t> case</a:t>
            </a:r>
            <a:endParaRPr lang="pt-PT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pt-PT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pt-PT" dirty="0">
                <a:latin typeface="Calibri" panose="020F0502020204030204" pitchFamily="34" charset="0"/>
              </a:rPr>
              <a:t>Solar </a:t>
            </a:r>
            <a:r>
              <a:rPr lang="pt-PT" dirty="0" err="1">
                <a:latin typeface="Calibri" panose="020F0502020204030204" pitchFamily="34" charset="0"/>
              </a:rPr>
              <a:t>disk</a:t>
            </a:r>
            <a:r>
              <a:rPr lang="pt-PT" dirty="0">
                <a:latin typeface="Calibri" panose="020F0502020204030204" pitchFamily="34" charset="0"/>
              </a:rPr>
              <a:t> ~ 690.000 km </a:t>
            </a:r>
            <a:r>
              <a:rPr lang="pt-PT" dirty="0">
                <a:latin typeface="Calibri" panose="020F0502020204030204" pitchFamily="34" charset="0"/>
                <a:sym typeface="Wingdings" panose="05000000000000000000" pitchFamily="2" charset="2"/>
              </a:rPr>
              <a:t>&lt;-- &gt; 400,39 </a:t>
            </a:r>
            <a:r>
              <a:rPr lang="pt-PT" dirty="0" err="1">
                <a:latin typeface="Calibri" panose="020F0502020204030204" pitchFamily="34" charset="0"/>
                <a:sym typeface="Wingdings" panose="05000000000000000000" pitchFamily="2" charset="2"/>
              </a:rPr>
              <a:t>pixels</a:t>
            </a:r>
            <a:endParaRPr lang="pt-PT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pt-PT" dirty="0" err="1">
                <a:latin typeface="Calibri" panose="020F0502020204030204" pitchFamily="34" charset="0"/>
                <a:sym typeface="Wingdings" panose="05000000000000000000" pitchFamily="2" charset="2"/>
              </a:rPr>
              <a:t>Sunspot</a:t>
            </a:r>
            <a:r>
              <a:rPr lang="pt-PT" dirty="0">
                <a:latin typeface="Calibri" panose="020F0502020204030204" pitchFamily="34" charset="0"/>
                <a:sym typeface="Wingdings" panose="05000000000000000000" pitchFamily="2" charset="2"/>
              </a:rPr>
              <a:t>             x         &lt; -- &gt;   5  </a:t>
            </a:r>
            <a:r>
              <a:rPr lang="pt-PT" dirty="0" err="1">
                <a:latin typeface="Calibri" panose="020F0502020204030204" pitchFamily="34" charset="0"/>
                <a:sym typeface="Wingdings" panose="05000000000000000000" pitchFamily="2" charset="2"/>
              </a:rPr>
              <a:t>pixels</a:t>
            </a:r>
            <a:endParaRPr lang="pt-PT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defRPr/>
            </a:pPr>
            <a:endParaRPr lang="pt-PT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pt-PT" dirty="0" err="1">
                <a:latin typeface="Calibri" panose="020F0502020204030204" pitchFamily="34" charset="0"/>
                <a:sym typeface="Wingdings" panose="05000000000000000000" pitchFamily="2" charset="2"/>
              </a:rPr>
              <a:t>Sunspot</a:t>
            </a:r>
            <a:r>
              <a:rPr lang="pt-PT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t-PT" dirty="0" err="1">
                <a:latin typeface="Calibri" panose="020F0502020204030204" pitchFamily="34" charset="0"/>
                <a:sym typeface="Wingdings" panose="05000000000000000000" pitchFamily="2" charset="2"/>
              </a:rPr>
              <a:t>size</a:t>
            </a:r>
            <a:r>
              <a:rPr lang="pt-PT" dirty="0">
                <a:latin typeface="Calibri" panose="020F0502020204030204" pitchFamily="34" charset="0"/>
                <a:sym typeface="Wingdings" panose="05000000000000000000" pitchFamily="2" charset="2"/>
              </a:rPr>
              <a:t> ~ 8 616 km</a:t>
            </a:r>
            <a:endParaRPr lang="pt-PT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306513" y="260350"/>
            <a:ext cx="7010400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Measureing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size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pt-PT" sz="40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a </a:t>
            </a:r>
            <a:r>
              <a:rPr lang="pt-PT" sz="4000" u="sng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sunspot</a:t>
            </a:r>
            <a:endParaRPr lang="en-GB" sz="4000" u="sng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3132138" y="87313"/>
            <a:ext cx="4889500" cy="677862"/>
          </a:xfrm>
        </p:spPr>
        <p:txBody>
          <a:bodyPr lIns="92160" tIns="46080" rIns="92160" bIns="46080" anchorCtr="0"/>
          <a:lstStyle/>
          <a:p>
            <a:pPr eaLnBrk="1" hangingPunct="1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effectLst/>
                <a:latin typeface="Calibri" panose="020F0502020204030204" pitchFamily="34" charset="0"/>
              </a:rPr>
              <a:t>Image brightness</a:t>
            </a:r>
            <a:endParaRPr lang="en-GB" altLang="en-US">
              <a:effectLst/>
              <a:latin typeface="Calibri" panose="020F0502020204030204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79388" y="2859088"/>
            <a:ext cx="83216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FFCC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 Click on the icon or click on ‘Open’ in the ‘File’ menu 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FFCC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 Choose your image, e.g. the image ‘ sny.fts ’: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7150"/>
            <a:ext cx="22891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492500" y="4156075"/>
            <a:ext cx="44958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How to adjust the image brightness?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pic>
        <p:nvPicPr>
          <p:cNvPr id="6150" name="Picture 1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69580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755650" y="1412875"/>
            <a:ext cx="720725" cy="503238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1"/>
          <p:cNvSpPr txBox="1">
            <a:spLocks noChangeArrowheads="1"/>
          </p:cNvSpPr>
          <p:nvPr/>
        </p:nvSpPr>
        <p:spPr bwMode="auto">
          <a:xfrm>
            <a:off x="323850" y="3429000"/>
            <a:ext cx="30607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Click on the icon or on ‘Image’ menu of the toolbar, choose “Adjust” and “Brightness/Contrast”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Rectangle 23"/>
          <p:cNvSpPr>
            <a:spLocks noChangeArrowheads="1"/>
          </p:cNvSpPr>
          <p:nvPr/>
        </p:nvSpPr>
        <p:spPr bwMode="auto">
          <a:xfrm>
            <a:off x="2830513" y="317500"/>
            <a:ext cx="53181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7000"/>
              </a:lnSpc>
            </a:pPr>
            <a:r>
              <a:rPr lang="en-GB" altLang="en-US" sz="4000" u="sng">
                <a:solidFill>
                  <a:srgbClr val="FF9933"/>
                </a:solidFill>
                <a:latin typeface="Calibri" panose="020F0502020204030204" pitchFamily="34" charset="0"/>
              </a:rPr>
              <a:t>Image brightness</a:t>
            </a:r>
            <a:endParaRPr lang="en-GB" altLang="en-US" sz="4000" u="sng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Picture 104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69580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Oval 9"/>
          <p:cNvSpPr>
            <a:spLocks noChangeArrowheads="1"/>
          </p:cNvSpPr>
          <p:nvPr/>
        </p:nvSpPr>
        <p:spPr bwMode="auto">
          <a:xfrm>
            <a:off x="2555875" y="1557338"/>
            <a:ext cx="720725" cy="503237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en-US">
              <a:latin typeface="Calibri" panose="020F0502020204030204" pitchFamily="34" charset="0"/>
            </a:endParaRPr>
          </a:p>
        </p:txBody>
      </p:sp>
      <p:pic>
        <p:nvPicPr>
          <p:cNvPr id="717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81300"/>
            <a:ext cx="4714875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50825" y="1196975"/>
            <a:ext cx="4227513" cy="46355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A new window will be displayed</a:t>
            </a:r>
            <a:r>
              <a:rPr lang="en-GB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GB" altLang="en-US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22891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Freeform 6"/>
          <p:cNvSpPr>
            <a:spLocks noChangeArrowheads="1"/>
          </p:cNvSpPr>
          <p:nvPr/>
        </p:nvSpPr>
        <p:spPr bwMode="auto">
          <a:xfrm>
            <a:off x="5795963" y="4005263"/>
            <a:ext cx="685800" cy="333375"/>
          </a:xfrm>
          <a:custGeom>
            <a:avLst/>
            <a:gdLst>
              <a:gd name="T0" fmla="*/ 0 w 1907"/>
              <a:gd name="T1" fmla="*/ 2147483647 h 927"/>
              <a:gd name="T2" fmla="*/ 2147483647 w 1907"/>
              <a:gd name="T3" fmla="*/ 2147483647 h 927"/>
              <a:gd name="T4" fmla="*/ 2147483647 w 1907"/>
              <a:gd name="T5" fmla="*/ 0 h 927"/>
              <a:gd name="T6" fmla="*/ 2147483647 w 1907"/>
              <a:gd name="T7" fmla="*/ 2147483647 h 927"/>
              <a:gd name="T8" fmla="*/ 2147483647 w 1907"/>
              <a:gd name="T9" fmla="*/ 2147483647 h 927"/>
              <a:gd name="T10" fmla="*/ 2147483647 w 1907"/>
              <a:gd name="T11" fmla="*/ 2147483647 h 927"/>
              <a:gd name="T12" fmla="*/ 0 w 1907"/>
              <a:gd name="T13" fmla="*/ 2147483647 h 927"/>
              <a:gd name="T14" fmla="*/ 0 w 1907"/>
              <a:gd name="T15" fmla="*/ 2147483647 h 9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07"/>
              <a:gd name="T25" fmla="*/ 0 h 927"/>
              <a:gd name="T26" fmla="*/ 1907 w 1907"/>
              <a:gd name="T27" fmla="*/ 927 h 9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7" h="927">
                <a:moveTo>
                  <a:pt x="0" y="231"/>
                </a:moveTo>
                <a:lnTo>
                  <a:pt x="1429" y="231"/>
                </a:lnTo>
                <a:lnTo>
                  <a:pt x="1429" y="0"/>
                </a:lnTo>
                <a:lnTo>
                  <a:pt x="1906" y="463"/>
                </a:lnTo>
                <a:lnTo>
                  <a:pt x="1429" y="926"/>
                </a:lnTo>
                <a:lnTo>
                  <a:pt x="1429" y="695"/>
                </a:lnTo>
                <a:lnTo>
                  <a:pt x="0" y="695"/>
                </a:lnTo>
                <a:lnTo>
                  <a:pt x="0" y="231"/>
                </a:lnTo>
              </a:path>
            </a:pathLst>
          </a:custGeom>
          <a:solidFill>
            <a:srgbClr val="FFCC00"/>
          </a:solidFill>
          <a:ln w="9360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24175"/>
            <a:ext cx="22939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7"/>
          <p:cNvSpPr>
            <a:spLocks noChangeArrowheads="1"/>
          </p:cNvSpPr>
          <p:nvPr/>
        </p:nvSpPr>
        <p:spPr bwMode="auto">
          <a:xfrm>
            <a:off x="3348038" y="5732463"/>
            <a:ext cx="1520825" cy="463550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400">
                <a:solidFill>
                  <a:srgbClr val="FFCC00"/>
                </a:solidFill>
                <a:latin typeface="Calibri" panose="020F0502020204030204" pitchFamily="34" charset="0"/>
              </a:rPr>
              <a:t>click ‘Auto’</a:t>
            </a:r>
            <a:endParaRPr lang="en-GB" altLang="en-US" sz="240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16"/>
          <p:cNvSpPr>
            <a:spLocks noChangeArrowheads="1"/>
          </p:cNvSpPr>
          <p:nvPr/>
        </p:nvSpPr>
        <p:spPr bwMode="auto">
          <a:xfrm>
            <a:off x="2757488" y="317500"/>
            <a:ext cx="53181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7000"/>
              </a:lnSpc>
            </a:pPr>
            <a:r>
              <a:rPr lang="en-GB" altLang="en-US" sz="4000" u="sng">
                <a:solidFill>
                  <a:srgbClr val="FF9933"/>
                </a:solidFill>
                <a:latin typeface="Calibri" panose="020F0502020204030204" pitchFamily="34" charset="0"/>
              </a:rPr>
              <a:t>Image brightness</a:t>
            </a:r>
            <a:endParaRPr lang="en-GB" altLang="en-US" sz="4000" u="sng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  <p:pic>
        <p:nvPicPr>
          <p:cNvPr id="820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29178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Line 5"/>
          <p:cNvSpPr>
            <a:spLocks noChangeShapeType="1"/>
          </p:cNvSpPr>
          <p:nvPr/>
        </p:nvSpPr>
        <p:spPr bwMode="auto">
          <a:xfrm flipH="1" flipV="1">
            <a:off x="3563938" y="4941888"/>
            <a:ext cx="503237" cy="647700"/>
          </a:xfrm>
          <a:prstGeom prst="line">
            <a:avLst/>
          </a:prstGeom>
          <a:noFill/>
          <a:ln w="57277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6911975" cy="64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 anchorCtr="0"/>
          <a:lstStyle/>
          <a:p>
            <a:pPr eaLnBrk="1" hangingPunct="1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effectLst/>
                <a:latin typeface="Calibri" panose="020F0502020204030204" pitchFamily="34" charset="0"/>
              </a:rPr>
              <a:t>Display the Look-Up Table</a:t>
            </a:r>
            <a:endParaRPr lang="en-GB" altLang="en-US">
              <a:effectLst/>
              <a:latin typeface="Calibri" panose="020F0502020204030204" pitchFamily="34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4113"/>
            <a:ext cx="3435350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0</TotalTime>
  <Words>5703</Words>
  <Application>WPS Presentation</Application>
  <PresentationFormat>On-screen Show (4:3)</PresentationFormat>
  <Paragraphs>257</Paragraphs>
  <Slides>52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4" baseType="lpstr">
      <vt:lpstr>Arial</vt:lpstr>
      <vt:lpstr>SimSun</vt:lpstr>
      <vt:lpstr>Wingdings</vt:lpstr>
      <vt:lpstr>Verdana</vt:lpstr>
      <vt:lpstr>Comic Sans MS</vt:lpstr>
      <vt:lpstr>Times New Roman</vt:lpstr>
      <vt:lpstr>Calibri</vt:lpstr>
      <vt:lpstr>MS PGothic</vt:lpstr>
      <vt:lpstr>Microsoft YaHei</vt:lpstr>
      <vt:lpstr>Arial Unicode MS</vt:lpstr>
      <vt:lpstr>Symbol</vt:lpstr>
      <vt:lpstr>Globe</vt:lpstr>
      <vt:lpstr>PowerPoint 演示文稿</vt:lpstr>
      <vt:lpstr>Installation </vt:lpstr>
      <vt:lpstr>Installation </vt:lpstr>
      <vt:lpstr>How to measure Light</vt:lpstr>
      <vt:lpstr>Open the SalsaJ program </vt:lpstr>
      <vt:lpstr>Image brightness</vt:lpstr>
      <vt:lpstr>PowerPoint 演示文稿</vt:lpstr>
      <vt:lpstr>PowerPoint 演示文稿</vt:lpstr>
      <vt:lpstr>Display the Look-Up Table</vt:lpstr>
      <vt:lpstr>Display the Look-Up Table</vt:lpstr>
      <vt:lpstr>PowerPoint 演示文稿</vt:lpstr>
      <vt:lpstr>Make a profile  </vt:lpstr>
      <vt:lpstr>About the Display</vt:lpstr>
      <vt:lpstr>Zoom</vt:lpstr>
      <vt:lpstr>Measuring size with images</vt:lpstr>
      <vt:lpstr>Measuring size with images</vt:lpstr>
      <vt:lpstr>Make a surface plot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Change the Speed</vt:lpstr>
      <vt:lpstr>Color Images with SalsaJ</vt:lpstr>
      <vt:lpstr>color images with SalsaJ</vt:lpstr>
      <vt:lpstr>Color Images with SalsaJ</vt:lpstr>
      <vt:lpstr>Color Images with SalsaJ</vt:lpstr>
      <vt:lpstr>Color Images with SalsaJ</vt:lpstr>
      <vt:lpstr>color images with SalsaJ</vt:lpstr>
      <vt:lpstr>PowerPoint 演示文稿</vt:lpstr>
      <vt:lpstr>Make your color image</vt:lpstr>
      <vt:lpstr>Play with the image	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\</vt:lpstr>
      <vt:lpstr>PowerPoint 演示文稿</vt:lpstr>
      <vt:lpstr>PowerPoint 演示文稿</vt:lpstr>
      <vt:lpstr>COUNTING  SUNSPOTS  WITH PLOT PROFILE</vt:lpstr>
      <vt:lpstr>PowerPoint 演示文稿</vt:lpstr>
      <vt:lpstr>COUNTING  SUNSPOTS  WITH SURFACE PLOT</vt:lpstr>
      <vt:lpstr>PowerPoint 演示文稿</vt:lpstr>
      <vt:lpstr>PowerPoint 演示文稿</vt:lpstr>
      <vt:lpstr>PowerPoint 演示文稿</vt:lpstr>
      <vt:lpstr>Photometry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/>
  <cp:lastModifiedBy>maria</cp:lastModifiedBy>
  <cp:revision>121</cp:revision>
  <dcterms:created xsi:type="dcterms:W3CDTF">2022-07-20T15:53:31Z</dcterms:created>
  <dcterms:modified xsi:type="dcterms:W3CDTF">2022-07-20T15:53:45Z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BE4CE9E31C2F43229AC80832D761DB5E</vt:lpwstr>
  </property>
  <property fmtid="{D5CDD505-2E9C-101B-9397-08002B2CF9AE}" pid="3" name="KSOProductBuildVer">
    <vt:lpwstr>1033-11.2.0.11191</vt:lpwstr>
  </property>
</Properties>
</file>