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E26B7-0266-4203-AF4C-96524B9128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7522726-25A1-4FE7-AC4D-11587E965E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can we support teachers?</a:t>
          </a:r>
        </a:p>
      </dgm:t>
    </dgm:pt>
    <dgm:pt modelId="{0D1BC8E8-9A39-47F8-9BDD-BD4B848E6C60}" type="parTrans" cxnId="{0BB38321-F08C-4E17-AC26-5BE40437252B}">
      <dgm:prSet/>
      <dgm:spPr/>
      <dgm:t>
        <a:bodyPr/>
        <a:lstStyle/>
        <a:p>
          <a:endParaRPr lang="en-US"/>
        </a:p>
      </dgm:t>
    </dgm:pt>
    <dgm:pt modelId="{D96605BB-A1F4-4C9C-A44F-2A1AFBC82EA7}" type="sibTrans" cxnId="{0BB38321-F08C-4E17-AC26-5BE40437252B}">
      <dgm:prSet/>
      <dgm:spPr/>
      <dgm:t>
        <a:bodyPr/>
        <a:lstStyle/>
        <a:p>
          <a:endParaRPr lang="en-US"/>
        </a:p>
      </dgm:t>
    </dgm:pt>
    <dgm:pt modelId="{D88BBE63-F27F-4764-B770-508357CB8E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can we increase students’ interest for science?</a:t>
          </a:r>
        </a:p>
      </dgm:t>
    </dgm:pt>
    <dgm:pt modelId="{168D30FB-FFE2-46FD-8AA7-D51B3F9F6B51}" type="parTrans" cxnId="{3F01DEF4-8208-4DEE-90B5-6F9E44DE4B97}">
      <dgm:prSet/>
      <dgm:spPr/>
      <dgm:t>
        <a:bodyPr/>
        <a:lstStyle/>
        <a:p>
          <a:endParaRPr lang="en-US"/>
        </a:p>
      </dgm:t>
    </dgm:pt>
    <dgm:pt modelId="{5AFC3EA3-EFF1-4CF6-B357-F9F23902C397}" type="sibTrans" cxnId="{3F01DEF4-8208-4DEE-90B5-6F9E44DE4B97}">
      <dgm:prSet/>
      <dgm:spPr/>
      <dgm:t>
        <a:bodyPr/>
        <a:lstStyle/>
        <a:p>
          <a:endParaRPr lang="en-US"/>
        </a:p>
      </dgm:t>
    </dgm:pt>
    <dgm:pt modelId="{238384F0-CA42-42F6-B645-EDE8285EFD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digital tools can we use and how do they work?</a:t>
          </a:r>
        </a:p>
      </dgm:t>
    </dgm:pt>
    <dgm:pt modelId="{3D15A114-6306-4229-A816-A1F09F5804AD}" type="parTrans" cxnId="{D5E6AFB5-6237-48F5-9B68-09D6DA313CED}">
      <dgm:prSet/>
      <dgm:spPr/>
      <dgm:t>
        <a:bodyPr/>
        <a:lstStyle/>
        <a:p>
          <a:endParaRPr lang="en-US"/>
        </a:p>
      </dgm:t>
    </dgm:pt>
    <dgm:pt modelId="{4C0D8983-31E0-4375-8901-46592DB26315}" type="sibTrans" cxnId="{D5E6AFB5-6237-48F5-9B68-09D6DA313CED}">
      <dgm:prSet/>
      <dgm:spPr/>
      <dgm:t>
        <a:bodyPr/>
        <a:lstStyle/>
        <a:p>
          <a:endParaRPr lang="en-US"/>
        </a:p>
      </dgm:t>
    </dgm:pt>
    <dgm:pt modelId="{EB8DD23E-3872-40C8-A315-493D3576CA44}" type="pres">
      <dgm:prSet presAssocID="{CA7E26B7-0266-4203-AF4C-96524B9128B0}" presName="root" presStyleCnt="0">
        <dgm:presLayoutVars>
          <dgm:dir/>
          <dgm:resizeHandles val="exact"/>
        </dgm:presLayoutVars>
      </dgm:prSet>
      <dgm:spPr/>
    </dgm:pt>
    <dgm:pt modelId="{3329EC97-78B3-4571-A83A-DCBD48C40377}" type="pres">
      <dgm:prSet presAssocID="{A7522726-25A1-4FE7-AC4D-11587E965E8D}" presName="compNode" presStyleCnt="0"/>
      <dgm:spPr/>
    </dgm:pt>
    <dgm:pt modelId="{E7CBFB9D-08F9-47A3-82B4-ED8533EC3CC1}" type="pres">
      <dgm:prSet presAssocID="{A7522726-25A1-4FE7-AC4D-11587E965E8D}" presName="bgRect" presStyleLbl="bgShp" presStyleIdx="0" presStyleCnt="3"/>
      <dgm:spPr/>
    </dgm:pt>
    <dgm:pt modelId="{27063964-DF85-4321-BC28-38BC7406635E}" type="pres">
      <dgm:prSet presAssocID="{A7522726-25A1-4FE7-AC4D-11587E965E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Αίθουσα τάξης"/>
        </a:ext>
      </dgm:extLst>
    </dgm:pt>
    <dgm:pt modelId="{4196F131-8F57-4272-93FA-6B8D84542464}" type="pres">
      <dgm:prSet presAssocID="{A7522726-25A1-4FE7-AC4D-11587E965E8D}" presName="spaceRect" presStyleCnt="0"/>
      <dgm:spPr/>
    </dgm:pt>
    <dgm:pt modelId="{56F44477-C1FF-48EA-B056-814BB2FE65F8}" type="pres">
      <dgm:prSet presAssocID="{A7522726-25A1-4FE7-AC4D-11587E965E8D}" presName="parTx" presStyleLbl="revTx" presStyleIdx="0" presStyleCnt="3">
        <dgm:presLayoutVars>
          <dgm:chMax val="0"/>
          <dgm:chPref val="0"/>
        </dgm:presLayoutVars>
      </dgm:prSet>
      <dgm:spPr/>
    </dgm:pt>
    <dgm:pt modelId="{0F4A087F-3E6E-401B-AFB8-A42D2C30244B}" type="pres">
      <dgm:prSet presAssocID="{D96605BB-A1F4-4C9C-A44F-2A1AFBC82EA7}" presName="sibTrans" presStyleCnt="0"/>
      <dgm:spPr/>
    </dgm:pt>
    <dgm:pt modelId="{6CDDCD4C-2585-4659-B46A-0061E9A3582B}" type="pres">
      <dgm:prSet presAssocID="{D88BBE63-F27F-4764-B770-508357CB8E80}" presName="compNode" presStyleCnt="0"/>
      <dgm:spPr/>
    </dgm:pt>
    <dgm:pt modelId="{581D5151-D34D-406F-9810-F903D2776BA7}" type="pres">
      <dgm:prSet presAssocID="{D88BBE63-F27F-4764-B770-508357CB8E80}" presName="bgRect" presStyleLbl="bgShp" presStyleIdx="1" presStyleCnt="3"/>
      <dgm:spPr/>
    </dgm:pt>
    <dgm:pt modelId="{E6F5A8A0-1414-4C1E-AD0F-48161AC7B76D}" type="pres">
      <dgm:prSet presAssocID="{D88BBE63-F27F-4764-B770-508357CB8E8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CB34BBB-B811-49D8-B0A6-D3D25900FCB4}" type="pres">
      <dgm:prSet presAssocID="{D88BBE63-F27F-4764-B770-508357CB8E80}" presName="spaceRect" presStyleCnt="0"/>
      <dgm:spPr/>
    </dgm:pt>
    <dgm:pt modelId="{45C4E94E-8DAF-4C04-B8F4-35CC159F2E37}" type="pres">
      <dgm:prSet presAssocID="{D88BBE63-F27F-4764-B770-508357CB8E80}" presName="parTx" presStyleLbl="revTx" presStyleIdx="1" presStyleCnt="3">
        <dgm:presLayoutVars>
          <dgm:chMax val="0"/>
          <dgm:chPref val="0"/>
        </dgm:presLayoutVars>
      </dgm:prSet>
      <dgm:spPr/>
    </dgm:pt>
    <dgm:pt modelId="{2D454A3E-6791-4FB6-8847-201B8C38ABD0}" type="pres">
      <dgm:prSet presAssocID="{5AFC3EA3-EFF1-4CF6-B357-F9F23902C397}" presName="sibTrans" presStyleCnt="0"/>
      <dgm:spPr/>
    </dgm:pt>
    <dgm:pt modelId="{9DB64444-6174-4039-B198-8C64D8825EC6}" type="pres">
      <dgm:prSet presAssocID="{238384F0-CA42-42F6-B645-EDE8285EFD39}" presName="compNode" presStyleCnt="0"/>
      <dgm:spPr/>
    </dgm:pt>
    <dgm:pt modelId="{92B72C87-09EC-41A6-8171-656D49B28671}" type="pres">
      <dgm:prSet presAssocID="{238384F0-CA42-42F6-B645-EDE8285EFD39}" presName="bgRect" presStyleLbl="bgShp" presStyleIdx="2" presStyleCnt="3"/>
      <dgm:spPr/>
    </dgm:pt>
    <dgm:pt modelId="{E1D8CEAC-4975-409C-80CD-8C7B4605CDA4}" type="pres">
      <dgm:prSet presAssocID="{238384F0-CA42-42F6-B645-EDE8285EFD3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Εργαλεία"/>
        </a:ext>
      </dgm:extLst>
    </dgm:pt>
    <dgm:pt modelId="{0A618CAF-7695-4EFA-822D-32BF94255DF8}" type="pres">
      <dgm:prSet presAssocID="{238384F0-CA42-42F6-B645-EDE8285EFD39}" presName="spaceRect" presStyleCnt="0"/>
      <dgm:spPr/>
    </dgm:pt>
    <dgm:pt modelId="{536AD761-578A-44C8-8B6C-7B387E3ADE73}" type="pres">
      <dgm:prSet presAssocID="{238384F0-CA42-42F6-B645-EDE8285EFD3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1FE540A-7E75-4BD9-B54C-90BADFABC13B}" type="presOf" srcId="{A7522726-25A1-4FE7-AC4D-11587E965E8D}" destId="{56F44477-C1FF-48EA-B056-814BB2FE65F8}" srcOrd="0" destOrd="0" presId="urn:microsoft.com/office/officeart/2018/2/layout/IconVerticalSolidList"/>
    <dgm:cxn modelId="{0BB38321-F08C-4E17-AC26-5BE40437252B}" srcId="{CA7E26B7-0266-4203-AF4C-96524B9128B0}" destId="{A7522726-25A1-4FE7-AC4D-11587E965E8D}" srcOrd="0" destOrd="0" parTransId="{0D1BC8E8-9A39-47F8-9BDD-BD4B848E6C60}" sibTransId="{D96605BB-A1F4-4C9C-A44F-2A1AFBC82EA7}"/>
    <dgm:cxn modelId="{7F92529D-CB83-407C-9A14-5AA7FA9E6D4B}" type="presOf" srcId="{238384F0-CA42-42F6-B645-EDE8285EFD39}" destId="{536AD761-578A-44C8-8B6C-7B387E3ADE73}" srcOrd="0" destOrd="0" presId="urn:microsoft.com/office/officeart/2018/2/layout/IconVerticalSolidList"/>
    <dgm:cxn modelId="{D5E6AFB5-6237-48F5-9B68-09D6DA313CED}" srcId="{CA7E26B7-0266-4203-AF4C-96524B9128B0}" destId="{238384F0-CA42-42F6-B645-EDE8285EFD39}" srcOrd="2" destOrd="0" parTransId="{3D15A114-6306-4229-A816-A1F09F5804AD}" sibTransId="{4C0D8983-31E0-4375-8901-46592DB26315}"/>
    <dgm:cxn modelId="{0C8834E3-DD53-4B78-9EB3-160FF66F5676}" type="presOf" srcId="{D88BBE63-F27F-4764-B770-508357CB8E80}" destId="{45C4E94E-8DAF-4C04-B8F4-35CC159F2E37}" srcOrd="0" destOrd="0" presId="urn:microsoft.com/office/officeart/2018/2/layout/IconVerticalSolidList"/>
    <dgm:cxn modelId="{F77522E4-3377-4E06-9CFA-B67C653EAB41}" type="presOf" srcId="{CA7E26B7-0266-4203-AF4C-96524B9128B0}" destId="{EB8DD23E-3872-40C8-A315-493D3576CA44}" srcOrd="0" destOrd="0" presId="urn:microsoft.com/office/officeart/2018/2/layout/IconVerticalSolidList"/>
    <dgm:cxn modelId="{3F01DEF4-8208-4DEE-90B5-6F9E44DE4B97}" srcId="{CA7E26B7-0266-4203-AF4C-96524B9128B0}" destId="{D88BBE63-F27F-4764-B770-508357CB8E80}" srcOrd="1" destOrd="0" parTransId="{168D30FB-FFE2-46FD-8AA7-D51B3F9F6B51}" sibTransId="{5AFC3EA3-EFF1-4CF6-B357-F9F23902C397}"/>
    <dgm:cxn modelId="{F30BE1BC-B7FC-4F79-8EA6-A031557E111E}" type="presParOf" srcId="{EB8DD23E-3872-40C8-A315-493D3576CA44}" destId="{3329EC97-78B3-4571-A83A-DCBD48C40377}" srcOrd="0" destOrd="0" presId="urn:microsoft.com/office/officeart/2018/2/layout/IconVerticalSolidList"/>
    <dgm:cxn modelId="{8DE11E84-D3FE-43C5-95F4-BCAF02421342}" type="presParOf" srcId="{3329EC97-78B3-4571-A83A-DCBD48C40377}" destId="{E7CBFB9D-08F9-47A3-82B4-ED8533EC3CC1}" srcOrd="0" destOrd="0" presId="urn:microsoft.com/office/officeart/2018/2/layout/IconVerticalSolidList"/>
    <dgm:cxn modelId="{50D9CF4F-80C6-48E0-A326-B5178D8F2DAB}" type="presParOf" srcId="{3329EC97-78B3-4571-A83A-DCBD48C40377}" destId="{27063964-DF85-4321-BC28-38BC7406635E}" srcOrd="1" destOrd="0" presId="urn:microsoft.com/office/officeart/2018/2/layout/IconVerticalSolidList"/>
    <dgm:cxn modelId="{EC093A63-6BA5-4462-8936-10B11AC03854}" type="presParOf" srcId="{3329EC97-78B3-4571-A83A-DCBD48C40377}" destId="{4196F131-8F57-4272-93FA-6B8D84542464}" srcOrd="2" destOrd="0" presId="urn:microsoft.com/office/officeart/2018/2/layout/IconVerticalSolidList"/>
    <dgm:cxn modelId="{C974C295-613F-4E7E-BC9E-CE85A6F4E2E0}" type="presParOf" srcId="{3329EC97-78B3-4571-A83A-DCBD48C40377}" destId="{56F44477-C1FF-48EA-B056-814BB2FE65F8}" srcOrd="3" destOrd="0" presId="urn:microsoft.com/office/officeart/2018/2/layout/IconVerticalSolidList"/>
    <dgm:cxn modelId="{61A36760-BFAF-4B78-8EEC-02D618BC8C1F}" type="presParOf" srcId="{EB8DD23E-3872-40C8-A315-493D3576CA44}" destId="{0F4A087F-3E6E-401B-AFB8-A42D2C30244B}" srcOrd="1" destOrd="0" presId="urn:microsoft.com/office/officeart/2018/2/layout/IconVerticalSolidList"/>
    <dgm:cxn modelId="{40229672-8DB7-461E-8D42-F3FFE5430DD6}" type="presParOf" srcId="{EB8DD23E-3872-40C8-A315-493D3576CA44}" destId="{6CDDCD4C-2585-4659-B46A-0061E9A3582B}" srcOrd="2" destOrd="0" presId="urn:microsoft.com/office/officeart/2018/2/layout/IconVerticalSolidList"/>
    <dgm:cxn modelId="{38C9DB45-D4C9-4307-A9FC-3AB77ED96A62}" type="presParOf" srcId="{6CDDCD4C-2585-4659-B46A-0061E9A3582B}" destId="{581D5151-D34D-406F-9810-F903D2776BA7}" srcOrd="0" destOrd="0" presId="urn:microsoft.com/office/officeart/2018/2/layout/IconVerticalSolidList"/>
    <dgm:cxn modelId="{6CEC577F-5314-4FA9-9953-7FEC7FDEEEF2}" type="presParOf" srcId="{6CDDCD4C-2585-4659-B46A-0061E9A3582B}" destId="{E6F5A8A0-1414-4C1E-AD0F-48161AC7B76D}" srcOrd="1" destOrd="0" presId="urn:microsoft.com/office/officeart/2018/2/layout/IconVerticalSolidList"/>
    <dgm:cxn modelId="{4CE712CB-F87F-4D95-8404-D342289AC441}" type="presParOf" srcId="{6CDDCD4C-2585-4659-B46A-0061E9A3582B}" destId="{8CB34BBB-B811-49D8-B0A6-D3D25900FCB4}" srcOrd="2" destOrd="0" presId="urn:microsoft.com/office/officeart/2018/2/layout/IconVerticalSolidList"/>
    <dgm:cxn modelId="{CD376BC6-39D7-42FE-8D4F-23ED61944417}" type="presParOf" srcId="{6CDDCD4C-2585-4659-B46A-0061E9A3582B}" destId="{45C4E94E-8DAF-4C04-B8F4-35CC159F2E37}" srcOrd="3" destOrd="0" presId="urn:microsoft.com/office/officeart/2018/2/layout/IconVerticalSolidList"/>
    <dgm:cxn modelId="{5619B146-C765-4C14-A104-0F5F11178C7B}" type="presParOf" srcId="{EB8DD23E-3872-40C8-A315-493D3576CA44}" destId="{2D454A3E-6791-4FB6-8847-201B8C38ABD0}" srcOrd="3" destOrd="0" presId="urn:microsoft.com/office/officeart/2018/2/layout/IconVerticalSolidList"/>
    <dgm:cxn modelId="{688C46A2-284F-4264-B2EA-9B6023A59C38}" type="presParOf" srcId="{EB8DD23E-3872-40C8-A315-493D3576CA44}" destId="{9DB64444-6174-4039-B198-8C64D8825EC6}" srcOrd="4" destOrd="0" presId="urn:microsoft.com/office/officeart/2018/2/layout/IconVerticalSolidList"/>
    <dgm:cxn modelId="{3B336990-A87B-4A7D-8D72-B1DD2217FE6C}" type="presParOf" srcId="{9DB64444-6174-4039-B198-8C64D8825EC6}" destId="{92B72C87-09EC-41A6-8171-656D49B28671}" srcOrd="0" destOrd="0" presId="urn:microsoft.com/office/officeart/2018/2/layout/IconVerticalSolidList"/>
    <dgm:cxn modelId="{29B4F701-BF73-4866-8306-8E1B3659AFE1}" type="presParOf" srcId="{9DB64444-6174-4039-B198-8C64D8825EC6}" destId="{E1D8CEAC-4975-409C-80CD-8C7B4605CDA4}" srcOrd="1" destOrd="0" presId="urn:microsoft.com/office/officeart/2018/2/layout/IconVerticalSolidList"/>
    <dgm:cxn modelId="{744D8DAA-5889-4D4E-B995-454DDC7E9BAA}" type="presParOf" srcId="{9DB64444-6174-4039-B198-8C64D8825EC6}" destId="{0A618CAF-7695-4EFA-822D-32BF94255DF8}" srcOrd="2" destOrd="0" presId="urn:microsoft.com/office/officeart/2018/2/layout/IconVerticalSolidList"/>
    <dgm:cxn modelId="{9F9A017B-F05B-43EC-A0BE-5BB6072A18C0}" type="presParOf" srcId="{9DB64444-6174-4039-B198-8C64D8825EC6}" destId="{536AD761-578A-44C8-8B6C-7B387E3ADE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BFB9D-08F9-47A3-82B4-ED8533EC3CC1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63964-DF85-4321-BC28-38BC7406635E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44477-C1FF-48EA-B056-814BB2FE65F8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can we support teachers?</a:t>
          </a:r>
        </a:p>
      </dsp:txBody>
      <dsp:txXfrm>
        <a:off x="1945450" y="719"/>
        <a:ext cx="4643240" cy="1684372"/>
      </dsp:txXfrm>
    </dsp:sp>
    <dsp:sp modelId="{581D5151-D34D-406F-9810-F903D2776BA7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5A8A0-1414-4C1E-AD0F-48161AC7B76D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4E94E-8DAF-4C04-B8F4-35CC159F2E37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How can we increase students’ interest for science?</a:t>
          </a:r>
        </a:p>
      </dsp:txBody>
      <dsp:txXfrm>
        <a:off x="1945450" y="2106185"/>
        <a:ext cx="4643240" cy="1684372"/>
      </dsp:txXfrm>
    </dsp:sp>
    <dsp:sp modelId="{92B72C87-09EC-41A6-8171-656D49B28671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8CEAC-4975-409C-80CD-8C7B4605CDA4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AD761-578A-44C8-8B6C-7B387E3ADE73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What digital tools can we use and how do they work?</a:t>
          </a:r>
        </a:p>
      </dsp:txBody>
      <dsp:txXfrm>
        <a:off x="1945450" y="4211650"/>
        <a:ext cx="4643240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DA9916-0EEC-E61E-6347-6FBE693EE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75E6BB8-F992-CDB4-8294-F2445C03D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3B300E-468C-2ABE-E1E3-885C7483C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BD0CC3E-1BAD-D713-720C-8A5925B5D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A5813B-E9AD-E14E-C4EC-4308F812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4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0FE011-1E7A-5D6B-692B-592DA60C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6F22167-C7EB-C0CB-DB8A-0F0B92A94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9E7946A-7E19-9B1D-1B2A-9E87827E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EF6E44E-A95D-14F3-CA1E-F9B0766A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794B0E-2A96-CB8F-3D58-48B3B376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10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B0EA1A7-0C94-E242-58A7-EED4C1B9E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200506F-2E7F-E36A-8DC4-3A0DE7FE9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661178-C1BD-AC55-C61C-FF3E3867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FA1DC5-5FEE-633D-4E96-63C233A3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7BEE4C5-3245-AA6A-FF4D-AA22BAD0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873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5A7E17-3A33-CD0B-0FDD-1E6F60A3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558D80-F79F-2B33-7D40-6B2229B12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AAFB9A-5C83-3A8D-93FA-E38857C0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21BC2F2-12D5-C85F-2250-9CA8F8D3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9C5CF4-008E-58CB-4E89-074B7B95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796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BBC3CD-8692-91B2-B209-7D82E072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B72029-D6F4-0E53-F5C1-D6293F3C7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B14D70-7A6C-6D86-05A0-3F4B1524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164280-A062-D2D9-DD88-C4F7E9E5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74D9C5-A96A-DA1E-F705-E53E00FC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09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1E1FB0-FCDF-EB22-F89F-C544DA501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DED714-AF9B-6CC6-4ECD-07CF8C54E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7E0501B-EF96-A794-6BDD-E092395FD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E2F0B05-3F45-73E3-7894-9D1ACAAB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E55DD79-46DE-3F4C-6A5C-E1A1408F7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A1B1AF-EE59-4CFC-092C-42DCD0FB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90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18BA46-5695-2B44-5119-076486C9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18FA19A-044D-5E11-456F-4256CE76B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1C00F3-08BA-1691-5B0D-9B704A315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55D6052-3D37-B2AF-FFA8-D1F5A5575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E2DC44B-5A1C-F5FA-F2A8-B96FD15DC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5DBA17A-BAF0-7E66-A8E8-6FDECD68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8B3B0CD-26DF-88B0-DB45-45A34513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473CE4D-9AE1-EDD2-FE8A-BFBA848FE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44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EA3C9F-E14A-2BCF-D6B4-D47C0845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FE0A7B7-EEB8-C5A0-6D97-EB24067B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ACDEE6F-2605-7866-F34A-9F8C98E7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85CCF73-C0E3-7DC1-4D7E-BE84FAA2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76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6951ABB-9A33-5787-F93A-3256CBF5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0EBBCDA-8A72-84EC-4B86-D36B25DB4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66DCC89-4A9F-AF8A-F1BB-76C335BD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41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DD22DE-686A-0022-E102-5641D463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239FCF-91A4-7572-6A3F-945276AE8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8338FA3-56CB-0ABD-D76C-25EE286AF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37FCCD2-B0E1-1F90-117B-6AFFBE2C3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7A26BF-23A2-2BA3-F9E7-0B4E8D53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75DDA78-D19A-6EEA-6F78-07E50167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133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95786C-0686-543F-D725-E703E6A8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7665E2A-7AA5-BB58-443D-0EC5B19D6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6CB18D8-A317-E0B8-9C72-3A0C4E540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CAAB4F8-49D6-EB81-FEA6-2555858B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240E38-1E47-35C5-5C9E-33D7E739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407C311-677A-F084-42D5-AE2FADD2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765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3CB46E9-0A6D-F25F-C85D-CEC796D9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E45CFB-DD6E-45F8-29EF-332DF0A2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CA5A-F3FF-397D-1309-05CA0CD1D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395A-EC00-4EB9-9F0B-371862DAAD97}" type="datetimeFigureOut">
              <a:rPr lang="el-GR" smtClean="0"/>
              <a:t>4/7/2022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F07E08-7350-593D-CEB9-1C84F7D1F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C9691D-5D8E-4223-4FCF-35506BFD4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D97DB-C97E-4866-9D4A-94C3A2C403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298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qzfxw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onnect-connection-cooperation-hands-56834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iki.lafabriquedesmobilites.fr/wiki/Notre_r%C3%A9f%C3%A9rentiel_des_mobilit%C3%A9s/Le_r%C3%A9f%C3%A9rentiel_li%C3%A9_%C3%A0_la_coop%C3%A9ration,_la_co-cr%C3%A9ation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mentimeter.com/app/presentation/1381d415d12048db78e2da12ce2f5c27/c851b3a307b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ntimeter.com/app/presentation/f608ac819582cb99c077fc56b6961eb6/145d85e674a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dxrYbjOr10?feature=oembed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Εικόνα 20" descr="Εικόνα που περιέχει φύση, υπαίθριος, νυχτερινός ουρανός, ηλιοβασίλεμα&#10;&#10;Περιγραφή που δημιουργήθηκε αυτόματα">
            <a:extLst>
              <a:ext uri="{FF2B5EF4-FFF2-40B4-BE49-F238E27FC236}">
                <a16:creationId xmlns:a16="http://schemas.microsoft.com/office/drawing/2014/main" id="{3D8E6049-3C6B-7BFB-F111-D355E27ED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605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3CBB5375-EA09-4DC6-0809-7FA995AE7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784"/>
            <a:ext cx="9144000" cy="1098396"/>
          </a:xfrm>
        </p:spPr>
        <p:txBody>
          <a:bodyPr>
            <a:normAutofit/>
          </a:bodyPr>
          <a:lstStyle/>
          <a:p>
            <a:r>
              <a:rPr lang="en-US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Introduction to </a:t>
            </a:r>
            <a:r>
              <a:rPr lang="en-US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LaSciL</a:t>
            </a:r>
            <a:endParaRPr lang="el-GR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9A4CD03-EF0B-504E-D87F-454949C9F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543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Large Scientific Infrastructures enriching online and digital Learning</a:t>
            </a:r>
            <a:endParaRPr lang="el-GR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3DEE82-94B8-433C-89C9-89AB65A55C13}"/>
              </a:ext>
            </a:extLst>
          </p:cNvPr>
          <p:cNvSpPr txBox="1"/>
          <p:nvPr/>
        </p:nvSpPr>
        <p:spPr>
          <a:xfrm>
            <a:off x="2044700" y="2663823"/>
            <a:ext cx="810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Maria Panagopoulou, Physicist</a:t>
            </a:r>
          </a:p>
          <a:p>
            <a:pPr algn="ctr"/>
            <a:r>
              <a:rPr lang="en-US" dirty="0"/>
              <a:t>Research and Development Department, </a:t>
            </a:r>
            <a:r>
              <a:rPr lang="en-US" dirty="0" err="1"/>
              <a:t>Ellinogermaniki</a:t>
            </a:r>
            <a:r>
              <a:rPr lang="en-US" dirty="0"/>
              <a:t> </a:t>
            </a:r>
            <a:r>
              <a:rPr lang="en-US" dirty="0" err="1"/>
              <a:t>Agogi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of July, </a:t>
            </a:r>
            <a:r>
              <a:rPr lang="en-US" dirty="0" err="1"/>
              <a:t>LaSciL</a:t>
            </a:r>
            <a:r>
              <a:rPr lang="en-US" dirty="0"/>
              <a:t> summer school</a:t>
            </a:r>
            <a:endParaRPr lang="el-GR" dirty="0"/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60E139BA-BDDE-DB9A-F54D-7D663300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840" y="5886075"/>
            <a:ext cx="2140520" cy="1208834"/>
          </a:xfrm>
          <a:prstGeom prst="rect">
            <a:avLst/>
          </a:prstGeom>
        </p:spPr>
      </p:pic>
      <p:pic>
        <p:nvPicPr>
          <p:cNvPr id="24" name="Εικόνα 2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62FAF92-B1EA-E4A3-3EA5-3A8B52E0D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0" y="6028356"/>
            <a:ext cx="1234774" cy="740864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7F366FAD-DC91-739E-24DF-A51944816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86" y="3418375"/>
            <a:ext cx="2641827" cy="110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63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B10FBDD-1C7F-82D2-A478-C9A364AD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The team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6F2B2E8-73B7-B211-804E-E0CFF60B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636" y="1027951"/>
            <a:ext cx="3797570" cy="59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4EDE9FE-A464-1D51-3F1A-ACA5D3F2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634" y="2935680"/>
            <a:ext cx="3794760" cy="98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3B75719-4805-984D-CD55-93B294FB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2549" y="641880"/>
            <a:ext cx="3793472" cy="347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B7C040-0396-B6F3-785E-BD09220D1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6176" y="1774463"/>
            <a:ext cx="3797984" cy="12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1" name="Straight Connector 104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A3FF90A5-DB86-7D76-9112-0044EBF89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634" y="5165745"/>
            <a:ext cx="3794760" cy="73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8FA594E-809F-1009-5790-2B5C71B8E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754" y="5995830"/>
            <a:ext cx="2140520" cy="1208834"/>
          </a:xfrm>
          <a:prstGeom prst="rect">
            <a:avLst/>
          </a:prstGeom>
        </p:spPr>
      </p:pic>
      <p:pic>
        <p:nvPicPr>
          <p:cNvPr id="14" name="Εικόνα 1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C987EC4-712D-297C-8658-54639D941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74" y="6235392"/>
            <a:ext cx="989260" cy="5935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C96176-EF00-FA6B-00FA-4385E8A51C17}"/>
              </a:ext>
            </a:extLst>
          </p:cNvPr>
          <p:cNvSpPr txBox="1"/>
          <p:nvPr/>
        </p:nvSpPr>
        <p:spPr>
          <a:xfrm>
            <a:off x="4638766" y="5703443"/>
            <a:ext cx="60944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Bringing together Large Scientific Infrastructures in Astronomy, schools, educational research and teacher training institutions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7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1634AD4-B3DE-8B7F-5691-2E3A9D88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88" y="647700"/>
            <a:ext cx="6780213" cy="35306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28A1B251-C4A3-0A67-DF53-A932CA69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246563"/>
            <a:ext cx="3538538" cy="1958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alsaJ 2 for school pupils">
            <a:extLst>
              <a:ext uri="{FF2B5EF4-FFF2-40B4-BE49-F238E27FC236}">
                <a16:creationId xmlns:a16="http://schemas.microsoft.com/office/drawing/2014/main" id="{BFE091CC-6B0B-BBE3-0DF1-5EF9CA1F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46563"/>
            <a:ext cx="3175000" cy="1958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E79AC348-0665-C47F-63B8-A8678253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Tool collection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91D5911-507C-41B6-3F10-F9AF49C14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110" y="6070619"/>
            <a:ext cx="2140520" cy="1208834"/>
          </a:xfrm>
          <a:prstGeom prst="rect">
            <a:avLst/>
          </a:prstGeom>
        </p:spPr>
      </p:pic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9018956-B845-13D5-E51D-EC97CAAD61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70" y="6296978"/>
            <a:ext cx="989260" cy="5935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5216D1-32DF-9290-1531-F0161752D106}"/>
              </a:ext>
            </a:extLst>
          </p:cNvPr>
          <p:cNvSpPr txBox="1"/>
          <p:nvPr/>
        </p:nvSpPr>
        <p:spPr>
          <a:xfrm>
            <a:off x="717421" y="3790148"/>
            <a:ext cx="32041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Collecting educational resources and tools for introducing Astronomy to the classroom </a:t>
            </a:r>
            <a:endParaRPr lang="el-G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5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54BF6F-EA72-2AEC-3D9B-94EA10B1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Creating open educational material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024FA-6CE4-44D9-080E-9CEA31DDB2DF}"/>
              </a:ext>
            </a:extLst>
          </p:cNvPr>
          <p:cNvSpPr txBox="1"/>
          <p:nvPr/>
        </p:nvSpPr>
        <p:spPr>
          <a:xfrm>
            <a:off x="805543" y="2871982"/>
            <a:ext cx="4558309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Producing and cocreating educational material focused on Astronomy and strongly connected to the school curriculum </a:t>
            </a:r>
          </a:p>
        </p:txBody>
      </p:sp>
      <p:sp>
        <p:nvSpPr>
          <p:cNvPr id="29" name="Oval 16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18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A76510A-A22B-409E-49B5-73DDB09E4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6" r="23642" b="-3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4DDDD560-EEAA-4711-B056-9EBCE1748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657" b="-4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31" name="Freeform: Shape 20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6A51053-6610-993F-0915-DBDE53C80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127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75CF8878-926C-A948-E999-3307D7D7B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489" y="5973972"/>
            <a:ext cx="2140520" cy="1208834"/>
          </a:xfrm>
          <a:prstGeom prst="rect">
            <a:avLst/>
          </a:prstGeom>
        </p:spPr>
      </p:pic>
      <p:pic>
        <p:nvPicPr>
          <p:cNvPr id="24" name="Εικόνα 2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BFBDBC8-8C01-9809-6AF9-41FC0A05E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70" y="6195378"/>
            <a:ext cx="989260" cy="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18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AFB92C-A6C5-DA4B-AAF2-33358CB3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4. Telescopes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051FED-CF0D-4DDD-A9BB-E58FEEFE7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7580" y="2042"/>
            <a:ext cx="3224421" cy="4020664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  <a:solidFill>
            <a:schemeClr val="tx1"/>
          </a:solidFill>
          <a:ln w="952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E5A8E1-2A22-48D0-9556-E21648FA1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AA2300-0FA6-4328-9BD8-1D67925C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3E1FE85-D0BF-41D3-8B85-04776368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135" y="0"/>
            <a:ext cx="3236976" cy="2995156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072B470-1E76-42B5-86EA-1FB0F881D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DD8B025-3845-4DEF-98B6-7C0BF531D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3156"/>
            <a:ext cx="3933440" cy="5861304"/>
          </a:xfrm>
          <a:custGeom>
            <a:avLst/>
            <a:gdLst>
              <a:gd name="connsiteX0" fmla="*/ 1002788 w 3933440"/>
              <a:gd name="connsiteY0" fmla="*/ 0 h 5861304"/>
              <a:gd name="connsiteX1" fmla="*/ 3933440 w 3933440"/>
              <a:gd name="connsiteY1" fmla="*/ 2930652 h 5861304"/>
              <a:gd name="connsiteX2" fmla="*/ 1002788 w 3933440"/>
              <a:gd name="connsiteY2" fmla="*/ 5861304 h 5861304"/>
              <a:gd name="connsiteX3" fmla="*/ 131302 w 3933440"/>
              <a:gd name="connsiteY3" fmla="*/ 5729548 h 5861304"/>
              <a:gd name="connsiteX4" fmla="*/ 0 w 3933440"/>
              <a:gd name="connsiteY4" fmla="*/ 5681491 h 5861304"/>
              <a:gd name="connsiteX5" fmla="*/ 0 w 3933440"/>
              <a:gd name="connsiteY5" fmla="*/ 179814 h 5861304"/>
              <a:gd name="connsiteX6" fmla="*/ 131302 w 3933440"/>
              <a:gd name="connsiteY6" fmla="*/ 131756 h 5861304"/>
              <a:gd name="connsiteX7" fmla="*/ 1002788 w 3933440"/>
              <a:gd name="connsiteY7" fmla="*/ 0 h 58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  <a:solidFill>
            <a:schemeClr val="tx1"/>
          </a:solidFill>
          <a:ln w="952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Κρήτη: Eπιστρέφουν οι &quot;Ανοιχτές Βραδιές Κοινού&quot; στο Αστεροσκοπείο του  Σκίνακα - ertnews.gr">
            <a:extLst>
              <a:ext uri="{FF2B5EF4-FFF2-40B4-BE49-F238E27FC236}">
                <a16:creationId xmlns:a16="http://schemas.microsoft.com/office/drawing/2014/main" id="{C2020C58-54E8-795C-904A-5370C7045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97"/>
          <a:stretch/>
        </p:blipFill>
        <p:spPr bwMode="auto">
          <a:xfrm>
            <a:off x="-1432734" y="413156"/>
            <a:ext cx="5366173" cy="588852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arth and Space News: Nick Howes and Faulkes Telescope Project Seek Lost  Apollo 10 LM Snoopy">
            <a:extLst>
              <a:ext uri="{FF2B5EF4-FFF2-40B4-BE49-F238E27FC236}">
                <a16:creationId xmlns:a16="http://schemas.microsoft.com/office/drawing/2014/main" id="{EB7F71DC-3117-96C7-5E20-5985E846D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b="24741"/>
          <a:stretch/>
        </p:blipFill>
        <p:spPr bwMode="auto">
          <a:xfrm>
            <a:off x="8933076" y="-1087218"/>
            <a:ext cx="4878310" cy="51695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59E773E2-C0B7-3C28-97BE-75F963739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74"/>
          <a:stretch/>
        </p:blipFill>
        <p:spPr bwMode="auto">
          <a:xfrm>
            <a:off x="4426693" y="-279475"/>
            <a:ext cx="3398487" cy="33566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7242FF0A-4D1C-6810-7DA8-6A2D4EB4C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110" y="5989339"/>
            <a:ext cx="2140520" cy="1208834"/>
          </a:xfrm>
          <a:prstGeom prst="rect">
            <a:avLst/>
          </a:prstGeom>
        </p:spPr>
      </p:pic>
      <p:pic>
        <p:nvPicPr>
          <p:cNvPr id="16" name="Εικόνα 1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BB413EE-140A-51AA-8ADB-E311E9C02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4396" y="6221637"/>
            <a:ext cx="989260" cy="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84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513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9630841-EA71-8FDD-02FE-69F3FF95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Connecting the pieces</a:t>
            </a:r>
          </a:p>
        </p:txBody>
      </p:sp>
      <p:cxnSp>
        <p:nvCxnSpPr>
          <p:cNvPr id="5133" name="Straight Connector 513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Nervous System | Shop | Infinite Galaxy Puzzle 2">
            <a:extLst>
              <a:ext uri="{FF2B5EF4-FFF2-40B4-BE49-F238E27FC236}">
                <a16:creationId xmlns:a16="http://schemas.microsoft.com/office/drawing/2014/main" id="{27A3B0B7-AC27-A673-8DE3-D3C68B6F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NASA Space Puzzle- 24 uurs levering | getDigital">
            <a:extLst>
              <a:ext uri="{FF2B5EF4-FFF2-40B4-BE49-F238E27FC236}">
                <a16:creationId xmlns:a16="http://schemas.microsoft.com/office/drawing/2014/main" id="{99EBC686-9BC7-E1AA-EB8A-FB891334F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17629" r="3482" b="16741"/>
          <a:stretch/>
        </p:blipFill>
        <p:spPr bwMode="auto">
          <a:xfrm>
            <a:off x="6445073" y="2495143"/>
            <a:ext cx="5455917" cy="38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B15404E2-6CC9-B95C-283F-99637F176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033" y="6095129"/>
            <a:ext cx="2140520" cy="1208834"/>
          </a:xfrm>
          <a:prstGeom prst="rect">
            <a:avLst/>
          </a:prstGeom>
        </p:spPr>
      </p:pic>
      <p:pic>
        <p:nvPicPr>
          <p:cNvPr id="12" name="Εικόνα 1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1542563-F0CA-C459-23D1-1D20FFE77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7" y="6335716"/>
            <a:ext cx="989260" cy="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48184B1-7F6F-7581-1818-24CCE10EB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Creating your own educational scenario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B82564-95D3-4CD6-988E-97B04C0ED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34235" y="2427541"/>
            <a:ext cx="7268430" cy="399763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42112388-4BD7-B6E1-C534-BFBBE5D02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522" y="5915186"/>
            <a:ext cx="2140520" cy="1208834"/>
          </a:xfrm>
          <a:prstGeom prst="rect">
            <a:avLst/>
          </a:prstGeom>
        </p:spPr>
      </p:pic>
      <p:pic>
        <p:nvPicPr>
          <p:cNvPr id="18" name="Εικόνα 1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5288BAA-F7BA-C937-6665-10BA92923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56" y="6155773"/>
            <a:ext cx="989260" cy="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4E4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02A9A99-5B02-183B-C22E-A4532C21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442411"/>
            <a:ext cx="4996329" cy="2024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 are here to support you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20630AA-8A84-5388-190C-1C7EC7EEBB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408" b="13495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7" name="Εικόνα 6" descr="Εικόνα που περιέχει εσωτερικό, στολισμέν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D407C2B-A335-C266-7698-EA160EBD34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4714" r="4" b="13631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D6D205FF-F36E-0A41-83B9-015E77814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033" y="5993529"/>
            <a:ext cx="2140520" cy="1208834"/>
          </a:xfrm>
          <a:prstGeom prst="rect">
            <a:avLst/>
          </a:prstGeom>
        </p:spPr>
      </p:pic>
      <p:pic>
        <p:nvPicPr>
          <p:cNvPr id="18" name="Εικόνα 1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9166BD89-B706-8D53-3918-86F4EA7EA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020" y="6203750"/>
            <a:ext cx="989260" cy="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9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9" name="Straight Connector 819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Rectangle 820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C1410A4-7045-0F0F-186D-547F9F9D9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Hero teachers</a:t>
            </a:r>
            <a:endParaRPr lang="en-US" sz="5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5" name="Straight Connector 820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10 Ways To Teach Online Like A Superhero">
            <a:extLst>
              <a:ext uri="{FF2B5EF4-FFF2-40B4-BE49-F238E27FC236}">
                <a16:creationId xmlns:a16="http://schemas.microsoft.com/office/drawing/2014/main" id="{38070CAA-786F-C885-1F2F-1C56E805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132" y="2427541"/>
            <a:ext cx="7138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EB19312-EC88-DEA8-BAAC-2A4CA1E9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870" y="5948699"/>
            <a:ext cx="2140520" cy="1208834"/>
          </a:xfrm>
          <a:prstGeom prst="rect">
            <a:avLst/>
          </a:prstGeom>
        </p:spPr>
      </p:pic>
      <p:pic>
        <p:nvPicPr>
          <p:cNvPr id="14" name="Εικόνα 1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B5AE517-545A-F656-6CBD-55B0DB9C5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70" y="6192626"/>
            <a:ext cx="989260" cy="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46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7A4CBB-81B4-E1FF-1CD1-2F1AC88B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293626"/>
          </a:xfrm>
        </p:spPr>
        <p:txBody>
          <a:bodyPr anchor="ctr">
            <a:normAutofit/>
          </a:bodyPr>
          <a:lstStyle/>
          <a:p>
            <a:r>
              <a:rPr lang="en-US" sz="2800"/>
              <a:t>Teaching during Covid-19</a:t>
            </a:r>
            <a:endParaRPr lang="el-GR" sz="280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F6D6F7D-628A-9421-0820-715FBA49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141" y="1028049"/>
            <a:ext cx="6739513" cy="48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BA6503-A548-2C22-D1BA-9590946CD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542939"/>
            <a:ext cx="3053039" cy="3674981"/>
          </a:xfrm>
        </p:spPr>
        <p:txBody>
          <a:bodyPr>
            <a:normAutofit/>
          </a:bodyPr>
          <a:lstStyle/>
          <a:p>
            <a:pPr>
              <a:buClr>
                <a:srgbClr val="FFF68B"/>
              </a:buClr>
            </a:pPr>
            <a:r>
              <a:rPr lang="en-US" sz="1800"/>
              <a:t>Educators not prepared for remote teaching</a:t>
            </a:r>
          </a:p>
          <a:p>
            <a:pPr>
              <a:buClr>
                <a:srgbClr val="FFF68B"/>
              </a:buClr>
            </a:pPr>
            <a:r>
              <a:rPr lang="en-US" sz="1800"/>
              <a:t>Hard to keep the students’ interest up</a:t>
            </a:r>
          </a:p>
          <a:p>
            <a:pPr>
              <a:buClr>
                <a:srgbClr val="FFF68B"/>
              </a:buClr>
            </a:pPr>
            <a:r>
              <a:rPr lang="en-US" sz="1800"/>
              <a:t>New obstacles and difficulties</a:t>
            </a:r>
          </a:p>
          <a:p>
            <a:pPr>
              <a:buClr>
                <a:srgbClr val="FFF68B"/>
              </a:buClr>
            </a:pPr>
            <a:endParaRPr lang="el-GR" sz="180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3573EFB-E773-46FC-B866-B57ED2E39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569741"/>
          </a:xfrm>
          <a:custGeom>
            <a:avLst/>
            <a:gdLst>
              <a:gd name="connsiteX0" fmla="*/ 2296028 w 2296028"/>
              <a:gd name="connsiteY0" fmla="*/ 3569741 h 3569741"/>
              <a:gd name="connsiteX1" fmla="*/ 459 w 2296028"/>
              <a:gd name="connsiteY1" fmla="*/ 3569741 h 3569741"/>
              <a:gd name="connsiteX2" fmla="*/ 0 w 2296028"/>
              <a:gd name="connsiteY2" fmla="*/ 3248180 h 3569741"/>
              <a:gd name="connsiteX3" fmla="*/ 2011607 w 2296028"/>
              <a:gd name="connsiteY3" fmla="*/ 3249283 h 3569741"/>
              <a:gd name="connsiteX4" fmla="*/ 2011607 w 2296028"/>
              <a:gd name="connsiteY4" fmla="*/ 0 h 3569741"/>
              <a:gd name="connsiteX5" fmla="*/ 2296028 w 2296028"/>
              <a:gd name="connsiteY5" fmla="*/ 0 h 3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28" h="3569741">
                <a:moveTo>
                  <a:pt x="2296028" y="3569741"/>
                </a:moveTo>
                <a:lnTo>
                  <a:pt x="459" y="3569741"/>
                </a:lnTo>
                <a:cubicBezTo>
                  <a:pt x="-459" y="3458756"/>
                  <a:pt x="918" y="3359164"/>
                  <a:pt x="0" y="3248180"/>
                </a:cubicBezTo>
                <a:lnTo>
                  <a:pt x="2011607" y="3249283"/>
                </a:lnTo>
                <a:lnTo>
                  <a:pt x="2011607" y="0"/>
                </a:lnTo>
                <a:lnTo>
                  <a:pt x="229602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4" name="Εικόνα 63">
            <a:extLst>
              <a:ext uri="{FF2B5EF4-FFF2-40B4-BE49-F238E27FC236}">
                <a16:creationId xmlns:a16="http://schemas.microsoft.com/office/drawing/2014/main" id="{88D569AD-BA6F-55D5-E1DC-BA65F17F8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840" y="5886075"/>
            <a:ext cx="2140520" cy="1208834"/>
          </a:xfrm>
          <a:prstGeom prst="rect">
            <a:avLst/>
          </a:prstGeom>
        </p:spPr>
      </p:pic>
      <p:pic>
        <p:nvPicPr>
          <p:cNvPr id="65" name="Εικόνα 6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BB30477-C0C1-3A70-C445-8465263EE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0" y="6028356"/>
            <a:ext cx="1234774" cy="7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A233F6E-3880-FD43-BB52-B8D86EE1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What difficulties did you face?</a:t>
            </a:r>
          </a:p>
        </p:txBody>
      </p:sp>
      <p:sp>
        <p:nvSpPr>
          <p:cNvPr id="207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Freeform: Shape 2080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5 Challenging Virtual Teaching Issues and What to do About Them">
            <a:hlinkClick r:id="rId2"/>
            <a:extLst>
              <a:ext uri="{FF2B5EF4-FFF2-40B4-BE49-F238E27FC236}">
                <a16:creationId xmlns:a16="http://schemas.microsoft.com/office/drawing/2014/main" id="{08EA418A-EE4B-5B6C-0E47-44268C1C5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8" r="6317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E5DBD9-36A5-5131-4908-B7E0D7098B20}"/>
              </a:ext>
            </a:extLst>
          </p:cNvPr>
          <p:cNvSpPr txBox="1"/>
          <p:nvPr/>
        </p:nvSpPr>
        <p:spPr>
          <a:xfrm>
            <a:off x="5436727" y="6069591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4"/>
              </a:rPr>
              <a:t>https://www.mentimeter.com/app/presentation/f608ac819582cb99c077fc56b6961eb6/145d85e674ab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211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E3A7C5FB-34EF-A969-8B7E-70F194FA5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971" y="5477283"/>
            <a:ext cx="8081960" cy="9439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Teaching from 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81F2E-5FC1-11A7-F21C-70064CEE46CE}"/>
              </a:ext>
            </a:extLst>
          </p:cNvPr>
          <p:cNvSpPr txBox="1"/>
          <p:nvPr/>
        </p:nvSpPr>
        <p:spPr>
          <a:xfrm>
            <a:off x="1727200" y="257288"/>
            <a:ext cx="8534400" cy="4962412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34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3A89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3A89E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Ηλεκτρονικά πολυμέσα 3" title="NEW TEACHER PROBLEMS">
            <a:hlinkClick r:id="" action="ppaction://media"/>
            <a:extLst>
              <a:ext uri="{FF2B5EF4-FFF2-40B4-BE49-F238E27FC236}">
                <a16:creationId xmlns:a16="http://schemas.microsoft.com/office/drawing/2014/main" id="{69A3E64B-EAB9-8841-BB92-19044DBD82D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3903" y="460449"/>
            <a:ext cx="8025935" cy="4534653"/>
          </a:xfrm>
          <a:prstGeom prst="rect">
            <a:avLst/>
          </a:prstGeom>
          <a:ln w="12700">
            <a:noFill/>
          </a:ln>
        </p:spPr>
      </p:pic>
      <p:sp>
        <p:nvSpPr>
          <p:cNvPr id="6" name="Ισοσκελές τρίγωνο 5">
            <a:extLst>
              <a:ext uri="{FF2B5EF4-FFF2-40B4-BE49-F238E27FC236}">
                <a16:creationId xmlns:a16="http://schemas.microsoft.com/office/drawing/2014/main" id="{D556D004-59B1-3499-6C6C-5AFD55A2081E}"/>
              </a:ext>
            </a:extLst>
          </p:cNvPr>
          <p:cNvSpPr/>
          <p:nvPr/>
        </p:nvSpPr>
        <p:spPr>
          <a:xfrm rot="10800000">
            <a:off x="5778500" y="5219701"/>
            <a:ext cx="533400" cy="44449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D5DB72F8-EB98-81B3-DCFA-B05E543E0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840" y="5886075"/>
            <a:ext cx="2140520" cy="1208834"/>
          </a:xfrm>
          <a:prstGeom prst="rect">
            <a:avLst/>
          </a:prstGeom>
        </p:spPr>
      </p:pic>
      <p:pic>
        <p:nvPicPr>
          <p:cNvPr id="42" name="Εικόνα 4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BAD4C31-C180-6751-4008-5715CBA2B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0" y="6028356"/>
            <a:ext cx="1234774" cy="7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1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521CCF9-363E-D5B2-6C91-E9B76C7C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Searching for digital tools</a:t>
            </a:r>
            <a:endParaRPr lang="el-GR">
              <a:solidFill>
                <a:schemeClr val="bg1"/>
              </a:solidFill>
            </a:endParaRPr>
          </a:p>
        </p:txBody>
      </p:sp>
      <p:pic>
        <p:nvPicPr>
          <p:cNvPr id="4100" name="Picture 4" descr="The fact that the classrooms are equipped with digital education tools and smart boards are used does not mean that digital pedagogy is implemented!">
            <a:extLst>
              <a:ext uri="{FF2B5EF4-FFF2-40B4-BE49-F238E27FC236}">
                <a16:creationId xmlns:a16="http://schemas.microsoft.com/office/drawing/2014/main" id="{D977CB49-EDDB-54C3-E66C-6EAB974F5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8" r="3" b="3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5020A8-D79D-7025-B7F0-E63FB0E9B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en-US" sz="2200"/>
              <a:t>To connect, communicate and interact with the students</a:t>
            </a:r>
          </a:p>
          <a:p>
            <a:r>
              <a:rPr lang="en-US" sz="2200"/>
              <a:t>To keep them engaged</a:t>
            </a:r>
          </a:p>
          <a:p>
            <a:r>
              <a:rPr lang="en-US" sz="2200"/>
              <a:t>To implement laboratory classes</a:t>
            </a:r>
          </a:p>
          <a:p>
            <a:endParaRPr lang="el-GR" sz="2200"/>
          </a:p>
        </p:txBody>
      </p:sp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EA1E7570-4601-B5B1-96A6-78614A2F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840" y="5886075"/>
            <a:ext cx="2140520" cy="1208834"/>
          </a:xfrm>
          <a:prstGeom prst="rect">
            <a:avLst/>
          </a:prstGeom>
        </p:spPr>
      </p:pic>
      <p:pic>
        <p:nvPicPr>
          <p:cNvPr id="27" name="Εικόνα 2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F3776A3-29ED-A81E-292E-E47E5A9EC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0" y="6028356"/>
            <a:ext cx="1234774" cy="7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4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18345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2E45104-117E-B25F-31D3-E681D998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377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In this context</a:t>
            </a:r>
            <a:endParaRPr lang="el-GR" sz="4800">
              <a:solidFill>
                <a:schemeClr val="bg1"/>
              </a:solidFill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5FFCBF8A-3A5D-340A-763B-D4474D962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390702"/>
              </p:ext>
            </p:extLst>
          </p:nvPr>
        </p:nvGraphicFramePr>
        <p:xfrm>
          <a:off x="438912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F16C8D38-3EB9-8A69-0DE8-C26130CA1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690" y="5981325"/>
            <a:ext cx="2140520" cy="1208834"/>
          </a:xfrm>
          <a:prstGeom prst="rect">
            <a:avLst/>
          </a:prstGeom>
        </p:spPr>
      </p:pic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424278D-090D-751B-59C2-29A407517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490" y="6219531"/>
            <a:ext cx="989260" cy="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F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9A6AF9D-3DA4-5327-28A5-44C3DB2E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Large Scientific Infrastructures enriching online and digital Learning </a:t>
            </a: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71D7C52-9C2C-B562-3E77-C2D436E8A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70846"/>
            <a:ext cx="7188199" cy="431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6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A7B17F-CBA7-A4F8-B080-1D6116AA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Acts on these questions by…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8A6AD8-1ACA-42FD-E1C6-3FEB0E437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Bringing together Large Scientific Infrastructures in Astronomy, schools, educational research and teacher training institutions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Collecting educational resources and tools for introducing Astronomy to the classroom 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Producing and cocreating educational material focused on Astronomy and strongly connected to the school curriculum </a:t>
            </a:r>
            <a:endParaRPr lang="el-GR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Utilizing robotic telescopes, real data and scientific inquiry to make students familiar with scientific practices and give them the opportunity to observe the sky through real research infrastructures</a:t>
            </a:r>
            <a:endParaRPr lang="el-GR" sz="2000" dirty="0"/>
          </a:p>
          <a:p>
            <a:endParaRPr lang="el-G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A8694-8696-728A-1C12-6671A40BD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70" r="5010" b="-1"/>
          <a:stretch/>
        </p:blipFill>
        <p:spPr>
          <a:xfrm>
            <a:off x="16329" y="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777E2C8-DB62-7217-F4A7-108F5D192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690" y="6062605"/>
            <a:ext cx="2140520" cy="1208834"/>
          </a:xfrm>
          <a:prstGeom prst="rect">
            <a:avLst/>
          </a:prstGeom>
        </p:spPr>
      </p:pic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13790DB-E621-B464-64EC-9D0899A09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934" y="6305099"/>
            <a:ext cx="989260" cy="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9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B629970-BBCE-4B47-B4F8-2C4A0249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Astronomy?</a:t>
            </a:r>
          </a:p>
        </p:txBody>
      </p:sp>
      <p:pic>
        <p:nvPicPr>
          <p:cNvPr id="6146" name="Picture 2" descr="Trojan Horse - Meme Template and Creator">
            <a:extLst>
              <a:ext uri="{FF2B5EF4-FFF2-40B4-BE49-F238E27FC236}">
                <a16:creationId xmlns:a16="http://schemas.microsoft.com/office/drawing/2014/main" id="{6ADCE361-ACF7-0087-40B1-C3CBEBCDD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976" y="492573"/>
            <a:ext cx="5955236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A17C02D-765A-9A5C-9A45-AEABE1D50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671" y="5628846"/>
            <a:ext cx="2140520" cy="1208834"/>
          </a:xfrm>
          <a:prstGeom prst="rect">
            <a:avLst/>
          </a:prstGeom>
        </p:spPr>
      </p:pic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509F2D5-6454-F927-C5DD-B5CF648EE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64" y="5840199"/>
            <a:ext cx="989260" cy="5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5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Περικοπή</Template>
  <TotalTime>422</TotalTime>
  <Words>287</Words>
  <Application>Microsoft Office PowerPoint</Application>
  <PresentationFormat>Ευρεία οθόνη</PresentationFormat>
  <Paragraphs>43</Paragraphs>
  <Slides>17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Θέμα του Office</vt:lpstr>
      <vt:lpstr>Introduction to LaSciL</vt:lpstr>
      <vt:lpstr>Teaching during Covid-19</vt:lpstr>
      <vt:lpstr>What difficulties did you face?</vt:lpstr>
      <vt:lpstr>Teaching from home</vt:lpstr>
      <vt:lpstr>Searching for digital tools</vt:lpstr>
      <vt:lpstr>In this context</vt:lpstr>
      <vt:lpstr>Large Scientific Infrastructures enriching online and digital Learning </vt:lpstr>
      <vt:lpstr>Acts on these questions by…</vt:lpstr>
      <vt:lpstr>Why Astronomy?</vt:lpstr>
      <vt:lpstr>1. The team</vt:lpstr>
      <vt:lpstr>2. Tool collection </vt:lpstr>
      <vt:lpstr>3. Creating open educational material</vt:lpstr>
      <vt:lpstr>4. Telescopes</vt:lpstr>
      <vt:lpstr>Connecting the pieces</vt:lpstr>
      <vt:lpstr>Creating your own educational scenario</vt:lpstr>
      <vt:lpstr>We are here to support you</vt:lpstr>
      <vt:lpstr>Hero teachers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LaSciL</dc:title>
  <dc:creator>Maria Panagopoulou</dc:creator>
  <cp:lastModifiedBy>Maria Panagopoulou</cp:lastModifiedBy>
  <cp:revision>8</cp:revision>
  <dcterms:created xsi:type="dcterms:W3CDTF">2022-06-24T11:24:02Z</dcterms:created>
  <dcterms:modified xsi:type="dcterms:W3CDTF">2022-07-04T05:38:15Z</dcterms:modified>
</cp:coreProperties>
</file>