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315" r:id="rId4"/>
    <p:sldId id="316" r:id="rId5"/>
    <p:sldId id="317" r:id="rId6"/>
    <p:sldId id="318" r:id="rId7"/>
    <p:sldId id="258" r:id="rId8"/>
    <p:sldId id="259" r:id="rId9"/>
    <p:sldId id="319" r:id="rId10"/>
    <p:sldId id="320" r:id="rId11"/>
    <p:sldId id="321" r:id="rId12"/>
    <p:sldId id="260" r:id="rId13"/>
  </p:sldIdLst>
  <p:sldSz cx="9144000" cy="5143500" type="screen16x9"/>
  <p:notesSz cx="6858000" cy="9144000"/>
  <p:embeddedFontLst>
    <p:embeddedFont>
      <p:font typeface="Anaheim" panose="020B0604020202020204" charset="0"/>
      <p:regular r:id="rId15"/>
    </p:embeddedFont>
    <p:embeddedFont>
      <p:font typeface="Cinzel" panose="020B0604020202020204" charset="0"/>
      <p:regular r:id="rId16"/>
      <p:bold r:id="rId17"/>
    </p:embeddedFont>
    <p:embeddedFont>
      <p:font typeface="Inter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A8311E-B94C-473B-80C8-80A3C8B1F17D}">
  <a:tblStyle styleId="{F2A8311E-B94C-473B-80C8-80A3C8B1F1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eb5cd01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eb5cd01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eb5cd01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eb5cd01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eb5cd01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eb5cd01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e02864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ee02864a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e02864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ee02864a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00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e02864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ee02864a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37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e02864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ee02864a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06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92">
            <a:off x="2474250" y="3479751"/>
            <a:ext cx="41955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8200" y="1237225"/>
            <a:ext cx="6267900" cy="22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2612759"/>
            <a:ext cx="4360200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80988"/>
            <a:ext cx="1863600" cy="180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455">
            <a:off x="720000" y="4048313"/>
            <a:ext cx="4534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237079"/>
            <a:ext cx="7703700" cy="33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256400" y="1492013"/>
            <a:ext cx="66312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004050" y="2482388"/>
            <a:ext cx="51357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 rot="1961">
            <a:off x="2909743" y="1653976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2"/>
          </p:nvPr>
        </p:nvSpPr>
        <p:spPr>
          <a:xfrm>
            <a:off x="720000" y="15081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720000" y="2164183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 hasCustomPrompt="1"/>
          </p:nvPr>
        </p:nvSpPr>
        <p:spPr>
          <a:xfrm rot="1961">
            <a:off x="2909850" y="3326273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4"/>
          </p:nvPr>
        </p:nvSpPr>
        <p:spPr>
          <a:xfrm>
            <a:off x="720000" y="31803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5"/>
          </p:nvPr>
        </p:nvSpPr>
        <p:spPr>
          <a:xfrm>
            <a:off x="720000" y="3836408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6" hasCustomPrompt="1"/>
          </p:nvPr>
        </p:nvSpPr>
        <p:spPr>
          <a:xfrm rot="-1961" flipH="1">
            <a:off x="5182100" y="1654015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/>
          </p:nvPr>
        </p:nvSpPr>
        <p:spPr>
          <a:xfrm flipH="1">
            <a:off x="6230700" y="15081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 flipH="1">
            <a:off x="6230700" y="2164183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9" hasCustomPrompt="1"/>
          </p:nvPr>
        </p:nvSpPr>
        <p:spPr>
          <a:xfrm rot="-1961" flipH="1">
            <a:off x="5182100" y="3326227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3"/>
          </p:nvPr>
        </p:nvSpPr>
        <p:spPr>
          <a:xfrm flipH="1">
            <a:off x="6230700" y="31803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4"/>
          </p:nvPr>
        </p:nvSpPr>
        <p:spPr>
          <a:xfrm flipH="1">
            <a:off x="6230700" y="3836408"/>
            <a:ext cx="2193300" cy="6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sz="3100" b="1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scil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iapanago@ea.gr" TargetMode="External"/><Relationship Id="rId5" Type="http://schemas.openxmlformats.org/officeDocument/2006/relationships/hyperlink" Target="mailto:echaniot@ea.gr" TargetMode="External"/><Relationship Id="rId4" Type="http://schemas.openxmlformats.org/officeDocument/2006/relationships/hyperlink" Target="https://www.facebook.com/LaScil.pro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subTitle" idx="1"/>
          </p:nvPr>
        </p:nvSpPr>
        <p:spPr>
          <a:xfrm rot="-492">
            <a:off x="2474250" y="2662004"/>
            <a:ext cx="4195500" cy="42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Ε. Χανιωτάκης,</a:t>
            </a:r>
            <a:br>
              <a:rPr lang="el-GR" sz="1200" dirty="0"/>
            </a:br>
            <a:r>
              <a:rPr lang="el-GR" sz="1200" dirty="0"/>
              <a:t>Φυσικός</a:t>
            </a:r>
            <a:br>
              <a:rPr lang="el-GR" sz="1200" dirty="0"/>
            </a:br>
            <a:r>
              <a:rPr lang="el-GR" sz="1200" dirty="0"/>
              <a:t>Τμήμα Έρευνας και Ανάπτυξης,</a:t>
            </a:r>
            <a:br>
              <a:rPr lang="el-GR" sz="1200" dirty="0"/>
            </a:br>
            <a:r>
              <a:rPr lang="el-GR" sz="1200" dirty="0"/>
              <a:t>Ελληνογερμανική Αγωγή</a:t>
            </a:r>
            <a:endParaRPr sz="1200" dirty="0"/>
          </a:p>
        </p:txBody>
      </p:sp>
      <p:sp>
        <p:nvSpPr>
          <p:cNvPr id="198" name="Google Shape;198;p35"/>
          <p:cNvSpPr txBox="1">
            <a:spLocks noGrp="1"/>
          </p:cNvSpPr>
          <p:nvPr>
            <p:ph type="ctrTitle"/>
          </p:nvPr>
        </p:nvSpPr>
        <p:spPr>
          <a:xfrm>
            <a:off x="392099" y="1803707"/>
            <a:ext cx="8682487" cy="22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800" dirty="0">
                <a:latin typeface="+mj-lt"/>
              </a:rPr>
              <a:t>Η Αστρονομία στη Σχολική Τάξη </a:t>
            </a:r>
            <a:br>
              <a:rPr lang="en-US" sz="2800" dirty="0">
                <a:latin typeface="+mj-lt"/>
              </a:rPr>
            </a:br>
            <a:r>
              <a:rPr lang="el-GR" sz="2800" dirty="0">
                <a:latin typeface="+mj-lt"/>
              </a:rPr>
              <a:t>με τη χρήση νέων τεχνολογιών</a:t>
            </a:r>
            <a:endParaRPr sz="1600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4" name="Google Shape;197;p35">
            <a:extLst>
              <a:ext uri="{FF2B5EF4-FFF2-40B4-BE49-F238E27FC236}">
                <a16:creationId xmlns:a16="http://schemas.microsoft.com/office/drawing/2014/main" id="{6F3DD644-2274-4DD7-8357-14F165CDAA8B}"/>
              </a:ext>
            </a:extLst>
          </p:cNvPr>
          <p:cNvSpPr txBox="1">
            <a:spLocks/>
          </p:cNvSpPr>
          <p:nvPr/>
        </p:nvSpPr>
        <p:spPr>
          <a:xfrm rot="-492">
            <a:off x="666524" y="4296928"/>
            <a:ext cx="8255213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sz="16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l-GR" sz="800" dirty="0"/>
              <a:t>Ημερίδα επιμόρφωσης εκπαιδευτικών: «Η Αστρονομία στη Σχολική Τάξη με τη χρήση νέων Τεχνολογιών»</a:t>
            </a:r>
            <a:br>
              <a:rPr lang="el-GR" sz="800" dirty="0"/>
            </a:br>
            <a:r>
              <a:rPr lang="el-GR" sz="800" dirty="0"/>
              <a:t>Ελληνογερμανική Αγωγή, 17 Μάϊου 2022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8FABE1-9D19-4838-98C2-60D04F68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715" y="4546621"/>
            <a:ext cx="1311871" cy="740864"/>
          </a:xfrm>
          <a:prstGeom prst="rect">
            <a:avLst/>
          </a:prstGeom>
        </p:spPr>
      </p:pic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566902B-3E2D-42B8-BB4F-5D1089B5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53" y="3605065"/>
            <a:ext cx="1305894" cy="694536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0F5B985-D16A-4732-B2CF-0E096CCA4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741" y="4679831"/>
            <a:ext cx="712470" cy="427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104703" y="3168285"/>
            <a:ext cx="3715267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l-GR" sz="1800" dirty="0"/>
              <a:t>Παράγοντας και συνδημιουργώντας μαζί σας εκπαιδευτικό υλικό με κέντρο την Αστρονομία που συνδέεται άμεσα με τα σχολικά αναλυτικά προγράμματα</a:t>
            </a:r>
          </a:p>
        </p:txBody>
      </p:sp>
      <p:sp>
        <p:nvSpPr>
          <p:cNvPr id="227" name="Google Shape;227;p38"/>
          <p:cNvSpPr txBox="1">
            <a:spLocks noGrp="1"/>
          </p:cNvSpPr>
          <p:nvPr>
            <p:ph type="title" idx="2"/>
          </p:nvPr>
        </p:nvSpPr>
        <p:spPr>
          <a:xfrm>
            <a:off x="728546" y="991186"/>
            <a:ext cx="1997562" cy="18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E67F31-92A9-4E54-AB7F-2C08E869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373" y="162497"/>
            <a:ext cx="4919124" cy="301730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39E579-CA70-45F9-A0C4-295BC9CD8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714" y="1208118"/>
            <a:ext cx="4527360" cy="317753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D2370F9-B3EF-43AD-8755-CEBB93080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200" y="2313706"/>
            <a:ext cx="3984800" cy="29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104703" y="3168285"/>
            <a:ext cx="3715267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sz="1800" dirty="0"/>
              <a:t>Αξιοποιώντας τις μοναδικές δυνατότητες των ρομποτικών τηλεσκοπίων στην εκπαίδευση για να έχουν οι μαθητές χρόνο παρατήρησης.</a:t>
            </a:r>
          </a:p>
        </p:txBody>
      </p:sp>
      <p:sp>
        <p:nvSpPr>
          <p:cNvPr id="227" name="Google Shape;227;p38"/>
          <p:cNvSpPr txBox="1">
            <a:spLocks noGrp="1"/>
          </p:cNvSpPr>
          <p:nvPr>
            <p:ph type="title" idx="2"/>
          </p:nvPr>
        </p:nvSpPr>
        <p:spPr>
          <a:xfrm>
            <a:off x="728546" y="991186"/>
            <a:ext cx="1997562" cy="18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5122" name="Picture 2" descr="Earth and Space News: Nick Howes and Faulkes Telescope Project Seek Lost  Apollo 10 LM Snoopy">
            <a:extLst>
              <a:ext uri="{FF2B5EF4-FFF2-40B4-BE49-F238E27FC236}">
                <a16:creationId xmlns:a16="http://schemas.microsoft.com/office/drawing/2014/main" id="{7FD0EC45-4E2B-404F-A700-603139A2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79" y="1136733"/>
            <a:ext cx="1997562" cy="30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Κρήτη: Eπιστρέφουν οι &quot;Ανοιχτές Βραδιές Κοινού&quot; στο Αστεροσκοπείο του  Σκίνακα - ertnews.gr">
            <a:extLst>
              <a:ext uri="{FF2B5EF4-FFF2-40B4-BE49-F238E27FC236}">
                <a16:creationId xmlns:a16="http://schemas.microsoft.com/office/drawing/2014/main" id="{A7D2A80B-2431-47C3-9404-5F4FE9F0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70" y="1494348"/>
            <a:ext cx="1389804" cy="21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stronomical Facilities in Athens - COSPAR 2022 - 44th Scientific Assembly  - 16-24 July 2022, Athens, Greece">
            <a:extLst>
              <a:ext uri="{FF2B5EF4-FFF2-40B4-BE49-F238E27FC236}">
                <a16:creationId xmlns:a16="http://schemas.microsoft.com/office/drawing/2014/main" id="{0363FF6A-4053-492A-90D5-EA6A0D85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46" y="1632619"/>
            <a:ext cx="1407298" cy="21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0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1256400" y="507275"/>
            <a:ext cx="66312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An..</a:t>
            </a:r>
            <a:endParaRPr dirty="0"/>
          </a:p>
        </p:txBody>
      </p:sp>
      <p:sp>
        <p:nvSpPr>
          <p:cNvPr id="234" name="Google Shape;234;p39"/>
          <p:cNvSpPr txBox="1">
            <a:spLocks noGrp="1"/>
          </p:cNvSpPr>
          <p:nvPr>
            <p:ph type="subTitle" idx="1"/>
          </p:nvPr>
        </p:nvSpPr>
        <p:spPr>
          <a:xfrm>
            <a:off x="835270" y="1402650"/>
            <a:ext cx="747346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Θέλετε να γίνετε μέλος της ομάδας του </a:t>
            </a:r>
            <a:r>
              <a:rPr lang="en-US" dirty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LaSciL </a:t>
            </a:r>
            <a:r>
              <a:rPr lang="el-GR" dirty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και να συνεισφέρετε κι εσείς στην εισαγωγή της Αστρονομίας στη Σχολική τάξη με χρήση εξ΄ αποστάσεως εργαλείων, </a:t>
            </a:r>
            <a:br>
              <a:rPr lang="el-GR" dirty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</a:br>
            <a:r>
              <a:rPr lang="el-GR" dirty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σας καλωσορίζουμε στην νέα μας αυτή προσπάθεια!</a:t>
            </a:r>
            <a:endParaRPr dirty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039EE-06CE-42AA-9A9F-4752ADA0AF28}"/>
              </a:ext>
            </a:extLst>
          </p:cNvPr>
          <p:cNvSpPr txBox="1"/>
          <p:nvPr/>
        </p:nvSpPr>
        <p:spPr>
          <a:xfrm>
            <a:off x="5662246" y="4166865"/>
            <a:ext cx="37839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Website: </a:t>
            </a:r>
            <a:r>
              <a:rPr lang="en-US" sz="1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https://lascil.eu/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Facebook: </a:t>
            </a:r>
            <a:r>
              <a:rPr lang="en-US" sz="11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https://www.facebook.com/LaScil.project</a:t>
            </a:r>
            <a:br>
              <a:rPr lang="en-US" sz="1100" dirty="0">
                <a:solidFill>
                  <a:schemeClr val="bg1"/>
                </a:solidFill>
              </a:rPr>
            </a:b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Email: </a:t>
            </a:r>
            <a:r>
              <a:rPr lang="en-US" sz="1100" dirty="0">
                <a:hlinkClick r:id="rId5"/>
              </a:rPr>
              <a:t>echaniot@ea.gr</a:t>
            </a:r>
            <a:r>
              <a:rPr lang="en-US" sz="1100" dirty="0"/>
              <a:t> | </a:t>
            </a:r>
            <a:r>
              <a:rPr lang="en-US" sz="1100" dirty="0">
                <a:hlinkClick r:id="rId6"/>
              </a:rPr>
              <a:t>Mariapanago@ea.gr</a:t>
            </a:r>
            <a:r>
              <a:rPr lang="en-US" sz="1100" dirty="0"/>
              <a:t>  </a:t>
            </a:r>
            <a:endParaRPr lang="el-G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720150" y="283626"/>
            <a:ext cx="77037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Τι θα κάνουμε σήμερα</a:t>
            </a:r>
            <a:endParaRPr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933611-38B2-4D52-86C2-A80A46930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1" y="1110721"/>
            <a:ext cx="7243190" cy="3828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144F29-78CC-40EC-9424-4C4CED4A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9738"/>
            <a:ext cx="7703700" cy="634500"/>
          </a:xfrm>
        </p:spPr>
        <p:txBody>
          <a:bodyPr/>
          <a:lstStyle/>
          <a:p>
            <a:r>
              <a:rPr lang="el-GR" dirty="0"/>
              <a:t>Στα 2 χρόνια της πανδημίας..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7089B2-724C-4F5B-B912-DDFC9B25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425" y="1245478"/>
            <a:ext cx="4263425" cy="3143586"/>
          </a:xfrm>
        </p:spPr>
        <p:txBody>
          <a:bodyPr/>
          <a:lstStyle/>
          <a:p>
            <a:r>
              <a:rPr lang="el-GR" sz="1200" dirty="0"/>
              <a:t>Χρειάστηκε να στραφούμε στην εξ’ αποστάσεως διδασκαλία , κάτι για το οποίο η πολιτεία και η εκπαιδευτική κοινότητα δεν ήταν συνολικά έτοιμη.</a:t>
            </a:r>
            <a:br>
              <a:rPr lang="el-GR" sz="1200" dirty="0"/>
            </a:br>
            <a:endParaRPr lang="el-GR" sz="1200" dirty="0"/>
          </a:p>
          <a:p>
            <a:r>
              <a:rPr lang="el-GR" sz="1200" dirty="0"/>
              <a:t>Κληθήκαμε να αντιμετωπίσουμε μια νέα πραγματικότητα «εικονικής σχολικής τάξης» η οποία είχε τις δικές της απαιτήσεις σε επίπεδο διαχείρισης. </a:t>
            </a:r>
            <a:br>
              <a:rPr lang="el-GR" sz="1200" dirty="0"/>
            </a:br>
            <a:endParaRPr lang="el-GR" sz="1200" dirty="0"/>
          </a:p>
          <a:p>
            <a:r>
              <a:rPr lang="el-GR" sz="1200" dirty="0"/>
              <a:t>Έπρεπε να καταφέρουμε να ολοκληρώσουμε την ύλη, να εξασφαλίσουμε ότι θα επιτευχθούν οι μαθησιακοί μας στόχοι και παράλληλα να διατηρήσουμε το ενδιαφέρον των μαθητών.  </a:t>
            </a:r>
            <a:br>
              <a:rPr lang="en-US" sz="1200" dirty="0"/>
            </a:br>
            <a:endParaRPr lang="el-GR" sz="1200" dirty="0"/>
          </a:p>
          <a:p>
            <a:pPr marL="152400" indent="0">
              <a:buNone/>
            </a:pPr>
            <a:endParaRPr lang="el-GR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8CD904-9D3D-4B68-B1B7-CFE04306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0" y="1245478"/>
            <a:ext cx="4411693" cy="3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1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8978D7-ADC7-4B5A-8320-12125970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2513"/>
            <a:ext cx="7703700" cy="634500"/>
          </a:xfrm>
        </p:spPr>
        <p:txBody>
          <a:bodyPr/>
          <a:lstStyle/>
          <a:p>
            <a:r>
              <a:rPr lang="el-GR" dirty="0"/>
              <a:t>Ψηφιακά εργαλεία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38DA894-F745-45CC-9669-C202EB379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21" y="1046633"/>
            <a:ext cx="4142558" cy="3906610"/>
          </a:xfrm>
        </p:spPr>
        <p:txBody>
          <a:bodyPr/>
          <a:lstStyle/>
          <a:p>
            <a:r>
              <a:rPr lang="el-GR" sz="1400" dirty="0"/>
              <a:t>Μάθαμε και χρησιμοποιήσαμε ένα πλήθος ψηφιακών εργαλείων και αποθετηρίων για να μπορέσουμε να φέρουμε εις πέρας τις υποχρεώσεις μας, αλλά και για να κάνουμε το μάθημά μας πιο αποδοτικό.</a:t>
            </a:r>
            <a:br>
              <a:rPr lang="el-GR" sz="1400" dirty="0"/>
            </a:br>
            <a:endParaRPr lang="el-GR" sz="1400" dirty="0"/>
          </a:p>
          <a:p>
            <a:r>
              <a:rPr lang="el-GR" sz="1400" dirty="0"/>
              <a:t>Ψηφιακά εργαλεία χρειάστηκε να αξιοποιηθούν και για τις περιπτώσεις πειραματικών μαθημάτων (εξ’ αποστάσεως πειραματική διδασκαλία Φυσικών επιστημών).</a:t>
            </a:r>
            <a:br>
              <a:rPr lang="el-GR" sz="1400" dirty="0"/>
            </a:br>
            <a:endParaRPr lang="el-GR" sz="1400" dirty="0"/>
          </a:p>
          <a:p>
            <a:r>
              <a:rPr lang="el-GR" sz="1400" dirty="0"/>
              <a:t>Αναζητήσαμε ψηφιακά εργαλεία και </a:t>
            </a:r>
            <a:r>
              <a:rPr lang="en-US" sz="1400" dirty="0"/>
              <a:t>online </a:t>
            </a:r>
            <a:r>
              <a:rPr lang="el-GR" sz="1400" dirty="0"/>
              <a:t>δραστηριότητες για να διατηρήσουμε το ενδιαφέρον και το κίνητρο των μαθητών μας.</a:t>
            </a:r>
            <a:br>
              <a:rPr lang="el-GR" sz="1400" dirty="0"/>
            </a:br>
            <a:endParaRPr lang="el-GR" sz="1400" dirty="0"/>
          </a:p>
          <a:p>
            <a:endParaRPr lang="el-GR" sz="1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BCA8216-9530-4A34-AAE2-E7FFB6A5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49" y="1510357"/>
            <a:ext cx="4520725" cy="26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BF59ED-754A-448D-98B8-4B1C8FBF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 αυτές τις συνθήκες..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B83A89-C313-4357-AEA3-32DACFB9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40" y="1321469"/>
            <a:ext cx="4742916" cy="3668207"/>
          </a:xfrm>
        </p:spPr>
        <p:txBody>
          <a:bodyPr/>
          <a:lstStyle/>
          <a:p>
            <a:r>
              <a:rPr lang="el-GR" sz="1400" dirty="0"/>
              <a:t>Ποιοι είναι οι βέλτιστοι τρόποι να υποστηριχθεί ο εκπαιδευτικός ώστε να υλοποιεί μαθήματα εξ’ αποστάσεως;</a:t>
            </a:r>
            <a:br>
              <a:rPr lang="el-GR" sz="1400" dirty="0"/>
            </a:br>
            <a:endParaRPr lang="el-GR" sz="1400" dirty="0"/>
          </a:p>
          <a:p>
            <a:r>
              <a:rPr lang="el-GR" sz="1400" dirty="0"/>
              <a:t>Ποιες θεματικές ενότητες και ποια εργαλεία μπορούν να αξιοποιηθούν;</a:t>
            </a:r>
            <a:br>
              <a:rPr lang="el-GR" sz="1400" dirty="0"/>
            </a:br>
            <a:endParaRPr lang="el-GR" sz="1400" dirty="0"/>
          </a:p>
          <a:p>
            <a:r>
              <a:rPr lang="el-GR" sz="1400" dirty="0"/>
              <a:t>Ποιες καλές πρακτικές από την τυπική και την άτυπη μάθηση μπορούν να αξιοποιηθούν στην «ψηφιακή τάξη» που μπορούν να αξιοποιηθούν σχετικά; (π.χ Εικονικές επισκέψεις σε ερευνητικά κέντρα και μουσεία)΄;</a:t>
            </a:r>
          </a:p>
        </p:txBody>
      </p:sp>
      <p:sp>
        <p:nvSpPr>
          <p:cNvPr id="4" name="Θέση κειμένου 2">
            <a:extLst>
              <a:ext uri="{FF2B5EF4-FFF2-40B4-BE49-F238E27FC236}">
                <a16:creationId xmlns:a16="http://schemas.microsoft.com/office/drawing/2014/main" id="{2B701308-2115-41A0-B382-7BBBCECB0C9C}"/>
              </a:ext>
            </a:extLst>
          </p:cNvPr>
          <p:cNvSpPr txBox="1">
            <a:spLocks/>
          </p:cNvSpPr>
          <p:nvPr/>
        </p:nvSpPr>
        <p:spPr>
          <a:xfrm>
            <a:off x="5539828" y="1837021"/>
            <a:ext cx="342486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ter"/>
              <a:buChar char="■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alphaL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romanL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arabi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alphaL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romanL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arabi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9527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Inter"/>
              <a:buAutoNum type="alphaL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95275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50"/>
              <a:buFont typeface="Inter"/>
              <a:buAutoNum type="romanLcPeriod"/>
              <a:defRPr sz="105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52400" indent="0">
              <a:buNone/>
            </a:pPr>
            <a:r>
              <a:rPr lang="el-GR" sz="1600" dirty="0"/>
              <a:t>Ώστε να διατηρηθεί ή αυξηθεί το ενδιαφέρον των μαθητών για την Επιστήμη χωρίς να ξεφεύγουμε από το αναλυτικό πρόγραμμα;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9BE960E-7A06-4F56-A1EF-62CEF525A2C2}"/>
              </a:ext>
            </a:extLst>
          </p:cNvPr>
          <p:cNvSpPr/>
          <p:nvPr/>
        </p:nvSpPr>
        <p:spPr>
          <a:xfrm>
            <a:off x="5520434" y="1811383"/>
            <a:ext cx="3392680" cy="15296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0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F68B7E3-DAA2-4267-A5E6-E816EB7B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57" y="293345"/>
            <a:ext cx="5499797" cy="3299879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3FD59A20-0EFD-4D31-B55B-37081CC7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3854153"/>
            <a:ext cx="7702550" cy="672685"/>
          </a:xfrm>
        </p:spPr>
        <p:txBody>
          <a:bodyPr/>
          <a:lstStyle/>
          <a:p>
            <a:pPr marL="152400" indent="0" algn="ctr">
              <a:buNone/>
            </a:pPr>
            <a:r>
              <a:rPr lang="el-GR" sz="1400" dirty="0"/>
              <a:t>Η πρωτοβουλία </a:t>
            </a:r>
            <a:r>
              <a:rPr lang="en-US" sz="1400" dirty="0"/>
              <a:t>LaSciL</a:t>
            </a:r>
            <a:r>
              <a:rPr lang="el-GR" sz="1400" dirty="0"/>
              <a:t> </a:t>
            </a:r>
            <a:r>
              <a:rPr lang="en-US" sz="1400" dirty="0"/>
              <a:t>(Large Scientific Infrastructures enriching online and digital Learning) </a:t>
            </a:r>
            <a:r>
              <a:rPr lang="el-GR" sz="1400" dirty="0"/>
              <a:t>προτείνει απαντήσεις σε αυτά τα ερωτήματα αξιοποιώντας το μοναδικό δυναμικό της Αστρονομίας τόσο να εμπνεύσει μικρούς και μεγάλους αλλά και να συνδεθεί με τα σχολικά αναλυτικά προγράμματα</a:t>
            </a:r>
          </a:p>
          <a:p>
            <a:pPr algn="ctr"/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85766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 rot="1961">
            <a:off x="2909743" y="1604550"/>
            <a:ext cx="10521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0" name="Google Shape;210;p37"/>
          <p:cNvSpPr txBox="1">
            <a:spLocks noGrp="1"/>
          </p:cNvSpPr>
          <p:nvPr>
            <p:ph type="title" idx="2"/>
          </p:nvPr>
        </p:nvSpPr>
        <p:spPr>
          <a:xfrm>
            <a:off x="0" y="1583523"/>
            <a:ext cx="2909467" cy="1113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/>
              <a:t>Φέρνοντας μαζί μεγάλες ερευνητικές υποδομές στην Αστρονομία, σχολεία, φορείς εκπαιδευτικής έρευνας και επιμόρφωσης εκπαιδευτικών</a:t>
            </a:r>
            <a:endParaRPr sz="1100" dirty="0"/>
          </a:p>
        </p:txBody>
      </p:sp>
      <p:sp>
        <p:nvSpPr>
          <p:cNvPr id="212" name="Google Shape;212;p3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Πως;</a:t>
            </a:r>
            <a:endParaRPr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 idx="3"/>
          </p:nvPr>
        </p:nvSpPr>
        <p:spPr>
          <a:xfrm rot="1961">
            <a:off x="2909850" y="3326273"/>
            <a:ext cx="10521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 idx="4"/>
          </p:nvPr>
        </p:nvSpPr>
        <p:spPr>
          <a:xfrm>
            <a:off x="87814" y="3335718"/>
            <a:ext cx="2733838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/>
              <a:t>Παράγοντας και συνδημιουργώντας μαζί σας εκπαιδευτικό υλικό με κέντρο την Αστρονομία που συνδέεται άμεσα με τα σχολικά αναλυτικά προγράμματα</a:t>
            </a:r>
            <a:endParaRPr sz="1100" dirty="0"/>
          </a:p>
        </p:txBody>
      </p:sp>
      <p:sp>
        <p:nvSpPr>
          <p:cNvPr id="216" name="Google Shape;216;p37"/>
          <p:cNvSpPr txBox="1">
            <a:spLocks noGrp="1"/>
          </p:cNvSpPr>
          <p:nvPr>
            <p:ph type="title" idx="6"/>
          </p:nvPr>
        </p:nvSpPr>
        <p:spPr>
          <a:xfrm rot="-1961" flipH="1">
            <a:off x="5182100" y="1654015"/>
            <a:ext cx="10521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title" idx="7"/>
          </p:nvPr>
        </p:nvSpPr>
        <p:spPr>
          <a:xfrm flipH="1">
            <a:off x="6313533" y="1677895"/>
            <a:ext cx="21933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/>
              <a:t>Συλλέγοντας έναν πλούτο ψηφιακών  εκπαιδευτικών εργαλείων για την εισαγωγή της Αστρονομίας στην τάξη</a:t>
            </a:r>
            <a:endParaRPr sz="1100"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title" idx="9"/>
          </p:nvPr>
        </p:nvSpPr>
        <p:spPr>
          <a:xfrm rot="-1961" flipH="1">
            <a:off x="5182100" y="3326227"/>
            <a:ext cx="1052100" cy="9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title" idx="13"/>
          </p:nvPr>
        </p:nvSpPr>
        <p:spPr>
          <a:xfrm flipH="1">
            <a:off x="6390714" y="3413827"/>
            <a:ext cx="2665472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/>
              <a:t>Αξιοποιώντας τις μοναδικές δυνατότητες των ρομποτικών τηλεσκοπίων στην εκπαίδευση</a:t>
            </a:r>
            <a:r>
              <a:rPr lang="en-US" sz="1100" dirty="0"/>
              <a:t> </a:t>
            </a:r>
            <a:r>
              <a:rPr lang="el-GR" sz="1100" dirty="0"/>
              <a:t>για να έχουν οι μαθητές χρόνο παρατήρησης.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/>
      <p:bldP spid="213" grpId="0" animBg="1"/>
      <p:bldP spid="214" grpId="0"/>
      <p:bldP spid="216" grpId="0" animBg="1"/>
      <p:bldP spid="217" grpId="0"/>
      <p:bldP spid="219" grpId="0" animBg="1"/>
      <p:bldP spid="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104703" y="3168285"/>
            <a:ext cx="5373151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/>
              <a:t>Φέρνοντας μαζί μεγάλες ερευνητικές υποδομές στην Αστρονομία, σχολεία, </a:t>
            </a:r>
            <a:br>
              <a:rPr lang="el-GR" sz="1800" dirty="0"/>
            </a:br>
            <a:r>
              <a:rPr lang="el-GR" sz="1800" dirty="0"/>
              <a:t>φορείς εκπαιδευτικής έρευνας και επιμόρφωσης εκπαιδευτικών</a:t>
            </a:r>
          </a:p>
        </p:txBody>
      </p:sp>
      <p:sp>
        <p:nvSpPr>
          <p:cNvPr id="227" name="Google Shape;227;p38"/>
          <p:cNvSpPr txBox="1">
            <a:spLocks noGrp="1"/>
          </p:cNvSpPr>
          <p:nvPr>
            <p:ph type="title" idx="2"/>
          </p:nvPr>
        </p:nvSpPr>
        <p:spPr>
          <a:xfrm>
            <a:off x="728546" y="991186"/>
            <a:ext cx="1863600" cy="18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CD1E4D72-3DA2-46DA-BCA6-F5879CF0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83" y="3074371"/>
            <a:ext cx="1141611" cy="11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y be an image of text">
            <a:extLst>
              <a:ext uri="{FF2B5EF4-FFF2-40B4-BE49-F238E27FC236}">
                <a16:creationId xmlns:a16="http://schemas.microsoft.com/office/drawing/2014/main" id="{8D8F6E39-396D-4FE3-AF66-483DDD6B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90" y="2009029"/>
            <a:ext cx="2379235" cy="5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linogermaniki Agogi | rAn">
            <a:extLst>
              <a:ext uri="{FF2B5EF4-FFF2-40B4-BE49-F238E27FC236}">
                <a16:creationId xmlns:a16="http://schemas.microsoft.com/office/drawing/2014/main" id="{33D33EB2-F3F6-4817-82E0-46DA3547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25" y="699879"/>
            <a:ext cx="1746020" cy="7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550A40-40B7-48A0-8680-B3EA93FF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854" y="1728313"/>
            <a:ext cx="1375873" cy="10933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834AA2A-A313-4F1C-8C55-62C1E3A7B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556" y="2009029"/>
            <a:ext cx="20097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104703" y="3168285"/>
            <a:ext cx="3715267" cy="15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l-GR" sz="1800" dirty="0"/>
              <a:t>Συλλέγοντας έναν πλούτο ψηφιακών  εκπαιδευτικών εργαλείων για την εισαγωγή της Αστρονομίας στην τάξη</a:t>
            </a:r>
            <a:br>
              <a:rPr lang="el-GR" sz="1800" dirty="0"/>
            </a:br>
            <a:endParaRPr lang="el-GR" sz="1800" dirty="0"/>
          </a:p>
        </p:txBody>
      </p:sp>
      <p:sp>
        <p:nvSpPr>
          <p:cNvPr id="227" name="Google Shape;227;p38"/>
          <p:cNvSpPr txBox="1">
            <a:spLocks noGrp="1"/>
          </p:cNvSpPr>
          <p:nvPr>
            <p:ph type="title" idx="2"/>
          </p:nvPr>
        </p:nvSpPr>
        <p:spPr>
          <a:xfrm>
            <a:off x="728546" y="991186"/>
            <a:ext cx="1997562" cy="18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3855FD9-EE50-4577-A599-16F3DD8D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57" y="0"/>
            <a:ext cx="4670143" cy="2452508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0FA4F6B-7963-4E4F-94B2-64EC9987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04" y="697045"/>
            <a:ext cx="4544605" cy="25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alsaJ 2 for school pupils">
            <a:extLst>
              <a:ext uri="{FF2B5EF4-FFF2-40B4-BE49-F238E27FC236}">
                <a16:creationId xmlns:a16="http://schemas.microsoft.com/office/drawing/2014/main" id="{F3AC9FA9-5F41-4BC7-9034-0757598E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39" y="1998997"/>
            <a:ext cx="4784923" cy="29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-fi Short Film Pitch Deck by Slidesgo">
  <a:themeElements>
    <a:clrScheme name="Simple Light">
      <a:dk1>
        <a:srgbClr val="161616"/>
      </a:dk1>
      <a:lt1>
        <a:srgbClr val="FFFFFF"/>
      </a:lt1>
      <a:dk2>
        <a:srgbClr val="FAF9EC"/>
      </a:dk2>
      <a:lt2>
        <a:srgbClr val="160D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AF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556</Words>
  <Application>Microsoft Office PowerPoint</Application>
  <PresentationFormat>Προβολή στην οθόνη (16:9)</PresentationFormat>
  <Paragraphs>40</Paragraphs>
  <Slides>12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Inter</vt:lpstr>
      <vt:lpstr>Cinzel</vt:lpstr>
      <vt:lpstr>Anaheim</vt:lpstr>
      <vt:lpstr>Arial</vt:lpstr>
      <vt:lpstr>Sci-fi Short Film Pitch Deck by Slidesgo</vt:lpstr>
      <vt:lpstr>Η Αστρονομία στη Σχολική Τάξη  με τη χρήση νέων τεχνολογιών</vt:lpstr>
      <vt:lpstr>Τι θα κάνουμε σήμερα</vt:lpstr>
      <vt:lpstr>Στα 2 χρόνια της πανδημίας..</vt:lpstr>
      <vt:lpstr>Ψηφιακά εργαλεία</vt:lpstr>
      <vt:lpstr>Υπο αυτές τις συνθήκες..</vt:lpstr>
      <vt:lpstr>Παρουσίαση του PowerPoint</vt:lpstr>
      <vt:lpstr>01</vt:lpstr>
      <vt:lpstr>Φέρνοντας μαζί μεγάλες ερευνητικές υποδομές στην Αστρονομία, σχολεία,  φορείς εκπαιδευτικής έρευνας και επιμόρφωσης εκπαιδευτικών</vt:lpstr>
      <vt:lpstr>Συλλέγοντας έναν πλούτο ψηφιακών  εκπαιδευτικών εργαλείων για την εισαγωγή της Αστρονομίας στην τάξη </vt:lpstr>
      <vt:lpstr>Παράγοντας και συνδημιουργώντας μαζί σας εκπαιδευτικό υλικό με κέντρο την Αστρονομία που συνδέεται άμεσα με τα σχολικά αναλυτικά προγράμματα</vt:lpstr>
      <vt:lpstr>Αξιοποιώντας τις μοναδικές δυνατότητες των ρομποτικών τηλεσκοπίων στην εκπαίδευση για να έχουν οι μαθητές χρόνο παρατήρησης.</vt:lpstr>
      <vt:lpstr>An..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Sci-Fi Film Pitch Deck</dc:title>
  <dc:creator>Manolis Chaniotakis</dc:creator>
  <cp:lastModifiedBy>Μαρία  Παναγοπουλου</cp:lastModifiedBy>
  <cp:revision>7</cp:revision>
  <dcterms:modified xsi:type="dcterms:W3CDTF">2022-05-18T06:17:33Z</dcterms:modified>
</cp:coreProperties>
</file>