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Source Sans Pro"/>
      <p:regular r:id="rId23"/>
      <p:bold r:id="rId24"/>
      <p:italic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ourceSansPro-bold.fntdata"/><Relationship Id="rId23" Type="http://schemas.openxmlformats.org/officeDocument/2006/relationships/font" Target="fonts/SourceSans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ansPro-boldItalic.fntdata"/><Relationship Id="rId25" Type="http://schemas.openxmlformats.org/officeDocument/2006/relationships/font" Target="fonts/SourceSansPro-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49e56adde_1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e49e56adde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e49e56adde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e49e56add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576072" y="1124712"/>
            <a:ext cx="11036808" cy="317296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8000"/>
              <a:buFont typeface="Arial"/>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576072" y="4727448"/>
            <a:ext cx="11036808" cy="1481328"/>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576072"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86968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
        <p:nvSpPr>
          <p:cNvPr id="17" name="Google Shape;17;p2"/>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 name="Google Shape;18;p2"/>
          <p:cNvSpPr/>
          <p:nvPr/>
        </p:nvSpPr>
        <p:spPr>
          <a:xfrm flipH="1" rot="10800000">
            <a:off x="578652" y="4501201"/>
            <a:ext cx="11034696" cy="18288"/>
          </a:xfrm>
          <a:prstGeom prst="rect">
            <a:avLst/>
          </a:prstGeom>
          <a:solidFill>
            <a:srgbClr val="B7BE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
          <p:cNvSpPr/>
          <p:nvPr/>
        </p:nvSpPr>
        <p:spPr>
          <a:xfrm>
            <a:off x="558209" y="0"/>
            <a:ext cx="11167447" cy="2018806"/>
          </a:xfrm>
          <a:prstGeom prst="rect">
            <a:avLst/>
          </a:prstGeom>
          <a:solidFill>
            <a:schemeClr val="lt1"/>
          </a:solidFill>
          <a:ln cap="flat" cmpd="sng" w="9525">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 name="Google Shape;21;p3"/>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 name="Google Shape;22;p3"/>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 name="Google Shape;23;p3"/>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4"/>
          <p:cNvSpPr/>
          <p:nvPr/>
        </p:nvSpPr>
        <p:spPr>
          <a:xfrm>
            <a:off x="558210" y="4981421"/>
            <a:ext cx="11134956" cy="822960"/>
          </a:xfrm>
          <a:prstGeom prst="rect">
            <a:avLst/>
          </a:prstGeom>
          <a:solidFill>
            <a:schemeClr val="lt1"/>
          </a:solidFill>
          <a:ln cap="flat" cmpd="sng" w="12700">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 name="Google Shape;30;p4"/>
          <p:cNvSpPr/>
          <p:nvPr/>
        </p:nvSpPr>
        <p:spPr>
          <a:xfrm>
            <a:off x="498834" y="5118581"/>
            <a:ext cx="146304"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 name="Google Shape;31;p4"/>
          <p:cNvSpPr txBox="1"/>
          <p:nvPr>
            <p:ph type="title"/>
          </p:nvPr>
        </p:nvSpPr>
        <p:spPr>
          <a:xfrm>
            <a:off x="557784" y="640080"/>
            <a:ext cx="10890504" cy="4114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00"/>
              <a:buFont typeface="Arial"/>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 type="body"/>
          </p:nvPr>
        </p:nvSpPr>
        <p:spPr>
          <a:xfrm>
            <a:off x="841248" y="5102352"/>
            <a:ext cx="10607040" cy="585216"/>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5"/>
          <p:cNvSpPr/>
          <p:nvPr/>
        </p:nvSpPr>
        <p:spPr>
          <a:xfrm>
            <a:off x="558209" y="0"/>
            <a:ext cx="11167447" cy="2018806"/>
          </a:xfrm>
          <a:prstGeom prst="rect">
            <a:avLst/>
          </a:prstGeom>
          <a:solidFill>
            <a:schemeClr val="lt1"/>
          </a:solidFill>
          <a:ln cap="flat" cmpd="sng" w="9525">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 name="Google Shape;38;p5"/>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 name="Google Shape;39;p5"/>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 name="Google Shape;40;p5"/>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 type="body"/>
          </p:nvPr>
        </p:nvSpPr>
        <p:spPr>
          <a:xfrm>
            <a:off x="1115568"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2" type="body"/>
          </p:nvPr>
        </p:nvSpPr>
        <p:spPr>
          <a:xfrm>
            <a:off x="6345936"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
          <p:cNvSpPr/>
          <p:nvPr/>
        </p:nvSpPr>
        <p:spPr>
          <a:xfrm>
            <a:off x="558209" y="0"/>
            <a:ext cx="11167447" cy="2018806"/>
          </a:xfrm>
          <a:prstGeom prst="rect">
            <a:avLst/>
          </a:prstGeom>
          <a:solidFill>
            <a:schemeClr val="lt1"/>
          </a:solidFill>
          <a:ln cap="flat" cmpd="sng" w="9525">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 name="Google Shape;48;p6"/>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6"/>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 name="Google Shape;50;p6"/>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 type="body"/>
          </p:nvPr>
        </p:nvSpPr>
        <p:spPr>
          <a:xfrm>
            <a:off x="1115568"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6"/>
          <p:cNvSpPr txBox="1"/>
          <p:nvPr>
            <p:ph idx="2" type="body"/>
          </p:nvPr>
        </p:nvSpPr>
        <p:spPr>
          <a:xfrm>
            <a:off x="1115568" y="3203688"/>
            <a:ext cx="4937760" cy="2968512"/>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
          <p:cNvSpPr txBox="1"/>
          <p:nvPr>
            <p:ph idx="3" type="body"/>
          </p:nvPr>
        </p:nvSpPr>
        <p:spPr>
          <a:xfrm>
            <a:off x="6345936"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6"/>
          <p:cNvSpPr txBox="1"/>
          <p:nvPr>
            <p:ph idx="4" type="body"/>
          </p:nvPr>
        </p:nvSpPr>
        <p:spPr>
          <a:xfrm>
            <a:off x="6345936" y="3203687"/>
            <a:ext cx="4937760" cy="2968511"/>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6"/>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7"/>
          <p:cNvSpPr/>
          <p:nvPr/>
        </p:nvSpPr>
        <p:spPr>
          <a:xfrm>
            <a:off x="665853" y="1533525"/>
            <a:ext cx="10917063" cy="3790950"/>
          </a:xfrm>
          <a:prstGeom prst="rect">
            <a:avLst/>
          </a:prstGeom>
          <a:solidFill>
            <a:schemeClr val="lt1"/>
          </a:solidFill>
          <a:ln cap="flat" cmpd="sng" w="12700">
            <a:solidFill>
              <a:srgbClr val="E1E1EF"/>
            </a:solidFill>
            <a:prstDash val="solid"/>
            <a:miter lim="800000"/>
            <a:headEnd len="sm" w="sm" type="none"/>
            <a:tailEnd len="sm" w="sm" type="none"/>
          </a:ln>
          <a:effectLst>
            <a:outerShdw blurRad="50800" rotWithShape="0" algn="tl" dir="2700000" dist="38100">
              <a:srgbClr val="C7D2CB">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 name="Google Shape;60;p7"/>
          <p:cNvSpPr/>
          <p:nvPr/>
        </p:nvSpPr>
        <p:spPr>
          <a:xfrm>
            <a:off x="609084" y="2971798"/>
            <a:ext cx="128016" cy="91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 name="Google Shape;61;p7"/>
          <p:cNvSpPr txBox="1"/>
          <p:nvPr>
            <p:ph type="title"/>
          </p:nvPr>
        </p:nvSpPr>
        <p:spPr>
          <a:xfrm>
            <a:off x="1078992" y="1938528"/>
            <a:ext cx="10177272" cy="29900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9"/>
          <p:cNvSpPr/>
          <p:nvPr/>
        </p:nvSpPr>
        <p:spPr>
          <a:xfrm>
            <a:off x="558210" y="1162033"/>
            <a:ext cx="3740740" cy="4643344"/>
          </a:xfrm>
          <a:prstGeom prst="rect">
            <a:avLst/>
          </a:prstGeom>
          <a:solidFill>
            <a:schemeClr val="lt1"/>
          </a:solidFill>
          <a:ln cap="flat" cmpd="sng" w="12700">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 name="Google Shape;71;p9"/>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 name="Google Shape;72;p9"/>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
          <p:cNvSpPr txBox="1"/>
          <p:nvPr>
            <p:ph idx="1" type="body"/>
          </p:nvPr>
        </p:nvSpPr>
        <p:spPr>
          <a:xfrm>
            <a:off x="4965192" y="1709928"/>
            <a:ext cx="6729984" cy="4096512"/>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Clr>
                <a:schemeClr val="dk1"/>
              </a:buClr>
              <a:buSzPts val="2800"/>
              <a:buChar char="•"/>
              <a:defRPr sz="2800"/>
            </a:lvl1pPr>
            <a:lvl2pPr indent="-381000" lvl="1" marL="914400" algn="l">
              <a:lnSpc>
                <a:spcPct val="110000"/>
              </a:lnSpc>
              <a:spcBef>
                <a:spcPts val="500"/>
              </a:spcBef>
              <a:spcAft>
                <a:spcPts val="0"/>
              </a:spcAft>
              <a:buClr>
                <a:schemeClr val="dk1"/>
              </a:buClr>
              <a:buSzPts val="2400"/>
              <a:buChar char="•"/>
              <a:defRPr sz="2400"/>
            </a:lvl2pPr>
            <a:lvl3pPr indent="-355600" lvl="2" marL="1371600" algn="l">
              <a:lnSpc>
                <a:spcPct val="110000"/>
              </a:lnSpc>
              <a:spcBef>
                <a:spcPts val="500"/>
              </a:spcBef>
              <a:spcAft>
                <a:spcPts val="0"/>
              </a:spcAft>
              <a:buClr>
                <a:schemeClr val="dk1"/>
              </a:buClr>
              <a:buSzPts val="2000"/>
              <a:buChar char="•"/>
              <a:defRPr sz="2000"/>
            </a:lvl3pPr>
            <a:lvl4pPr indent="-355600" lvl="3" marL="1828800" algn="l">
              <a:lnSpc>
                <a:spcPct val="110000"/>
              </a:lnSpc>
              <a:spcBef>
                <a:spcPts val="500"/>
              </a:spcBef>
              <a:spcAft>
                <a:spcPts val="0"/>
              </a:spcAft>
              <a:buClr>
                <a:schemeClr val="dk1"/>
              </a:buClr>
              <a:buSzPts val="2000"/>
              <a:buChar char="•"/>
              <a:defRPr sz="2000"/>
            </a:lvl4pPr>
            <a:lvl5pPr indent="-355600" lvl="4" marL="2286000" algn="l">
              <a:lnSpc>
                <a:spcPct val="11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p9"/>
          <p:cNvSpPr txBox="1"/>
          <p:nvPr>
            <p:ph idx="2" type="body"/>
          </p:nvPr>
        </p:nvSpPr>
        <p:spPr>
          <a:xfrm>
            <a:off x="868680" y="3429000"/>
            <a:ext cx="3099816" cy="20665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9"/>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10"/>
          <p:cNvSpPr/>
          <p:nvPr/>
        </p:nvSpPr>
        <p:spPr>
          <a:xfrm>
            <a:off x="558210" y="1162033"/>
            <a:ext cx="3740740" cy="4643344"/>
          </a:xfrm>
          <a:prstGeom prst="rect">
            <a:avLst/>
          </a:prstGeom>
          <a:solidFill>
            <a:schemeClr val="lt1"/>
          </a:solidFill>
          <a:ln cap="flat" cmpd="sng" w="12700">
            <a:solidFill>
              <a:srgbClr val="E1E1EF"/>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 name="Google Shape;80;p10"/>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 name="Google Shape;81;p10"/>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
          <p:cNvSpPr/>
          <p:nvPr>
            <p:ph idx="2" type="pic"/>
          </p:nvPr>
        </p:nvSpPr>
        <p:spPr>
          <a:xfrm>
            <a:off x="4965192" y="1161288"/>
            <a:ext cx="6729984" cy="4645152"/>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10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1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1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1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1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3" name="Google Shape;83;p10"/>
          <p:cNvSpPr txBox="1"/>
          <p:nvPr>
            <p:ph idx="1" type="body"/>
          </p:nvPr>
        </p:nvSpPr>
        <p:spPr>
          <a:xfrm>
            <a:off x="868680" y="3438144"/>
            <a:ext cx="3099816" cy="2057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10"/>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1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1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8.jpg"/><Relationship Id="rId11" Type="http://schemas.openxmlformats.org/officeDocument/2006/relationships/image" Target="../media/image5.jpg"/><Relationship Id="rId10" Type="http://schemas.openxmlformats.org/officeDocument/2006/relationships/image" Target="../media/image2.jp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6.jp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8.png"/><Relationship Id="rId10" Type="http://schemas.openxmlformats.org/officeDocument/2006/relationships/image" Target="../media/image14.png"/><Relationship Id="rId9" Type="http://schemas.openxmlformats.org/officeDocument/2006/relationships/image" Target="../media/image42.jpg"/><Relationship Id="rId5" Type="http://schemas.openxmlformats.org/officeDocument/2006/relationships/image" Target="../media/image9.png"/><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43.png"/><Relationship Id="rId6" Type="http://schemas.openxmlformats.org/officeDocument/2006/relationships/image" Target="../media/image41.png"/><Relationship Id="rId7" Type="http://schemas.openxmlformats.org/officeDocument/2006/relationships/image" Target="../media/image45.png"/><Relationship Id="rId8"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55.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49.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14.png"/><Relationship Id="rId8" Type="http://schemas.openxmlformats.org/officeDocument/2006/relationships/image" Target="../media/image65.jpg"/></Relationships>
</file>

<file path=ppt/slides/_rels/slide17.xml.rels><?xml version="1.0" encoding="UTF-8" standalone="yes"?><Relationships xmlns="http://schemas.openxmlformats.org/package/2006/relationships"><Relationship Id="rId20" Type="http://schemas.openxmlformats.org/officeDocument/2006/relationships/image" Target="../media/image60.png"/><Relationship Id="rId11" Type="http://schemas.openxmlformats.org/officeDocument/2006/relationships/hyperlink" Target="about:blank" TargetMode="External"/><Relationship Id="rId22" Type="http://schemas.openxmlformats.org/officeDocument/2006/relationships/image" Target="../media/image63.png"/><Relationship Id="rId10" Type="http://schemas.openxmlformats.org/officeDocument/2006/relationships/image" Target="../media/image61.png"/><Relationship Id="rId21" Type="http://schemas.openxmlformats.org/officeDocument/2006/relationships/hyperlink" Target="https://resources.perimeterinstitute.ca/collections/particle-physics/products/bubble-chamber-detective?variant=36262302918" TargetMode="External"/><Relationship Id="rId13" Type="http://schemas.openxmlformats.org/officeDocument/2006/relationships/image" Target="../media/image17.png"/><Relationship Id="rId12" Type="http://schemas.openxmlformats.org/officeDocument/2006/relationships/image" Target="../media/image59.png"/><Relationship Id="rId23"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scoollab.web.cern.ch/cloud-chamber" TargetMode="External"/><Relationship Id="rId4" Type="http://schemas.openxmlformats.org/officeDocument/2006/relationships/image" Target="../media/image51.png"/><Relationship Id="rId9" Type="http://schemas.openxmlformats.org/officeDocument/2006/relationships/hyperlink" Target="https://www.symmetrymagazine.org/article/january-2015/how-to-build-your-own-particle-detector" TargetMode="External"/><Relationship Id="rId15" Type="http://schemas.openxmlformats.org/officeDocument/2006/relationships/hyperlink" Target="http://www.frontiers-project.eu/demonstrators/cloud-chamber/" TargetMode="External"/><Relationship Id="rId14" Type="http://schemas.openxmlformats.org/officeDocument/2006/relationships/image" Target="../media/image9.png"/><Relationship Id="rId17" Type="http://schemas.openxmlformats.org/officeDocument/2006/relationships/hyperlink" Target="http://www.frontiers-project.eu/demonstrators/cosmicrays/" TargetMode="External"/><Relationship Id="rId16" Type="http://schemas.openxmlformats.org/officeDocument/2006/relationships/image" Target="../media/image62.png"/><Relationship Id="rId5" Type="http://schemas.openxmlformats.org/officeDocument/2006/relationships/hyperlink" Target="https://www.researchgate.net/publication/221663526_A_sensitive_cloud_chamber_without_radioactive_sources" TargetMode="External"/><Relationship Id="rId19" Type="http://schemas.openxmlformats.org/officeDocument/2006/relationships/hyperlink" Target="http://www.frontiers-project.eu/demonstrators/muontimedilation/" TargetMode="External"/><Relationship Id="rId6" Type="http://schemas.openxmlformats.org/officeDocument/2006/relationships/image" Target="../media/image56.png"/><Relationship Id="rId18" Type="http://schemas.openxmlformats.org/officeDocument/2006/relationships/image" Target="../media/image57.png"/><Relationship Id="rId7" Type="http://schemas.openxmlformats.org/officeDocument/2006/relationships/hyperlink" Target="https://www.scienceinschool.org/2010/issue14/cloud" TargetMode="External"/><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 Id="rId11" Type="http://schemas.openxmlformats.org/officeDocument/2006/relationships/image" Target="../media/image15.png"/><Relationship Id="rId10" Type="http://schemas.openxmlformats.org/officeDocument/2006/relationships/image" Target="../media/image9.png"/><Relationship Id="rId12"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hyperlink" Target="https://ec.europa.eu/programmes/erasmus-plus/node_en" TargetMode="External"/><Relationship Id="rId7" Type="http://schemas.openxmlformats.org/officeDocument/2006/relationships/image" Target="../media/image22.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9.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6.jpg"/><Relationship Id="rId5" Type="http://schemas.openxmlformats.org/officeDocument/2006/relationships/image" Target="../media/image9.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27.png"/><Relationship Id="rId7" Type="http://schemas.openxmlformats.org/officeDocument/2006/relationships/image" Target="../media/image33.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4" name="Google Shape;104;p13"/>
          <p:cNvPicPr preferRelativeResize="0"/>
          <p:nvPr/>
        </p:nvPicPr>
        <p:blipFill rotWithShape="1">
          <a:blip r:embed="rId3">
            <a:alphaModFix/>
          </a:blip>
          <a:srcRect b="-1" l="0" r="-1" t="284"/>
          <a:stretch/>
        </p:blipFill>
        <p:spPr>
          <a:xfrm>
            <a:off x="-7" y="10"/>
            <a:ext cx="12191980" cy="6857990"/>
          </a:xfrm>
          <a:prstGeom prst="rect">
            <a:avLst/>
          </a:prstGeom>
          <a:noFill/>
          <a:ln>
            <a:noFill/>
          </a:ln>
        </p:spPr>
      </p:pic>
      <p:sp>
        <p:nvSpPr>
          <p:cNvPr id="105" name="Google Shape;105;p13"/>
          <p:cNvSpPr/>
          <p:nvPr/>
        </p:nvSpPr>
        <p:spPr>
          <a:xfrm rot="10800000">
            <a:off x="-3" y="4530071"/>
            <a:ext cx="12191999" cy="2327926"/>
          </a:xfrm>
          <a:prstGeom prst="rect">
            <a:avLst/>
          </a:prstGeom>
          <a:gradFill>
            <a:gsLst>
              <a:gs pos="0">
                <a:srgbClr val="000000">
                  <a:alpha val="0"/>
                </a:srgbClr>
              </a:gs>
              <a:gs pos="56000">
                <a:srgbClr val="000000">
                  <a:alpha val="40000"/>
                </a:srgbClr>
              </a:gs>
              <a:gs pos="100000">
                <a:srgbClr val="000000">
                  <a:alpha val="84313"/>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 name="Google Shape;106;p13"/>
          <p:cNvSpPr txBox="1"/>
          <p:nvPr>
            <p:ph type="ctrTitle"/>
          </p:nvPr>
        </p:nvSpPr>
        <p:spPr>
          <a:xfrm>
            <a:off x="2103120" y="2706950"/>
            <a:ext cx="7985759" cy="86882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lang="pt-PT" sz="4000">
                <a:solidFill>
                  <a:schemeClr val="lt1"/>
                </a:solidFill>
              </a:rPr>
              <a:t>Astro Party Calls</a:t>
            </a:r>
            <a:endParaRPr sz="4000">
              <a:solidFill>
                <a:schemeClr val="lt1"/>
              </a:solidFill>
            </a:endParaRPr>
          </a:p>
        </p:txBody>
      </p:sp>
      <p:sp>
        <p:nvSpPr>
          <p:cNvPr id="107" name="Google Shape;107;p13"/>
          <p:cNvSpPr txBox="1"/>
          <p:nvPr>
            <p:ph idx="1" type="subTitle"/>
          </p:nvPr>
        </p:nvSpPr>
        <p:spPr>
          <a:xfrm>
            <a:off x="2621669" y="3466973"/>
            <a:ext cx="6960524" cy="598516"/>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lt1"/>
              </a:buClr>
              <a:buSzPts val="2000"/>
              <a:buNone/>
            </a:pPr>
            <a:r>
              <a:rPr lang="pt-PT" sz="2000">
                <a:solidFill>
                  <a:schemeClr val="lt1"/>
                </a:solidFill>
              </a:rPr>
              <a:t>an eTwinning project</a:t>
            </a:r>
            <a:endParaRPr sz="2000">
              <a:solidFill>
                <a:schemeClr val="lt1"/>
              </a:solidFill>
            </a:endParaRPr>
          </a:p>
        </p:txBody>
      </p:sp>
      <p:sp>
        <p:nvSpPr>
          <p:cNvPr id="108" name="Google Shape;108;p13"/>
          <p:cNvSpPr txBox="1"/>
          <p:nvPr/>
        </p:nvSpPr>
        <p:spPr>
          <a:xfrm>
            <a:off x="2011680" y="5305184"/>
            <a:ext cx="9196251" cy="598516"/>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lt1"/>
              </a:buClr>
              <a:buSzPts val="1400"/>
              <a:buFont typeface="Arial"/>
              <a:buNone/>
            </a:pPr>
            <a:r>
              <a:rPr b="0" i="0" lang="pt-PT" sz="1400" u="none" cap="none" strike="noStrike">
                <a:solidFill>
                  <a:schemeClr val="lt1"/>
                </a:solidFill>
                <a:latin typeface="Arial"/>
                <a:ea typeface="Arial"/>
                <a:cs typeface="Arial"/>
                <a:sym typeface="Arial"/>
              </a:rPr>
              <a:t>Céline Winter, Nídia Fidalgo, Marco Nicolini, Kalle Vahaheikkila, Emmanuel Chaniotakis, Emanuel Bettencourt</a:t>
            </a:r>
            <a:endParaRPr b="0" i="0" sz="1400" u="none" cap="none" strike="noStrike">
              <a:solidFill>
                <a:srgbClr val="000000"/>
              </a:solidFill>
              <a:latin typeface="Arial"/>
              <a:ea typeface="Arial"/>
              <a:cs typeface="Arial"/>
              <a:sym typeface="Arial"/>
            </a:endParaRPr>
          </a:p>
        </p:txBody>
      </p:sp>
      <p:pic>
        <p:nvPicPr>
          <p:cNvPr id="109" name="Google Shape;109;p13"/>
          <p:cNvPicPr preferRelativeResize="0"/>
          <p:nvPr/>
        </p:nvPicPr>
        <p:blipFill rotWithShape="1">
          <a:blip r:embed="rId4">
            <a:alphaModFix/>
          </a:blip>
          <a:srcRect b="23394" l="-560" r="559" t="25268"/>
          <a:stretch/>
        </p:blipFill>
        <p:spPr>
          <a:xfrm>
            <a:off x="2601665" y="160338"/>
            <a:ext cx="6995037" cy="1198211"/>
          </a:xfrm>
          <a:prstGeom prst="rect">
            <a:avLst/>
          </a:prstGeom>
          <a:noFill/>
          <a:ln>
            <a:noFill/>
          </a:ln>
        </p:spPr>
      </p:pic>
      <p:pic>
        <p:nvPicPr>
          <p:cNvPr id="110" name="Google Shape;110;p13"/>
          <p:cNvPicPr preferRelativeResize="0"/>
          <p:nvPr/>
        </p:nvPicPr>
        <p:blipFill rotWithShape="1">
          <a:blip r:embed="rId5">
            <a:alphaModFix/>
          </a:blip>
          <a:srcRect b="0" l="0" r="0" t="0"/>
          <a:stretch/>
        </p:blipFill>
        <p:spPr>
          <a:xfrm>
            <a:off x="5278016" y="3819575"/>
            <a:ext cx="1647833" cy="531311"/>
          </a:xfrm>
          <a:prstGeom prst="rect">
            <a:avLst/>
          </a:prstGeom>
          <a:noFill/>
          <a:ln>
            <a:noFill/>
          </a:ln>
        </p:spPr>
      </p:pic>
      <p:pic>
        <p:nvPicPr>
          <p:cNvPr descr="Uma imagem com texto&#10;&#10;Descrição gerada automaticamente" id="111" name="Google Shape;111;p13"/>
          <p:cNvPicPr preferRelativeResize="0"/>
          <p:nvPr/>
        </p:nvPicPr>
        <p:blipFill rotWithShape="1">
          <a:blip r:embed="rId6">
            <a:alphaModFix/>
          </a:blip>
          <a:srcRect b="0" l="0" r="0" t="0"/>
          <a:stretch/>
        </p:blipFill>
        <p:spPr>
          <a:xfrm>
            <a:off x="9460509" y="5732443"/>
            <a:ext cx="1487426" cy="414710"/>
          </a:xfrm>
          <a:prstGeom prst="rect">
            <a:avLst/>
          </a:prstGeom>
          <a:noFill/>
          <a:ln>
            <a:noFill/>
          </a:ln>
        </p:spPr>
      </p:pic>
      <p:pic>
        <p:nvPicPr>
          <p:cNvPr descr="Uma imagem com texto, ClipArt&#10;&#10;Descrição gerada automaticamente" id="112" name="Google Shape;112;p13"/>
          <p:cNvPicPr preferRelativeResize="0"/>
          <p:nvPr/>
        </p:nvPicPr>
        <p:blipFill rotWithShape="1">
          <a:blip r:embed="rId7">
            <a:alphaModFix/>
          </a:blip>
          <a:srcRect b="0" l="0" r="0" t="0"/>
          <a:stretch/>
        </p:blipFill>
        <p:spPr>
          <a:xfrm>
            <a:off x="3747310" y="5623136"/>
            <a:ext cx="533327" cy="642542"/>
          </a:xfrm>
          <a:prstGeom prst="rect">
            <a:avLst/>
          </a:prstGeom>
          <a:noFill/>
          <a:ln>
            <a:noFill/>
          </a:ln>
        </p:spPr>
      </p:pic>
      <p:pic>
        <p:nvPicPr>
          <p:cNvPr id="113" name="Google Shape;113;p13"/>
          <p:cNvPicPr preferRelativeResize="0"/>
          <p:nvPr/>
        </p:nvPicPr>
        <p:blipFill rotWithShape="1">
          <a:blip r:embed="rId8">
            <a:alphaModFix/>
          </a:blip>
          <a:srcRect b="0" l="0" r="0" t="0"/>
          <a:stretch/>
        </p:blipFill>
        <p:spPr>
          <a:xfrm>
            <a:off x="6216797" y="5604443"/>
            <a:ext cx="725035" cy="666707"/>
          </a:xfrm>
          <a:prstGeom prst="rect">
            <a:avLst/>
          </a:prstGeom>
          <a:noFill/>
          <a:ln>
            <a:noFill/>
          </a:ln>
        </p:spPr>
      </p:pic>
      <p:pic>
        <p:nvPicPr>
          <p:cNvPr id="114" name="Google Shape;114;p13"/>
          <p:cNvPicPr preferRelativeResize="0"/>
          <p:nvPr/>
        </p:nvPicPr>
        <p:blipFill rotWithShape="1">
          <a:blip r:embed="rId9">
            <a:alphaModFix/>
          </a:blip>
          <a:srcRect b="0" l="0" r="0" t="0"/>
          <a:stretch/>
        </p:blipFill>
        <p:spPr>
          <a:xfrm>
            <a:off x="2168032" y="5656853"/>
            <a:ext cx="1057604" cy="614297"/>
          </a:xfrm>
          <a:prstGeom prst="rect">
            <a:avLst/>
          </a:prstGeom>
          <a:noFill/>
          <a:ln>
            <a:noFill/>
          </a:ln>
        </p:spPr>
      </p:pic>
      <p:pic>
        <p:nvPicPr>
          <p:cNvPr id="115" name="Google Shape;115;p13"/>
          <p:cNvPicPr preferRelativeResize="0"/>
          <p:nvPr/>
        </p:nvPicPr>
        <p:blipFill rotWithShape="1">
          <a:blip r:embed="rId10">
            <a:alphaModFix/>
          </a:blip>
          <a:srcRect b="40886" l="0" r="0" t="39282"/>
          <a:stretch/>
        </p:blipFill>
        <p:spPr>
          <a:xfrm>
            <a:off x="7457568" y="5734823"/>
            <a:ext cx="1738638" cy="352602"/>
          </a:xfrm>
          <a:prstGeom prst="rect">
            <a:avLst/>
          </a:prstGeom>
          <a:noFill/>
          <a:ln>
            <a:noFill/>
          </a:ln>
        </p:spPr>
      </p:pic>
      <p:pic>
        <p:nvPicPr>
          <p:cNvPr id="116" name="Google Shape;116;p13"/>
          <p:cNvPicPr preferRelativeResize="0"/>
          <p:nvPr/>
        </p:nvPicPr>
        <p:blipFill rotWithShape="1">
          <a:blip r:embed="rId11">
            <a:alphaModFix/>
          </a:blip>
          <a:srcRect b="0" l="0" r="0" t="0"/>
          <a:stretch/>
        </p:blipFill>
        <p:spPr>
          <a:xfrm>
            <a:off x="4918141" y="5616005"/>
            <a:ext cx="661152" cy="6667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txBox="1"/>
          <p:nvPr>
            <p:ph type="title"/>
          </p:nvPr>
        </p:nvSpPr>
        <p:spPr>
          <a:xfrm>
            <a:off x="1115568" y="548640"/>
            <a:ext cx="10168200" cy="1179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pt-PT"/>
              <a:t>Demonstrator Inspiring Science Education</a:t>
            </a:r>
            <a:endParaRPr/>
          </a:p>
        </p:txBody>
      </p:sp>
      <p:sp>
        <p:nvSpPr>
          <p:cNvPr id="281" name="Google Shape;281;p22"/>
          <p:cNvSpPr txBox="1"/>
          <p:nvPr>
            <p:ph idx="1" type="body"/>
          </p:nvPr>
        </p:nvSpPr>
        <p:spPr>
          <a:xfrm>
            <a:off x="1115568" y="2478024"/>
            <a:ext cx="10168200" cy="3694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pt-PT"/>
              <a:t>We can’t see the particles ...but their tracks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pt-PT"/>
              <a:t>We try to make clouds :</a:t>
            </a:r>
            <a:endParaRPr/>
          </a:p>
        </p:txBody>
      </p:sp>
      <p:pic>
        <p:nvPicPr>
          <p:cNvPr id="282" name="Google Shape;282;p22"/>
          <p:cNvPicPr preferRelativeResize="0"/>
          <p:nvPr/>
        </p:nvPicPr>
        <p:blipFill>
          <a:blip r:embed="rId3">
            <a:alphaModFix/>
          </a:blip>
          <a:stretch>
            <a:fillRect/>
          </a:stretch>
        </p:blipFill>
        <p:spPr>
          <a:xfrm>
            <a:off x="8014158" y="1728247"/>
            <a:ext cx="3391266" cy="5086899"/>
          </a:xfrm>
          <a:prstGeom prst="rect">
            <a:avLst/>
          </a:prstGeom>
          <a:noFill/>
          <a:ln>
            <a:noFill/>
          </a:ln>
        </p:spPr>
      </p:pic>
      <p:pic>
        <p:nvPicPr>
          <p:cNvPr id="283" name="Google Shape;283;p22"/>
          <p:cNvPicPr preferRelativeResize="0"/>
          <p:nvPr/>
        </p:nvPicPr>
        <p:blipFill>
          <a:blip r:embed="rId4">
            <a:alphaModFix/>
          </a:blip>
          <a:stretch>
            <a:fillRect/>
          </a:stretch>
        </p:blipFill>
        <p:spPr>
          <a:xfrm>
            <a:off x="2330525" y="4061513"/>
            <a:ext cx="4514850" cy="2505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3"/>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Build the chamber :</a:t>
            </a:r>
            <a:endParaRPr/>
          </a:p>
        </p:txBody>
      </p:sp>
      <p:pic>
        <p:nvPicPr>
          <p:cNvPr id="289" name="Google Shape;289;p23"/>
          <p:cNvPicPr preferRelativeResize="0"/>
          <p:nvPr/>
        </p:nvPicPr>
        <p:blipFill rotWithShape="1">
          <a:blip r:embed="rId3">
            <a:alphaModFix/>
          </a:blip>
          <a:srcRect b="0" l="0" r="0" t="0"/>
          <a:stretch/>
        </p:blipFill>
        <p:spPr>
          <a:xfrm>
            <a:off x="9334857" y="6345572"/>
            <a:ext cx="2857143" cy="514286"/>
          </a:xfrm>
          <a:prstGeom prst="rect">
            <a:avLst/>
          </a:prstGeom>
          <a:noFill/>
          <a:ln>
            <a:noFill/>
          </a:ln>
        </p:spPr>
      </p:pic>
      <p:pic>
        <p:nvPicPr>
          <p:cNvPr id="290" name="Google Shape;290;p23"/>
          <p:cNvPicPr preferRelativeResize="0"/>
          <p:nvPr>
            <p:ph idx="1" type="body"/>
          </p:nvPr>
        </p:nvPicPr>
        <p:blipFill rotWithShape="1">
          <a:blip r:embed="rId4">
            <a:alphaModFix/>
          </a:blip>
          <a:srcRect b="0" l="0" r="0" t="0"/>
          <a:stretch/>
        </p:blipFill>
        <p:spPr>
          <a:xfrm>
            <a:off x="7255609" y="108727"/>
            <a:ext cx="3190024" cy="2100319"/>
          </a:xfrm>
          <a:prstGeom prst="rect">
            <a:avLst/>
          </a:prstGeom>
          <a:noFill/>
          <a:ln>
            <a:noFill/>
          </a:ln>
        </p:spPr>
      </p:pic>
      <p:pic>
        <p:nvPicPr>
          <p:cNvPr id="291" name="Google Shape;291;p23"/>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id="292" name="Google Shape;292;p23"/>
          <p:cNvPicPr preferRelativeResize="0"/>
          <p:nvPr/>
        </p:nvPicPr>
        <p:blipFill rotWithShape="1">
          <a:blip r:embed="rId6">
            <a:alphaModFix/>
          </a:blip>
          <a:srcRect b="0" l="0" r="0" t="0"/>
          <a:stretch/>
        </p:blipFill>
        <p:spPr>
          <a:xfrm>
            <a:off x="267650" y="2209050"/>
            <a:ext cx="3917974" cy="2195702"/>
          </a:xfrm>
          <a:prstGeom prst="rect">
            <a:avLst/>
          </a:prstGeom>
          <a:noFill/>
          <a:ln>
            <a:noFill/>
          </a:ln>
        </p:spPr>
      </p:pic>
      <p:pic>
        <p:nvPicPr>
          <p:cNvPr id="293" name="Google Shape;293;p23"/>
          <p:cNvPicPr preferRelativeResize="0"/>
          <p:nvPr/>
        </p:nvPicPr>
        <p:blipFill rotWithShape="1">
          <a:blip r:embed="rId7">
            <a:alphaModFix/>
          </a:blip>
          <a:srcRect b="0" l="0" r="0" t="0"/>
          <a:stretch/>
        </p:blipFill>
        <p:spPr>
          <a:xfrm>
            <a:off x="857150" y="3999999"/>
            <a:ext cx="3725924" cy="2859851"/>
          </a:xfrm>
          <a:prstGeom prst="rect">
            <a:avLst/>
          </a:prstGeom>
          <a:noFill/>
          <a:ln>
            <a:noFill/>
          </a:ln>
        </p:spPr>
      </p:pic>
      <p:pic>
        <p:nvPicPr>
          <p:cNvPr id="294" name="Google Shape;294;p23"/>
          <p:cNvPicPr preferRelativeResize="0"/>
          <p:nvPr/>
        </p:nvPicPr>
        <p:blipFill rotWithShape="1">
          <a:blip r:embed="rId8">
            <a:alphaModFix/>
          </a:blip>
          <a:srcRect b="0" l="0" r="0" t="0"/>
          <a:stretch/>
        </p:blipFill>
        <p:spPr>
          <a:xfrm>
            <a:off x="4398657" y="2522825"/>
            <a:ext cx="3813123" cy="2859850"/>
          </a:xfrm>
          <a:prstGeom prst="rect">
            <a:avLst/>
          </a:prstGeom>
          <a:noFill/>
          <a:ln>
            <a:noFill/>
          </a:ln>
        </p:spPr>
      </p:pic>
      <p:pic>
        <p:nvPicPr>
          <p:cNvPr id="295" name="Google Shape;295;p23"/>
          <p:cNvPicPr preferRelativeResize="0"/>
          <p:nvPr/>
        </p:nvPicPr>
        <p:blipFill rotWithShape="1">
          <a:blip r:embed="rId9">
            <a:alphaModFix/>
          </a:blip>
          <a:srcRect b="0" l="0" r="0" t="0"/>
          <a:stretch/>
        </p:blipFill>
        <p:spPr>
          <a:xfrm>
            <a:off x="7837725" y="2948325"/>
            <a:ext cx="4354278" cy="3265648"/>
          </a:xfrm>
          <a:prstGeom prst="rect">
            <a:avLst/>
          </a:prstGeom>
          <a:noFill/>
          <a:ln>
            <a:noFill/>
          </a:ln>
        </p:spPr>
      </p:pic>
      <p:pic>
        <p:nvPicPr>
          <p:cNvPr descr="Erasmus + logo" id="296" name="Google Shape;296;p23"/>
          <p:cNvPicPr preferRelativeResize="0"/>
          <p:nvPr/>
        </p:nvPicPr>
        <p:blipFill rotWithShape="1">
          <a:blip r:embed="rId10">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Observations</a:t>
            </a:r>
            <a:endParaRPr/>
          </a:p>
        </p:txBody>
      </p:sp>
      <p:pic>
        <p:nvPicPr>
          <p:cNvPr id="302" name="Google Shape;302;p24"/>
          <p:cNvPicPr preferRelativeResize="0"/>
          <p:nvPr/>
        </p:nvPicPr>
        <p:blipFill rotWithShape="1">
          <a:blip r:embed="rId3">
            <a:alphaModFix/>
          </a:blip>
          <a:srcRect b="0" l="0" r="0" t="0"/>
          <a:stretch/>
        </p:blipFill>
        <p:spPr>
          <a:xfrm>
            <a:off x="9334857" y="6309360"/>
            <a:ext cx="2857143" cy="514286"/>
          </a:xfrm>
          <a:prstGeom prst="rect">
            <a:avLst/>
          </a:prstGeom>
          <a:noFill/>
          <a:ln>
            <a:noFill/>
          </a:ln>
        </p:spPr>
      </p:pic>
      <p:pic>
        <p:nvPicPr>
          <p:cNvPr id="303" name="Google Shape;303;p24"/>
          <p:cNvPicPr preferRelativeResize="0"/>
          <p:nvPr/>
        </p:nvPicPr>
        <p:blipFill rotWithShape="1">
          <a:blip r:embed="rId4">
            <a:alphaModFix/>
          </a:blip>
          <a:srcRect b="0" l="0" r="0" t="0"/>
          <a:stretch/>
        </p:blipFill>
        <p:spPr>
          <a:xfrm>
            <a:off x="7262150" y="6336709"/>
            <a:ext cx="1738677" cy="521291"/>
          </a:xfrm>
          <a:prstGeom prst="rect">
            <a:avLst/>
          </a:prstGeom>
          <a:noFill/>
          <a:ln>
            <a:noFill/>
          </a:ln>
        </p:spPr>
      </p:pic>
      <p:pic>
        <p:nvPicPr>
          <p:cNvPr id="304" name="Google Shape;304;p24"/>
          <p:cNvPicPr preferRelativeResize="0"/>
          <p:nvPr/>
        </p:nvPicPr>
        <p:blipFill rotWithShape="1">
          <a:blip r:embed="rId5">
            <a:alphaModFix/>
          </a:blip>
          <a:srcRect b="0" l="0" r="0" t="0"/>
          <a:stretch/>
        </p:blipFill>
        <p:spPr>
          <a:xfrm>
            <a:off x="8385782" y="6073"/>
            <a:ext cx="3806218" cy="1596483"/>
          </a:xfrm>
          <a:prstGeom prst="rect">
            <a:avLst/>
          </a:prstGeom>
          <a:noFill/>
          <a:ln>
            <a:noFill/>
          </a:ln>
        </p:spPr>
      </p:pic>
      <p:sp>
        <p:nvSpPr>
          <p:cNvPr id="305" name="Google Shape;305;p24"/>
          <p:cNvSpPr txBox="1"/>
          <p:nvPr/>
        </p:nvSpPr>
        <p:spPr>
          <a:xfrm>
            <a:off x="608425" y="2051575"/>
            <a:ext cx="10675200" cy="1106700"/>
          </a:xfrm>
          <a:prstGeom prst="rect">
            <a:avLst/>
          </a:prstGeom>
          <a:noFill/>
          <a:ln>
            <a:noFill/>
          </a:ln>
        </p:spPr>
        <p:txBody>
          <a:bodyPr anchorCtr="0" anchor="t" bIns="45700" lIns="91425" spcFirstLastPara="1" rIns="91425" wrap="square" tIns="45700">
            <a:normAutofit/>
          </a:bodyPr>
          <a:lstStyle/>
          <a:p>
            <a:pPr indent="-76200" lvl="0" marL="228600" marR="0" rtl="0" algn="ctr">
              <a:lnSpc>
                <a:spcPct val="100000"/>
              </a:lnSpc>
              <a:spcBef>
                <a:spcPts val="0"/>
              </a:spcBef>
              <a:spcAft>
                <a:spcPts val="0"/>
              </a:spcAft>
              <a:buClr>
                <a:schemeClr val="dk1"/>
              </a:buClr>
              <a:buSzPts val="2400"/>
              <a:buFont typeface="Arial"/>
              <a:buNone/>
            </a:pPr>
            <a:r>
              <a:rPr b="1" i="0" lang="pt-PT" sz="2220" u="none" cap="none" strike="noStrike">
                <a:solidFill>
                  <a:schemeClr val="dk1"/>
                </a:solidFill>
                <a:latin typeface="Arial"/>
                <a:ea typeface="Arial"/>
                <a:cs typeface="Arial"/>
                <a:sym typeface="Arial"/>
              </a:rPr>
              <a:t>Particles</a:t>
            </a:r>
            <a:endParaRPr b="1" i="0" sz="222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chemeClr val="dk1"/>
              </a:buClr>
              <a:buSzPts val="2220"/>
              <a:buFont typeface="Arial"/>
              <a:buNone/>
            </a:pPr>
            <a:r>
              <a:rPr b="0" i="0" lang="pt-PT" sz="2220" u="none" cap="none" strike="noStrike">
                <a:solidFill>
                  <a:schemeClr val="dk1"/>
                </a:solidFill>
                <a:latin typeface="Arial"/>
                <a:ea typeface="Arial"/>
                <a:cs typeface="Arial"/>
                <a:sym typeface="Arial"/>
              </a:rPr>
              <a:t>alpha 								    electron					        muon/antimuon</a:t>
            </a:r>
            <a:endParaRPr b="0" i="0" sz="1400" u="none" cap="none" strike="noStrike">
              <a:solidFill>
                <a:srgbClr val="000000"/>
              </a:solidFill>
              <a:latin typeface="Arial"/>
              <a:ea typeface="Arial"/>
              <a:cs typeface="Arial"/>
              <a:sym typeface="Arial"/>
            </a:endParaRPr>
          </a:p>
        </p:txBody>
      </p:sp>
      <p:pic>
        <p:nvPicPr>
          <p:cNvPr id="306" name="Google Shape;306;p24"/>
          <p:cNvPicPr preferRelativeResize="0"/>
          <p:nvPr/>
        </p:nvPicPr>
        <p:blipFill rotWithShape="1">
          <a:blip r:embed="rId6">
            <a:alphaModFix/>
          </a:blip>
          <a:srcRect b="0" l="0" r="0" t="0"/>
          <a:stretch/>
        </p:blipFill>
        <p:spPr>
          <a:xfrm>
            <a:off x="304618" y="3036350"/>
            <a:ext cx="3675089" cy="3394925"/>
          </a:xfrm>
          <a:prstGeom prst="rect">
            <a:avLst/>
          </a:prstGeom>
          <a:noFill/>
          <a:ln>
            <a:noFill/>
          </a:ln>
        </p:spPr>
      </p:pic>
      <p:pic>
        <p:nvPicPr>
          <p:cNvPr id="307" name="Google Shape;307;p24"/>
          <p:cNvPicPr preferRelativeResize="0"/>
          <p:nvPr/>
        </p:nvPicPr>
        <p:blipFill rotWithShape="1">
          <a:blip r:embed="rId7">
            <a:alphaModFix/>
          </a:blip>
          <a:srcRect b="0" l="0" r="0" t="0"/>
          <a:stretch/>
        </p:blipFill>
        <p:spPr>
          <a:xfrm>
            <a:off x="4146725" y="3271088"/>
            <a:ext cx="4331821" cy="2733076"/>
          </a:xfrm>
          <a:prstGeom prst="rect">
            <a:avLst/>
          </a:prstGeom>
          <a:noFill/>
          <a:ln>
            <a:noFill/>
          </a:ln>
        </p:spPr>
      </p:pic>
      <p:pic>
        <p:nvPicPr>
          <p:cNvPr id="308" name="Google Shape;308;p24"/>
          <p:cNvPicPr preferRelativeResize="0"/>
          <p:nvPr/>
        </p:nvPicPr>
        <p:blipFill rotWithShape="1">
          <a:blip r:embed="rId8">
            <a:alphaModFix/>
          </a:blip>
          <a:srcRect b="0" l="0" r="0" t="0"/>
          <a:stretch/>
        </p:blipFill>
        <p:spPr>
          <a:xfrm>
            <a:off x="9000821" y="2965900"/>
            <a:ext cx="1953150" cy="3343450"/>
          </a:xfrm>
          <a:prstGeom prst="rect">
            <a:avLst/>
          </a:prstGeom>
          <a:noFill/>
          <a:ln>
            <a:noFill/>
          </a:ln>
        </p:spPr>
      </p:pic>
      <p:pic>
        <p:nvPicPr>
          <p:cNvPr descr="Erasmus + logo" id="309" name="Google Shape;309;p24"/>
          <p:cNvPicPr preferRelativeResize="0"/>
          <p:nvPr/>
        </p:nvPicPr>
        <p:blipFill rotWithShape="1">
          <a:blip r:embed="rId9">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5"/>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Constraints</a:t>
            </a:r>
            <a:endParaRPr/>
          </a:p>
        </p:txBody>
      </p:sp>
      <p:pic>
        <p:nvPicPr>
          <p:cNvPr id="315" name="Google Shape;315;p25"/>
          <p:cNvPicPr preferRelativeResize="0"/>
          <p:nvPr/>
        </p:nvPicPr>
        <p:blipFill rotWithShape="1">
          <a:blip r:embed="rId3">
            <a:alphaModFix/>
          </a:blip>
          <a:srcRect b="0" l="0" r="0" t="0"/>
          <a:stretch/>
        </p:blipFill>
        <p:spPr>
          <a:xfrm>
            <a:off x="9334857" y="6309360"/>
            <a:ext cx="2857143" cy="514286"/>
          </a:xfrm>
          <a:prstGeom prst="rect">
            <a:avLst/>
          </a:prstGeom>
          <a:noFill/>
          <a:ln>
            <a:noFill/>
          </a:ln>
        </p:spPr>
      </p:pic>
      <p:sp>
        <p:nvSpPr>
          <p:cNvPr id="316" name="Google Shape;316;p25"/>
          <p:cNvSpPr txBox="1"/>
          <p:nvPr>
            <p:ph idx="1" type="body"/>
          </p:nvPr>
        </p:nvSpPr>
        <p:spPr>
          <a:xfrm>
            <a:off x="1115568" y="2034403"/>
            <a:ext cx="10168128" cy="430230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400"/>
              <a:buChar char="•"/>
            </a:pPr>
            <a:r>
              <a:rPr lang="pt-PT"/>
              <a:t>Dry ice. </a:t>
            </a:r>
            <a:endParaRPr/>
          </a:p>
          <a:p>
            <a:pPr indent="-228600" lvl="1" marL="685800" rtl="0" algn="l">
              <a:lnSpc>
                <a:spcPct val="100000"/>
              </a:lnSpc>
              <a:spcBef>
                <a:spcPts val="500"/>
              </a:spcBef>
              <a:spcAft>
                <a:spcPts val="0"/>
              </a:spcAft>
              <a:buClr>
                <a:schemeClr val="dk1"/>
              </a:buClr>
              <a:buSzPts val="2000"/>
              <a:buChar char="•"/>
            </a:pPr>
            <a:r>
              <a:rPr lang="pt-PT"/>
              <a:t>Not so easy to get specially in Azores </a:t>
            </a:r>
            <a:endParaRPr/>
          </a:p>
          <a:p>
            <a:pPr indent="-228600" lvl="1" marL="685800" rtl="0" algn="l">
              <a:lnSpc>
                <a:spcPct val="100000"/>
              </a:lnSpc>
              <a:spcBef>
                <a:spcPts val="500"/>
              </a:spcBef>
              <a:spcAft>
                <a:spcPts val="0"/>
              </a:spcAft>
              <a:buClr>
                <a:schemeClr val="dk1"/>
              </a:buClr>
              <a:buSzPts val="2000"/>
              <a:buChar char="•"/>
            </a:pPr>
            <a:r>
              <a:rPr lang="pt-PT"/>
              <a:t>The most expensive material </a:t>
            </a:r>
            <a:endParaRPr/>
          </a:p>
          <a:p>
            <a:pPr indent="-228600" lvl="1" marL="685800" rtl="0" algn="l">
              <a:lnSpc>
                <a:spcPct val="100000"/>
              </a:lnSpc>
              <a:spcBef>
                <a:spcPts val="500"/>
              </a:spcBef>
              <a:spcAft>
                <a:spcPts val="0"/>
              </a:spcAft>
              <a:buClr>
                <a:schemeClr val="dk1"/>
              </a:buClr>
              <a:buSzPts val="2000"/>
              <a:buChar char="•"/>
            </a:pPr>
            <a:r>
              <a:rPr lang="pt-PT"/>
              <a:t>Need to be order in advance</a:t>
            </a:r>
            <a:endParaRPr/>
          </a:p>
          <a:p>
            <a:pPr indent="-228600" lvl="1" marL="685800" rtl="0" algn="l">
              <a:lnSpc>
                <a:spcPct val="100000"/>
              </a:lnSpc>
              <a:spcBef>
                <a:spcPts val="500"/>
              </a:spcBef>
              <a:spcAft>
                <a:spcPts val="0"/>
              </a:spcAft>
              <a:buClr>
                <a:schemeClr val="dk1"/>
              </a:buClr>
              <a:buSzPts val="2000"/>
              <a:buChar char="•"/>
            </a:pPr>
            <a:r>
              <a:rPr lang="pt-PT"/>
              <a:t>Need to be properly store</a:t>
            </a:r>
            <a:endParaRPr/>
          </a:p>
          <a:p>
            <a:pPr indent="-228600" lvl="0" marL="228600" rtl="0" algn="l">
              <a:lnSpc>
                <a:spcPct val="100000"/>
              </a:lnSpc>
              <a:spcBef>
                <a:spcPts val="1000"/>
              </a:spcBef>
              <a:spcAft>
                <a:spcPts val="0"/>
              </a:spcAft>
              <a:buClr>
                <a:schemeClr val="dk1"/>
              </a:buClr>
              <a:buSzPts val="2400"/>
              <a:buChar char="•"/>
            </a:pPr>
            <a:r>
              <a:rPr lang="pt-PT"/>
              <a:t>Liquid nitrogen</a:t>
            </a:r>
            <a:endParaRPr/>
          </a:p>
          <a:p>
            <a:pPr indent="-228600" lvl="1" marL="685800" rtl="0" algn="l">
              <a:lnSpc>
                <a:spcPct val="100000"/>
              </a:lnSpc>
              <a:spcBef>
                <a:spcPts val="500"/>
              </a:spcBef>
              <a:spcAft>
                <a:spcPts val="0"/>
              </a:spcAft>
              <a:buClr>
                <a:schemeClr val="dk1"/>
              </a:buClr>
              <a:buSzPts val="2000"/>
              <a:buChar char="•"/>
            </a:pPr>
            <a:r>
              <a:rPr lang="pt-PT"/>
              <a:t>Not much literature about its appliance in this activity</a:t>
            </a:r>
            <a:endParaRPr/>
          </a:p>
          <a:p>
            <a:pPr indent="-228600" lvl="0" marL="228600" rtl="0" algn="l">
              <a:lnSpc>
                <a:spcPct val="100000"/>
              </a:lnSpc>
              <a:spcBef>
                <a:spcPts val="1000"/>
              </a:spcBef>
              <a:spcAft>
                <a:spcPts val="0"/>
              </a:spcAft>
              <a:buClr>
                <a:schemeClr val="dk1"/>
              </a:buClr>
              <a:buSzPts val="2400"/>
              <a:buChar char="•"/>
            </a:pPr>
            <a:r>
              <a:rPr lang="pt-PT"/>
              <a:t>Hermetically sealing</a:t>
            </a:r>
            <a:endParaRPr/>
          </a:p>
          <a:p>
            <a:pPr indent="-228600" lvl="1" marL="685800" rtl="0" algn="l">
              <a:lnSpc>
                <a:spcPct val="100000"/>
              </a:lnSpc>
              <a:spcBef>
                <a:spcPts val="500"/>
              </a:spcBef>
              <a:spcAft>
                <a:spcPts val="0"/>
              </a:spcAft>
              <a:buClr>
                <a:schemeClr val="dk1"/>
              </a:buClr>
              <a:buSzPts val="1800"/>
              <a:buChar char="•"/>
            </a:pPr>
            <a:r>
              <a:rPr lang="pt-PT"/>
              <a:t>Ventilation of the room moves air -&gt; air flows to chamber</a:t>
            </a:r>
            <a:endParaRPr/>
          </a:p>
          <a:p>
            <a:pPr indent="-228600" lvl="0" marL="228600" rtl="0" algn="l">
              <a:lnSpc>
                <a:spcPct val="100000"/>
              </a:lnSpc>
              <a:spcBef>
                <a:spcPts val="1000"/>
              </a:spcBef>
              <a:spcAft>
                <a:spcPts val="0"/>
              </a:spcAft>
              <a:buClr>
                <a:schemeClr val="dk1"/>
              </a:buClr>
              <a:buSzPts val="2400"/>
              <a:buChar char="•"/>
            </a:pPr>
            <a:r>
              <a:rPr b="1" lang="pt-PT"/>
              <a:t>Pandemy and confinement</a:t>
            </a:r>
            <a:endParaRPr/>
          </a:p>
        </p:txBody>
      </p:sp>
      <p:pic>
        <p:nvPicPr>
          <p:cNvPr id="317" name="Google Shape;317;p25"/>
          <p:cNvPicPr preferRelativeResize="0"/>
          <p:nvPr/>
        </p:nvPicPr>
        <p:blipFill rotWithShape="1">
          <a:blip r:embed="rId4">
            <a:alphaModFix/>
          </a:blip>
          <a:srcRect b="0" l="0" r="0" t="0"/>
          <a:stretch/>
        </p:blipFill>
        <p:spPr>
          <a:xfrm>
            <a:off x="7262150" y="6336709"/>
            <a:ext cx="1738677" cy="521291"/>
          </a:xfrm>
          <a:prstGeom prst="rect">
            <a:avLst/>
          </a:prstGeom>
          <a:noFill/>
          <a:ln>
            <a:noFill/>
          </a:ln>
        </p:spPr>
      </p:pic>
      <p:pic>
        <p:nvPicPr>
          <p:cNvPr id="318" name="Google Shape;318;p25"/>
          <p:cNvPicPr preferRelativeResize="0"/>
          <p:nvPr/>
        </p:nvPicPr>
        <p:blipFill rotWithShape="1">
          <a:blip r:embed="rId5">
            <a:alphaModFix/>
          </a:blip>
          <a:srcRect b="0" l="0" r="0" t="0"/>
          <a:stretch/>
        </p:blipFill>
        <p:spPr>
          <a:xfrm>
            <a:off x="8709364" y="2346488"/>
            <a:ext cx="3360475" cy="3344601"/>
          </a:xfrm>
          <a:prstGeom prst="rect">
            <a:avLst/>
          </a:prstGeom>
          <a:noFill/>
          <a:ln>
            <a:noFill/>
          </a:ln>
        </p:spPr>
      </p:pic>
      <p:pic>
        <p:nvPicPr>
          <p:cNvPr descr="Erasmus + logo" id="319" name="Google Shape;319;p25"/>
          <p:cNvPicPr preferRelativeResize="0"/>
          <p:nvPr/>
        </p:nvPicPr>
        <p:blipFill rotWithShape="1">
          <a:blip r:embed="rId6">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6"/>
          <p:cNvSpPr txBox="1"/>
          <p:nvPr>
            <p:ph type="title"/>
          </p:nvPr>
        </p:nvSpPr>
        <p:spPr>
          <a:xfrm>
            <a:off x="1115568" y="548640"/>
            <a:ext cx="10168200" cy="11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pt-PT"/>
              <a:t>Explanation</a:t>
            </a:r>
            <a:endParaRPr/>
          </a:p>
        </p:txBody>
      </p:sp>
      <p:sp>
        <p:nvSpPr>
          <p:cNvPr id="325" name="Google Shape;325;p26"/>
          <p:cNvSpPr txBox="1"/>
          <p:nvPr>
            <p:ph idx="1" type="body"/>
          </p:nvPr>
        </p:nvSpPr>
        <p:spPr>
          <a:xfrm>
            <a:off x="936043" y="2047149"/>
            <a:ext cx="10168200" cy="3694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pt-PT"/>
              <a:t>Tracks come from ionizing radiations :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pt-PT"/>
              <a:t>the alcohol vapor can condense :</a:t>
            </a:r>
            <a:endParaRPr/>
          </a:p>
          <a:p>
            <a:pPr indent="0" lvl="0" marL="0" rtl="0" algn="l">
              <a:spcBef>
                <a:spcPts val="1000"/>
              </a:spcBef>
              <a:spcAft>
                <a:spcPts val="0"/>
              </a:spcAft>
              <a:buNone/>
            </a:pPr>
            <a:r>
              <a:rPr lang="pt-PT"/>
              <a:t> </a:t>
            </a:r>
            <a:endParaRPr/>
          </a:p>
        </p:txBody>
      </p:sp>
      <p:pic>
        <p:nvPicPr>
          <p:cNvPr id="326" name="Google Shape;326;p26"/>
          <p:cNvPicPr preferRelativeResize="0"/>
          <p:nvPr/>
        </p:nvPicPr>
        <p:blipFill>
          <a:blip r:embed="rId3">
            <a:alphaModFix/>
          </a:blip>
          <a:stretch>
            <a:fillRect/>
          </a:stretch>
        </p:blipFill>
        <p:spPr>
          <a:xfrm>
            <a:off x="6455873" y="1479198"/>
            <a:ext cx="4827900" cy="2757675"/>
          </a:xfrm>
          <a:prstGeom prst="rect">
            <a:avLst/>
          </a:prstGeom>
          <a:noFill/>
          <a:ln>
            <a:noFill/>
          </a:ln>
        </p:spPr>
      </p:pic>
      <p:pic>
        <p:nvPicPr>
          <p:cNvPr id="327" name="Google Shape;327;p26"/>
          <p:cNvPicPr preferRelativeResize="0"/>
          <p:nvPr/>
        </p:nvPicPr>
        <p:blipFill>
          <a:blip r:embed="rId4">
            <a:alphaModFix/>
          </a:blip>
          <a:stretch>
            <a:fillRect/>
          </a:stretch>
        </p:blipFill>
        <p:spPr>
          <a:xfrm>
            <a:off x="1744775" y="3725188"/>
            <a:ext cx="6153150" cy="2962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7"/>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Outreach</a:t>
            </a:r>
            <a:endParaRPr/>
          </a:p>
        </p:txBody>
      </p:sp>
      <p:sp>
        <p:nvSpPr>
          <p:cNvPr id="333" name="Google Shape;333;p27"/>
          <p:cNvSpPr txBox="1"/>
          <p:nvPr/>
        </p:nvSpPr>
        <p:spPr>
          <a:xfrm>
            <a:off x="673775" y="2123275"/>
            <a:ext cx="10168200" cy="3460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10000"/>
              </a:lnSpc>
              <a:spcBef>
                <a:spcPts val="0"/>
              </a:spcBef>
              <a:spcAft>
                <a:spcPts val="0"/>
              </a:spcAft>
              <a:buClr>
                <a:schemeClr val="dk1"/>
              </a:buClr>
              <a:buSzPts val="2400"/>
              <a:buFont typeface="Arial"/>
              <a:buChar char="•"/>
            </a:pPr>
            <a:r>
              <a:rPr b="0" i="0" lang="pt-PT" sz="2400" u="none" cap="none" strike="noStrike">
                <a:solidFill>
                  <a:schemeClr val="dk1"/>
                </a:solidFill>
                <a:latin typeface="Arial"/>
                <a:ea typeface="Arial"/>
                <a:cs typeface="Arial"/>
                <a:sym typeface="Arial"/>
              </a:rPr>
              <a:t>School journal</a:t>
            </a:r>
            <a:endParaRPr b="0" i="0" sz="2400" u="none" cap="none" strike="noStrike">
              <a:solidFill>
                <a:schemeClr val="dk1"/>
              </a:solidFill>
              <a:latin typeface="Arial"/>
              <a:ea typeface="Arial"/>
              <a:cs typeface="Arial"/>
              <a:sym typeface="Arial"/>
            </a:endParaRPr>
          </a:p>
          <a:p>
            <a:pPr indent="0" lvl="0" marL="457200" marR="0" rtl="0" algn="l">
              <a:lnSpc>
                <a:spcPct val="110000"/>
              </a:lnSpc>
              <a:spcBef>
                <a:spcPts val="0"/>
              </a:spcBef>
              <a:spcAft>
                <a:spcPts val="0"/>
              </a:spcAft>
              <a:buNone/>
            </a:pPr>
            <a:r>
              <a:rPr lang="pt-PT" sz="2400">
                <a:solidFill>
                  <a:schemeClr val="dk1"/>
                </a:solidFill>
              </a:rPr>
              <a:t>https://www.lycee-mariecurie.org/index.php/2021/03/02/activites-scientifiques-au-lycee-marie-curie/</a:t>
            </a:r>
            <a:endParaRPr sz="2400">
              <a:solidFill>
                <a:schemeClr val="dk1"/>
              </a:solidFill>
            </a:endParaRPr>
          </a:p>
          <a:p>
            <a:pPr indent="-228600" lvl="0" marL="228600" marR="0" rtl="0" algn="l">
              <a:lnSpc>
                <a:spcPct val="110000"/>
              </a:lnSpc>
              <a:spcBef>
                <a:spcPts val="1000"/>
              </a:spcBef>
              <a:spcAft>
                <a:spcPts val="0"/>
              </a:spcAft>
              <a:buClr>
                <a:schemeClr val="dk1"/>
              </a:buClr>
              <a:buSzPts val="2400"/>
              <a:buFont typeface="Arial"/>
              <a:buChar char="•"/>
            </a:pPr>
            <a:r>
              <a:rPr b="0" i="0" lang="pt-PT" sz="2400" u="none" cap="none" strike="noStrike">
                <a:solidFill>
                  <a:schemeClr val="dk1"/>
                </a:solidFill>
                <a:latin typeface="Arial"/>
                <a:ea typeface="Arial"/>
                <a:cs typeface="Arial"/>
                <a:sym typeface="Arial"/>
              </a:rPr>
              <a:t>WSW webpage/event</a:t>
            </a:r>
            <a:endParaRPr b="0" i="0" sz="2400" u="none" cap="none" strike="noStrike">
              <a:solidFill>
                <a:schemeClr val="dk1"/>
              </a:solidFill>
              <a:latin typeface="Arial"/>
              <a:ea typeface="Arial"/>
              <a:cs typeface="Arial"/>
              <a:sym typeface="Arial"/>
            </a:endParaRPr>
          </a:p>
          <a:p>
            <a:pPr indent="-228600" lvl="0" marL="228600" marR="0" rtl="0" algn="l">
              <a:lnSpc>
                <a:spcPct val="110000"/>
              </a:lnSpc>
              <a:spcBef>
                <a:spcPts val="1000"/>
              </a:spcBef>
              <a:spcAft>
                <a:spcPts val="0"/>
              </a:spcAft>
              <a:buClr>
                <a:schemeClr val="dk1"/>
              </a:buClr>
              <a:buSzPts val="2400"/>
              <a:buFont typeface="Arial"/>
              <a:buChar char="•"/>
            </a:pPr>
            <a:r>
              <a:rPr b="0" i="0" lang="pt-PT" sz="2400" u="none" cap="none" strike="noStrike">
                <a:solidFill>
                  <a:schemeClr val="dk1"/>
                </a:solidFill>
                <a:latin typeface="Arial"/>
                <a:ea typeface="Arial"/>
                <a:cs typeface="Arial"/>
                <a:sym typeface="Arial"/>
              </a:rPr>
              <a:t>Twinspace</a:t>
            </a:r>
            <a:endParaRPr b="0" i="0" sz="2400" u="none" cap="none" strike="noStrike">
              <a:solidFill>
                <a:schemeClr val="dk1"/>
              </a:solidFill>
              <a:latin typeface="Arial"/>
              <a:ea typeface="Arial"/>
              <a:cs typeface="Arial"/>
              <a:sym typeface="Arial"/>
            </a:endParaRPr>
          </a:p>
        </p:txBody>
      </p:sp>
      <p:pic>
        <p:nvPicPr>
          <p:cNvPr id="334" name="Google Shape;334;p27"/>
          <p:cNvPicPr preferRelativeResize="0"/>
          <p:nvPr/>
        </p:nvPicPr>
        <p:blipFill rotWithShape="1">
          <a:blip r:embed="rId3">
            <a:alphaModFix/>
          </a:blip>
          <a:srcRect b="0" l="0" r="0" t="0"/>
          <a:stretch/>
        </p:blipFill>
        <p:spPr>
          <a:xfrm>
            <a:off x="5144475" y="2835350"/>
            <a:ext cx="4458325" cy="3994375"/>
          </a:xfrm>
          <a:prstGeom prst="rect">
            <a:avLst/>
          </a:prstGeom>
          <a:noFill/>
          <a:ln>
            <a:noFill/>
          </a:ln>
        </p:spPr>
      </p:pic>
      <p:pic>
        <p:nvPicPr>
          <p:cNvPr id="335" name="Google Shape;335;p27"/>
          <p:cNvPicPr preferRelativeResize="0"/>
          <p:nvPr/>
        </p:nvPicPr>
        <p:blipFill rotWithShape="1">
          <a:blip r:embed="rId4">
            <a:alphaModFix/>
          </a:blip>
          <a:srcRect b="3641" l="3540" r="32543" t="20894"/>
          <a:stretch/>
        </p:blipFill>
        <p:spPr>
          <a:xfrm>
            <a:off x="8845179" y="3881460"/>
            <a:ext cx="3535051" cy="3130231"/>
          </a:xfrm>
          <a:prstGeom prst="rect">
            <a:avLst/>
          </a:prstGeom>
          <a:noFill/>
          <a:ln>
            <a:noFill/>
          </a:ln>
        </p:spPr>
      </p:pic>
      <p:pic>
        <p:nvPicPr>
          <p:cNvPr id="336" name="Google Shape;336;p27"/>
          <p:cNvPicPr preferRelativeResize="0"/>
          <p:nvPr/>
        </p:nvPicPr>
        <p:blipFill rotWithShape="1">
          <a:blip r:embed="rId5">
            <a:alphaModFix/>
          </a:blip>
          <a:srcRect b="0" l="0" r="0" t="0"/>
          <a:stretch/>
        </p:blipFill>
        <p:spPr>
          <a:xfrm>
            <a:off x="3027740" y="6345657"/>
            <a:ext cx="1738677" cy="521291"/>
          </a:xfrm>
          <a:prstGeom prst="rect">
            <a:avLst/>
          </a:prstGeom>
          <a:noFill/>
          <a:ln>
            <a:noFill/>
          </a:ln>
        </p:spPr>
      </p:pic>
      <p:pic>
        <p:nvPicPr>
          <p:cNvPr id="337" name="Google Shape;337;p27"/>
          <p:cNvPicPr preferRelativeResize="0"/>
          <p:nvPr/>
        </p:nvPicPr>
        <p:blipFill rotWithShape="1">
          <a:blip r:embed="rId6">
            <a:alphaModFix/>
          </a:blip>
          <a:srcRect b="0" l="0" r="0" t="0"/>
          <a:stretch/>
        </p:blipFill>
        <p:spPr>
          <a:xfrm>
            <a:off x="31601" y="6345657"/>
            <a:ext cx="2857143" cy="514286"/>
          </a:xfrm>
          <a:prstGeom prst="rect">
            <a:avLst/>
          </a:prstGeom>
          <a:noFill/>
          <a:ln>
            <a:noFill/>
          </a:ln>
        </p:spPr>
      </p:pic>
      <p:pic>
        <p:nvPicPr>
          <p:cNvPr id="338" name="Google Shape;338;p27"/>
          <p:cNvPicPr preferRelativeResize="0"/>
          <p:nvPr>
            <p:ph idx="1" type="body"/>
          </p:nvPr>
        </p:nvPicPr>
        <p:blipFill rotWithShape="1">
          <a:blip r:embed="rId7">
            <a:alphaModFix/>
          </a:blip>
          <a:srcRect b="0" l="0" r="0" t="0"/>
          <a:stretch/>
        </p:blipFill>
        <p:spPr>
          <a:xfrm>
            <a:off x="9306962" y="53970"/>
            <a:ext cx="2885038" cy="4061771"/>
          </a:xfrm>
          <a:prstGeom prst="rect">
            <a:avLst/>
          </a:prstGeom>
          <a:noFill/>
          <a:ln>
            <a:noFill/>
          </a:ln>
        </p:spPr>
      </p:pic>
      <p:pic>
        <p:nvPicPr>
          <p:cNvPr id="339" name="Google Shape;339;p27"/>
          <p:cNvPicPr preferRelativeResize="0"/>
          <p:nvPr/>
        </p:nvPicPr>
        <p:blipFill rotWithShape="1">
          <a:blip r:embed="rId8">
            <a:alphaModFix/>
          </a:blip>
          <a:srcRect b="0" l="0" r="0" t="0"/>
          <a:stretch/>
        </p:blipFill>
        <p:spPr>
          <a:xfrm>
            <a:off x="1131850" y="3881450"/>
            <a:ext cx="2916099" cy="2411851"/>
          </a:xfrm>
          <a:prstGeom prst="rect">
            <a:avLst/>
          </a:prstGeom>
          <a:noFill/>
          <a:ln>
            <a:noFill/>
          </a:ln>
        </p:spPr>
      </p:pic>
      <p:pic>
        <p:nvPicPr>
          <p:cNvPr descr="Erasmus + logo" id="340" name="Google Shape;340;p27"/>
          <p:cNvPicPr preferRelativeResize="0"/>
          <p:nvPr/>
        </p:nvPicPr>
        <p:blipFill rotWithShape="1">
          <a:blip r:embed="rId9">
            <a:alphaModFix/>
          </a:blip>
          <a:srcRect b="0" l="0" r="0" t="0"/>
          <a:stretch/>
        </p:blipFill>
        <p:spPr>
          <a:xfrm>
            <a:off x="4912094" y="6448586"/>
            <a:ext cx="1209415" cy="3241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8"/>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Next</a:t>
            </a:r>
            <a:endParaRPr/>
          </a:p>
        </p:txBody>
      </p:sp>
      <p:pic>
        <p:nvPicPr>
          <p:cNvPr id="346" name="Google Shape;346;p28"/>
          <p:cNvPicPr preferRelativeResize="0"/>
          <p:nvPr/>
        </p:nvPicPr>
        <p:blipFill rotWithShape="1">
          <a:blip r:embed="rId3">
            <a:alphaModFix/>
          </a:blip>
          <a:srcRect b="0" l="0" r="0" t="0"/>
          <a:stretch/>
        </p:blipFill>
        <p:spPr>
          <a:xfrm>
            <a:off x="9334857" y="6309360"/>
            <a:ext cx="2857143" cy="514286"/>
          </a:xfrm>
          <a:prstGeom prst="rect">
            <a:avLst/>
          </a:prstGeom>
          <a:noFill/>
          <a:ln>
            <a:noFill/>
          </a:ln>
        </p:spPr>
      </p:pic>
      <p:sp>
        <p:nvSpPr>
          <p:cNvPr id="347" name="Google Shape;347;p28"/>
          <p:cNvSpPr txBox="1"/>
          <p:nvPr>
            <p:ph idx="1" type="body"/>
          </p:nvPr>
        </p:nvSpPr>
        <p:spPr>
          <a:xfrm>
            <a:off x="429194" y="1839441"/>
            <a:ext cx="10168200" cy="369420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pt-PT"/>
              <a:t>Repeat the experiments designed</a:t>
            </a:r>
            <a:endParaRPr/>
          </a:p>
          <a:p>
            <a:pPr indent="-228600" lvl="0" marL="228600" rtl="0" algn="l">
              <a:lnSpc>
                <a:spcPct val="110000"/>
              </a:lnSpc>
              <a:spcBef>
                <a:spcPts val="1000"/>
              </a:spcBef>
              <a:spcAft>
                <a:spcPts val="0"/>
              </a:spcAft>
              <a:buClr>
                <a:schemeClr val="dk1"/>
              </a:buClr>
              <a:buSzPts val="2400"/>
              <a:buChar char="•"/>
            </a:pPr>
            <a:r>
              <a:rPr lang="pt-PT"/>
              <a:t>Students online interaction</a:t>
            </a:r>
            <a:endParaRPr/>
          </a:p>
          <a:p>
            <a:pPr indent="-228600" lvl="0" marL="228600" rtl="0" algn="l">
              <a:lnSpc>
                <a:spcPct val="110000"/>
              </a:lnSpc>
              <a:spcBef>
                <a:spcPts val="1000"/>
              </a:spcBef>
              <a:spcAft>
                <a:spcPts val="0"/>
              </a:spcAft>
              <a:buClr>
                <a:schemeClr val="dk1"/>
              </a:buClr>
              <a:buSzPts val="2400"/>
              <a:buChar char="•"/>
            </a:pPr>
            <a:r>
              <a:rPr lang="pt-PT"/>
              <a:t>Scientific poster</a:t>
            </a:r>
            <a:endParaRPr/>
          </a:p>
          <a:p>
            <a:pPr indent="-228600" lvl="0" marL="228600" rtl="0" algn="l">
              <a:lnSpc>
                <a:spcPct val="110000"/>
              </a:lnSpc>
              <a:spcBef>
                <a:spcPts val="1000"/>
              </a:spcBef>
              <a:spcAft>
                <a:spcPts val="0"/>
              </a:spcAft>
              <a:buClr>
                <a:schemeClr val="dk1"/>
              </a:buClr>
              <a:buSzPts val="2400"/>
              <a:buChar char="•"/>
            </a:pPr>
            <a:r>
              <a:rPr lang="pt-PT"/>
              <a:t>Paper or labbook </a:t>
            </a:r>
            <a:endParaRPr/>
          </a:p>
          <a:p>
            <a:pPr indent="-228600" lvl="0" marL="228600" rtl="0" algn="l">
              <a:lnSpc>
                <a:spcPct val="110000"/>
              </a:lnSpc>
              <a:spcBef>
                <a:spcPts val="1000"/>
              </a:spcBef>
              <a:spcAft>
                <a:spcPts val="0"/>
              </a:spcAft>
              <a:buClr>
                <a:schemeClr val="dk1"/>
              </a:buClr>
              <a:buSzPts val="2400"/>
              <a:buChar char="•"/>
            </a:pPr>
            <a:r>
              <a:rPr lang="pt-PT"/>
              <a:t>Public oral presentations</a:t>
            </a:r>
            <a:endParaRPr/>
          </a:p>
          <a:p>
            <a:pPr indent="-190500" lvl="0" marL="228600" rtl="0" algn="l">
              <a:lnSpc>
                <a:spcPct val="110000"/>
              </a:lnSpc>
              <a:spcBef>
                <a:spcPts val="1000"/>
              </a:spcBef>
              <a:spcAft>
                <a:spcPts val="0"/>
              </a:spcAft>
              <a:buSzPts val="1800"/>
              <a:buChar char="•"/>
            </a:pPr>
            <a:r>
              <a:rPr b="1" lang="pt-PT"/>
              <a:t>Escape game</a:t>
            </a:r>
            <a:endParaRPr b="1"/>
          </a:p>
          <a:p>
            <a:pPr indent="0" lvl="0" marL="0" rtl="0" algn="l">
              <a:lnSpc>
                <a:spcPct val="110000"/>
              </a:lnSpc>
              <a:spcBef>
                <a:spcPts val="1000"/>
              </a:spcBef>
              <a:spcAft>
                <a:spcPts val="0"/>
              </a:spcAft>
              <a:buNone/>
            </a:pPr>
            <a:r>
              <a:t/>
            </a:r>
            <a:endParaRPr/>
          </a:p>
        </p:txBody>
      </p:sp>
      <p:pic>
        <p:nvPicPr>
          <p:cNvPr id="348" name="Google Shape;348;p28"/>
          <p:cNvPicPr preferRelativeResize="0"/>
          <p:nvPr/>
        </p:nvPicPr>
        <p:blipFill rotWithShape="1">
          <a:blip r:embed="rId4">
            <a:alphaModFix/>
          </a:blip>
          <a:srcRect b="0" l="0" r="0" t="0"/>
          <a:stretch/>
        </p:blipFill>
        <p:spPr>
          <a:xfrm>
            <a:off x="7262150" y="6336709"/>
            <a:ext cx="1738677" cy="521291"/>
          </a:xfrm>
          <a:prstGeom prst="rect">
            <a:avLst/>
          </a:prstGeom>
          <a:noFill/>
          <a:ln>
            <a:noFill/>
          </a:ln>
        </p:spPr>
      </p:pic>
      <p:pic>
        <p:nvPicPr>
          <p:cNvPr descr="Uma imagem com interior, parede&#10;&#10;Descrição gerada automaticamente" id="349" name="Google Shape;349;p28"/>
          <p:cNvPicPr preferRelativeResize="0"/>
          <p:nvPr/>
        </p:nvPicPr>
        <p:blipFill rotWithShape="1">
          <a:blip r:embed="rId5">
            <a:alphaModFix/>
          </a:blip>
          <a:srcRect b="0" l="0" r="0" t="0"/>
          <a:stretch/>
        </p:blipFill>
        <p:spPr>
          <a:xfrm>
            <a:off x="6992038" y="462189"/>
            <a:ext cx="4685637" cy="3113115"/>
          </a:xfrm>
          <a:prstGeom prst="rect">
            <a:avLst/>
          </a:prstGeom>
          <a:noFill/>
          <a:ln>
            <a:noFill/>
          </a:ln>
        </p:spPr>
      </p:pic>
      <p:pic>
        <p:nvPicPr>
          <p:cNvPr id="350" name="Google Shape;350;p28"/>
          <p:cNvPicPr preferRelativeResize="0"/>
          <p:nvPr/>
        </p:nvPicPr>
        <p:blipFill rotWithShape="1">
          <a:blip r:embed="rId6">
            <a:alphaModFix/>
          </a:blip>
          <a:srcRect b="0" l="0" r="0" t="0"/>
          <a:stretch/>
        </p:blipFill>
        <p:spPr>
          <a:xfrm>
            <a:off x="9700534" y="3684900"/>
            <a:ext cx="1977144" cy="2514838"/>
          </a:xfrm>
          <a:prstGeom prst="rect">
            <a:avLst/>
          </a:prstGeom>
          <a:noFill/>
          <a:ln>
            <a:noFill/>
          </a:ln>
        </p:spPr>
      </p:pic>
      <p:pic>
        <p:nvPicPr>
          <p:cNvPr descr="Erasmus + logo" id="351" name="Google Shape;351;p28"/>
          <p:cNvPicPr preferRelativeResize="0"/>
          <p:nvPr/>
        </p:nvPicPr>
        <p:blipFill rotWithShape="1">
          <a:blip r:embed="rId7">
            <a:alphaModFix/>
          </a:blip>
          <a:srcRect b="0" l="0" r="0" t="0"/>
          <a:stretch/>
        </p:blipFill>
        <p:spPr>
          <a:xfrm>
            <a:off x="6000481" y="6435267"/>
            <a:ext cx="1209415" cy="324173"/>
          </a:xfrm>
          <a:prstGeom prst="rect">
            <a:avLst/>
          </a:prstGeom>
          <a:noFill/>
          <a:ln>
            <a:noFill/>
          </a:ln>
        </p:spPr>
      </p:pic>
      <p:pic>
        <p:nvPicPr>
          <p:cNvPr id="352" name="Google Shape;352;p28"/>
          <p:cNvPicPr preferRelativeResize="0"/>
          <p:nvPr/>
        </p:nvPicPr>
        <p:blipFill>
          <a:blip r:embed="rId8">
            <a:alphaModFix/>
          </a:blip>
          <a:stretch>
            <a:fillRect/>
          </a:stretch>
        </p:blipFill>
        <p:spPr>
          <a:xfrm>
            <a:off x="4808300" y="3575311"/>
            <a:ext cx="4685627" cy="26356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Thank you!!!</a:t>
            </a:r>
            <a:endParaRPr/>
          </a:p>
        </p:txBody>
      </p:sp>
      <p:pic>
        <p:nvPicPr>
          <p:cNvPr id="358" name="Google Shape;358;p29">
            <a:hlinkClick r:id="rId3"/>
          </p:cNvPr>
          <p:cNvPicPr preferRelativeResize="0"/>
          <p:nvPr>
            <p:ph idx="1" type="body"/>
          </p:nvPr>
        </p:nvPicPr>
        <p:blipFill rotWithShape="1">
          <a:blip r:embed="rId4">
            <a:alphaModFix/>
          </a:blip>
          <a:srcRect b="0" l="0" r="0" t="0"/>
          <a:stretch/>
        </p:blipFill>
        <p:spPr>
          <a:xfrm>
            <a:off x="10102797" y="0"/>
            <a:ext cx="2089202" cy="2670772"/>
          </a:xfrm>
          <a:prstGeom prst="rect">
            <a:avLst/>
          </a:prstGeom>
          <a:noFill/>
          <a:ln>
            <a:noFill/>
          </a:ln>
        </p:spPr>
      </p:pic>
      <p:pic>
        <p:nvPicPr>
          <p:cNvPr id="359" name="Google Shape;359;p29">
            <a:hlinkClick r:id="rId5"/>
          </p:cNvPr>
          <p:cNvPicPr preferRelativeResize="0"/>
          <p:nvPr/>
        </p:nvPicPr>
        <p:blipFill rotWithShape="1">
          <a:blip r:embed="rId6">
            <a:alphaModFix/>
          </a:blip>
          <a:srcRect b="0" l="0" r="0" t="0"/>
          <a:stretch/>
        </p:blipFill>
        <p:spPr>
          <a:xfrm>
            <a:off x="63168" y="3103986"/>
            <a:ext cx="3662548" cy="3218194"/>
          </a:xfrm>
          <a:prstGeom prst="rect">
            <a:avLst/>
          </a:prstGeom>
          <a:noFill/>
          <a:ln>
            <a:noFill/>
          </a:ln>
        </p:spPr>
      </p:pic>
      <p:pic>
        <p:nvPicPr>
          <p:cNvPr id="360" name="Google Shape;360;p29">
            <a:hlinkClick r:id="rId7"/>
          </p:cNvPr>
          <p:cNvPicPr preferRelativeResize="0"/>
          <p:nvPr/>
        </p:nvPicPr>
        <p:blipFill rotWithShape="1">
          <a:blip r:embed="rId8">
            <a:alphaModFix/>
          </a:blip>
          <a:srcRect b="0" l="0" r="0" t="0"/>
          <a:stretch/>
        </p:blipFill>
        <p:spPr>
          <a:xfrm>
            <a:off x="7152831" y="4332520"/>
            <a:ext cx="4130865" cy="2421166"/>
          </a:xfrm>
          <a:prstGeom prst="rect">
            <a:avLst/>
          </a:prstGeom>
          <a:noFill/>
          <a:ln>
            <a:noFill/>
          </a:ln>
        </p:spPr>
      </p:pic>
      <p:pic>
        <p:nvPicPr>
          <p:cNvPr id="361" name="Google Shape;361;p29">
            <a:hlinkClick r:id="rId9"/>
          </p:cNvPr>
          <p:cNvPicPr preferRelativeResize="0"/>
          <p:nvPr/>
        </p:nvPicPr>
        <p:blipFill rotWithShape="1">
          <a:blip r:embed="rId10">
            <a:alphaModFix/>
          </a:blip>
          <a:srcRect b="0" l="0" r="0" t="0"/>
          <a:stretch/>
        </p:blipFill>
        <p:spPr>
          <a:xfrm>
            <a:off x="3045401" y="4936030"/>
            <a:ext cx="3987538" cy="1817656"/>
          </a:xfrm>
          <a:prstGeom prst="rect">
            <a:avLst/>
          </a:prstGeom>
          <a:noFill/>
          <a:ln>
            <a:noFill/>
          </a:ln>
        </p:spPr>
      </p:pic>
      <p:pic>
        <p:nvPicPr>
          <p:cNvPr id="362" name="Google Shape;362;p29">
            <a:hlinkClick r:id="rId11"/>
          </p:cNvPr>
          <p:cNvPicPr preferRelativeResize="0"/>
          <p:nvPr/>
        </p:nvPicPr>
        <p:blipFill rotWithShape="1">
          <a:blip r:embed="rId12">
            <a:alphaModFix/>
          </a:blip>
          <a:srcRect b="0" l="0" r="0" t="0"/>
          <a:stretch/>
        </p:blipFill>
        <p:spPr>
          <a:xfrm>
            <a:off x="10101355" y="2670772"/>
            <a:ext cx="2090644" cy="3047629"/>
          </a:xfrm>
          <a:prstGeom prst="rect">
            <a:avLst/>
          </a:prstGeom>
          <a:noFill/>
          <a:ln>
            <a:noFill/>
          </a:ln>
        </p:spPr>
      </p:pic>
      <p:pic>
        <p:nvPicPr>
          <p:cNvPr id="363" name="Google Shape;363;p29"/>
          <p:cNvPicPr preferRelativeResize="0"/>
          <p:nvPr/>
        </p:nvPicPr>
        <p:blipFill rotWithShape="1">
          <a:blip r:embed="rId13">
            <a:alphaModFix/>
          </a:blip>
          <a:srcRect b="0" l="0" r="0" t="0"/>
          <a:stretch/>
        </p:blipFill>
        <p:spPr>
          <a:xfrm>
            <a:off x="9334857" y="6309360"/>
            <a:ext cx="2857143" cy="514286"/>
          </a:xfrm>
          <a:prstGeom prst="rect">
            <a:avLst/>
          </a:prstGeom>
          <a:noFill/>
          <a:ln>
            <a:noFill/>
          </a:ln>
        </p:spPr>
      </p:pic>
      <p:pic>
        <p:nvPicPr>
          <p:cNvPr id="364" name="Google Shape;364;p29"/>
          <p:cNvPicPr preferRelativeResize="0"/>
          <p:nvPr/>
        </p:nvPicPr>
        <p:blipFill rotWithShape="1">
          <a:blip r:embed="rId14">
            <a:alphaModFix/>
          </a:blip>
          <a:srcRect b="0" l="0" r="0" t="0"/>
          <a:stretch/>
        </p:blipFill>
        <p:spPr>
          <a:xfrm>
            <a:off x="155765" y="6276903"/>
            <a:ext cx="1738677" cy="521291"/>
          </a:xfrm>
          <a:prstGeom prst="rect">
            <a:avLst/>
          </a:prstGeom>
          <a:noFill/>
          <a:ln>
            <a:noFill/>
          </a:ln>
        </p:spPr>
      </p:pic>
      <p:pic>
        <p:nvPicPr>
          <p:cNvPr id="365" name="Google Shape;365;p29">
            <a:hlinkClick r:id="rId15"/>
          </p:cNvPr>
          <p:cNvPicPr preferRelativeResize="0"/>
          <p:nvPr/>
        </p:nvPicPr>
        <p:blipFill rotWithShape="1">
          <a:blip r:embed="rId16">
            <a:alphaModFix/>
          </a:blip>
          <a:srcRect b="0" l="0" r="0" t="0"/>
          <a:stretch/>
        </p:blipFill>
        <p:spPr>
          <a:xfrm>
            <a:off x="8471952" y="0"/>
            <a:ext cx="1627799" cy="2401671"/>
          </a:xfrm>
          <a:prstGeom prst="rect">
            <a:avLst/>
          </a:prstGeom>
          <a:noFill/>
          <a:ln>
            <a:noFill/>
          </a:ln>
        </p:spPr>
      </p:pic>
      <p:pic>
        <p:nvPicPr>
          <p:cNvPr id="366" name="Google Shape;366;p29">
            <a:hlinkClick r:id="rId17"/>
          </p:cNvPr>
          <p:cNvPicPr preferRelativeResize="0"/>
          <p:nvPr/>
        </p:nvPicPr>
        <p:blipFill rotWithShape="1">
          <a:blip r:embed="rId18">
            <a:alphaModFix/>
          </a:blip>
          <a:srcRect b="0" l="0" r="0" t="0"/>
          <a:stretch/>
        </p:blipFill>
        <p:spPr>
          <a:xfrm>
            <a:off x="6685583" y="1421962"/>
            <a:ext cx="1977144" cy="2514838"/>
          </a:xfrm>
          <a:prstGeom prst="rect">
            <a:avLst/>
          </a:prstGeom>
          <a:noFill/>
          <a:ln>
            <a:noFill/>
          </a:ln>
        </p:spPr>
      </p:pic>
      <p:pic>
        <p:nvPicPr>
          <p:cNvPr id="367" name="Google Shape;367;p29">
            <a:hlinkClick r:id="rId19"/>
          </p:cNvPr>
          <p:cNvPicPr preferRelativeResize="0"/>
          <p:nvPr/>
        </p:nvPicPr>
        <p:blipFill rotWithShape="1">
          <a:blip r:embed="rId20">
            <a:alphaModFix/>
          </a:blip>
          <a:srcRect b="0" l="0" r="0" t="0"/>
          <a:stretch/>
        </p:blipFill>
        <p:spPr>
          <a:xfrm>
            <a:off x="4901610" y="2232564"/>
            <a:ext cx="1900205" cy="2519252"/>
          </a:xfrm>
          <a:prstGeom prst="rect">
            <a:avLst/>
          </a:prstGeom>
          <a:noFill/>
          <a:ln>
            <a:noFill/>
          </a:ln>
        </p:spPr>
      </p:pic>
      <p:pic>
        <p:nvPicPr>
          <p:cNvPr id="368" name="Google Shape;368;p29">
            <a:hlinkClick r:id="rId21"/>
          </p:cNvPr>
          <p:cNvPicPr preferRelativeResize="0"/>
          <p:nvPr/>
        </p:nvPicPr>
        <p:blipFill rotWithShape="1">
          <a:blip r:embed="rId22">
            <a:alphaModFix/>
          </a:blip>
          <a:srcRect b="0" l="0" r="0" t="0"/>
          <a:stretch/>
        </p:blipFill>
        <p:spPr>
          <a:xfrm>
            <a:off x="3521417" y="2445232"/>
            <a:ext cx="1437832" cy="2398691"/>
          </a:xfrm>
          <a:prstGeom prst="rect">
            <a:avLst/>
          </a:prstGeom>
          <a:noFill/>
          <a:ln>
            <a:noFill/>
          </a:ln>
        </p:spPr>
      </p:pic>
      <p:pic>
        <p:nvPicPr>
          <p:cNvPr descr="Erasmus + logo" id="369" name="Google Shape;369;p29"/>
          <p:cNvPicPr preferRelativeResize="0"/>
          <p:nvPr/>
        </p:nvPicPr>
        <p:blipFill rotWithShape="1">
          <a:blip r:embed="rId23">
            <a:alphaModFix/>
          </a:blip>
          <a:srcRect b="0" l="0" r="0" t="0"/>
          <a:stretch/>
        </p:blipFill>
        <p:spPr>
          <a:xfrm>
            <a:off x="2014334" y="6379940"/>
            <a:ext cx="1209415" cy="32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35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500"/>
                                  </p:stCondLst>
                                  <p:childTnLst>
                                    <p:set>
                                      <p:cBhvr>
                                        <p:cTn dur="1" fill="hold">
                                          <p:stCondLst>
                                            <p:cond delay="0"/>
                                          </p:stCondLst>
                                        </p:cTn>
                                        <p:tgtEl>
                                          <p:spTgt spid="362"/>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500"/>
                                  </p:stCondLst>
                                  <p:childTnLst>
                                    <p:set>
                                      <p:cBhvr>
                                        <p:cTn dur="1" fill="hold">
                                          <p:stCondLst>
                                            <p:cond delay="0"/>
                                          </p:stCondLst>
                                        </p:cTn>
                                        <p:tgtEl>
                                          <p:spTgt spid="360"/>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500"/>
                                  </p:stCondLst>
                                  <p:childTnLst>
                                    <p:set>
                                      <p:cBhvr>
                                        <p:cTn dur="1" fill="hold">
                                          <p:stCondLst>
                                            <p:cond delay="0"/>
                                          </p:stCondLst>
                                        </p:cTn>
                                        <p:tgtEl>
                                          <p:spTgt spid="36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500"/>
                                  </p:stCondLst>
                                  <p:childTnLst>
                                    <p:set>
                                      <p:cBhvr>
                                        <p:cTn dur="1" fill="hold">
                                          <p:stCondLst>
                                            <p:cond delay="0"/>
                                          </p:stCondLst>
                                        </p:cTn>
                                        <p:tgtEl>
                                          <p:spTgt spid="359"/>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500"/>
                                  </p:stCondLst>
                                  <p:childTnLst>
                                    <p:set>
                                      <p:cBhvr>
                                        <p:cTn dur="1" fill="hold">
                                          <p:stCondLst>
                                            <p:cond delay="0"/>
                                          </p:stCondLst>
                                        </p:cTn>
                                        <p:tgtEl>
                                          <p:spTgt spid="366"/>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500"/>
                                  </p:stCondLst>
                                  <p:childTnLst>
                                    <p:set>
                                      <p:cBhvr>
                                        <p:cTn dur="1" fill="hold">
                                          <p:stCondLst>
                                            <p:cond delay="0"/>
                                          </p:stCondLst>
                                        </p:cTn>
                                        <p:tgtEl>
                                          <p:spTgt spid="367"/>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50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Project members</a:t>
            </a:r>
            <a:endParaRPr/>
          </a:p>
        </p:txBody>
      </p:sp>
      <p:pic>
        <p:nvPicPr>
          <p:cNvPr id="122" name="Google Shape;122;p14"/>
          <p:cNvPicPr preferRelativeResize="0"/>
          <p:nvPr>
            <p:ph idx="1" type="body"/>
          </p:nvPr>
        </p:nvPicPr>
        <p:blipFill rotWithShape="1">
          <a:blip r:embed="rId3">
            <a:alphaModFix/>
          </a:blip>
          <a:srcRect b="0" l="0" r="11383" t="0"/>
          <a:stretch/>
        </p:blipFill>
        <p:spPr>
          <a:xfrm>
            <a:off x="541754" y="2066735"/>
            <a:ext cx="5267620" cy="1362265"/>
          </a:xfrm>
          <a:prstGeom prst="rect">
            <a:avLst/>
          </a:prstGeom>
          <a:noFill/>
          <a:ln>
            <a:noFill/>
          </a:ln>
        </p:spPr>
      </p:pic>
      <p:pic>
        <p:nvPicPr>
          <p:cNvPr id="123" name="Google Shape;123;p14"/>
          <p:cNvPicPr preferRelativeResize="0"/>
          <p:nvPr/>
        </p:nvPicPr>
        <p:blipFill rotWithShape="1">
          <a:blip r:embed="rId4">
            <a:alphaModFix/>
          </a:blip>
          <a:srcRect b="0" l="0" r="11220" t="0"/>
          <a:stretch/>
        </p:blipFill>
        <p:spPr>
          <a:xfrm>
            <a:off x="531919" y="3444164"/>
            <a:ext cx="5277455" cy="1590897"/>
          </a:xfrm>
          <a:prstGeom prst="rect">
            <a:avLst/>
          </a:prstGeom>
          <a:noFill/>
          <a:ln>
            <a:noFill/>
          </a:ln>
        </p:spPr>
      </p:pic>
      <p:pic>
        <p:nvPicPr>
          <p:cNvPr id="124" name="Google Shape;124;p14"/>
          <p:cNvPicPr preferRelativeResize="0"/>
          <p:nvPr/>
        </p:nvPicPr>
        <p:blipFill rotWithShape="1">
          <a:blip r:embed="rId5">
            <a:alphaModFix/>
          </a:blip>
          <a:srcRect b="0" l="1" r="13527" t="0"/>
          <a:stretch/>
        </p:blipFill>
        <p:spPr>
          <a:xfrm>
            <a:off x="6143404" y="5069279"/>
            <a:ext cx="5140292" cy="1371791"/>
          </a:xfrm>
          <a:prstGeom prst="rect">
            <a:avLst/>
          </a:prstGeom>
          <a:noFill/>
          <a:ln>
            <a:noFill/>
          </a:ln>
        </p:spPr>
      </p:pic>
      <p:pic>
        <p:nvPicPr>
          <p:cNvPr id="125" name="Google Shape;125;p14"/>
          <p:cNvPicPr preferRelativeResize="0"/>
          <p:nvPr/>
        </p:nvPicPr>
        <p:blipFill rotWithShape="1">
          <a:blip r:embed="rId6">
            <a:alphaModFix/>
          </a:blip>
          <a:srcRect b="0" l="0" r="10791" t="0"/>
          <a:stretch/>
        </p:blipFill>
        <p:spPr>
          <a:xfrm>
            <a:off x="531919" y="5041173"/>
            <a:ext cx="5277455" cy="1609950"/>
          </a:xfrm>
          <a:prstGeom prst="rect">
            <a:avLst/>
          </a:prstGeom>
          <a:noFill/>
          <a:ln>
            <a:noFill/>
          </a:ln>
        </p:spPr>
      </p:pic>
      <p:pic>
        <p:nvPicPr>
          <p:cNvPr id="126" name="Google Shape;126;p14"/>
          <p:cNvPicPr preferRelativeResize="0"/>
          <p:nvPr/>
        </p:nvPicPr>
        <p:blipFill rotWithShape="1">
          <a:blip r:embed="rId7">
            <a:alphaModFix/>
          </a:blip>
          <a:srcRect b="0" l="0" r="13387" t="0"/>
          <a:stretch/>
        </p:blipFill>
        <p:spPr>
          <a:xfrm>
            <a:off x="6143405" y="2047682"/>
            <a:ext cx="5140292" cy="1381318"/>
          </a:xfrm>
          <a:prstGeom prst="rect">
            <a:avLst/>
          </a:prstGeom>
          <a:noFill/>
          <a:ln>
            <a:noFill/>
          </a:ln>
        </p:spPr>
      </p:pic>
      <p:pic>
        <p:nvPicPr>
          <p:cNvPr id="127" name="Google Shape;127;p14"/>
          <p:cNvPicPr preferRelativeResize="0"/>
          <p:nvPr/>
        </p:nvPicPr>
        <p:blipFill rotWithShape="1">
          <a:blip r:embed="rId8">
            <a:alphaModFix/>
          </a:blip>
          <a:srcRect b="0" l="0" r="13546" t="0"/>
          <a:stretch/>
        </p:blipFill>
        <p:spPr>
          <a:xfrm>
            <a:off x="6136259" y="3444164"/>
            <a:ext cx="5147438" cy="1571844"/>
          </a:xfrm>
          <a:prstGeom prst="rect">
            <a:avLst/>
          </a:prstGeom>
          <a:noFill/>
          <a:ln>
            <a:noFill/>
          </a:ln>
        </p:spPr>
      </p:pic>
      <p:pic>
        <p:nvPicPr>
          <p:cNvPr id="128" name="Google Shape;128;p14"/>
          <p:cNvPicPr preferRelativeResize="0"/>
          <p:nvPr/>
        </p:nvPicPr>
        <p:blipFill rotWithShape="1">
          <a:blip r:embed="rId9">
            <a:alphaModFix/>
          </a:blip>
          <a:srcRect b="0" l="0" r="0" t="0"/>
          <a:stretch/>
        </p:blipFill>
        <p:spPr>
          <a:xfrm>
            <a:off x="9334857" y="6336519"/>
            <a:ext cx="2857143" cy="514286"/>
          </a:xfrm>
          <a:prstGeom prst="rect">
            <a:avLst/>
          </a:prstGeom>
          <a:noFill/>
          <a:ln>
            <a:noFill/>
          </a:ln>
        </p:spPr>
      </p:pic>
      <p:pic>
        <p:nvPicPr>
          <p:cNvPr id="129" name="Google Shape;129;p14"/>
          <p:cNvPicPr preferRelativeResize="0"/>
          <p:nvPr/>
        </p:nvPicPr>
        <p:blipFill rotWithShape="1">
          <a:blip r:embed="rId10">
            <a:alphaModFix/>
          </a:blip>
          <a:srcRect b="0" l="0" r="0" t="0"/>
          <a:stretch/>
        </p:blipFill>
        <p:spPr>
          <a:xfrm>
            <a:off x="7262150" y="6336709"/>
            <a:ext cx="1738677" cy="521291"/>
          </a:xfrm>
          <a:prstGeom prst="rect">
            <a:avLst/>
          </a:prstGeom>
          <a:noFill/>
          <a:ln>
            <a:noFill/>
          </a:ln>
        </p:spPr>
      </p:pic>
      <p:pic>
        <p:nvPicPr>
          <p:cNvPr descr="Uma imagem com mapa&#10;&#10;Descrição gerada automaticamente" id="130" name="Google Shape;130;p14"/>
          <p:cNvPicPr preferRelativeResize="0"/>
          <p:nvPr/>
        </p:nvPicPr>
        <p:blipFill rotWithShape="1">
          <a:blip r:embed="rId11">
            <a:alphaModFix/>
          </a:blip>
          <a:srcRect b="0" l="0" r="0" t="0"/>
          <a:stretch/>
        </p:blipFill>
        <p:spPr>
          <a:xfrm>
            <a:off x="2644961" y="91541"/>
            <a:ext cx="9234377" cy="6244978"/>
          </a:xfrm>
          <a:prstGeom prst="rect">
            <a:avLst/>
          </a:prstGeom>
          <a:noFill/>
          <a:ln>
            <a:noFill/>
          </a:ln>
        </p:spPr>
      </p:pic>
      <p:pic>
        <p:nvPicPr>
          <p:cNvPr descr="Erasmus + logo" id="131" name="Google Shape;131;p14"/>
          <p:cNvPicPr preferRelativeResize="0"/>
          <p:nvPr/>
        </p:nvPicPr>
        <p:blipFill rotWithShape="1">
          <a:blip r:embed="rId12">
            <a:alphaModFix/>
          </a:blip>
          <a:srcRect b="0" l="0" r="0" t="0"/>
          <a:stretch/>
        </p:blipFill>
        <p:spPr>
          <a:xfrm>
            <a:off x="6000481" y="6435267"/>
            <a:ext cx="1209415" cy="32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397A"/>
        </a:solidFill>
      </p:bgPr>
    </p:bg>
    <p:spTree>
      <p:nvGrpSpPr>
        <p:cNvPr id="135" name="Shape 135"/>
        <p:cNvGrpSpPr/>
        <p:nvPr/>
      </p:nvGrpSpPr>
      <p:grpSpPr>
        <a:xfrm>
          <a:off x="0" y="0"/>
          <a:ext cx="0" cy="0"/>
          <a:chOff x="0" y="0"/>
          <a:chExt cx="0" cy="0"/>
        </a:xfrm>
      </p:grpSpPr>
      <p:sp>
        <p:nvSpPr>
          <p:cNvPr id="136" name="Google Shape;136;p15"/>
          <p:cNvSpPr txBox="1"/>
          <p:nvPr>
            <p:ph type="title"/>
          </p:nvPr>
        </p:nvSpPr>
        <p:spPr>
          <a:xfrm>
            <a:off x="8572376" y="6330343"/>
            <a:ext cx="2315609" cy="6463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Font typeface="Arial"/>
              <a:buNone/>
            </a:pPr>
            <a:r>
              <a:rPr lang="pt-PT" sz="1800">
                <a:solidFill>
                  <a:schemeClr val="lt1"/>
                </a:solidFill>
              </a:rPr>
              <a:t>www.etwinning.net</a:t>
            </a:r>
            <a:endParaRPr/>
          </a:p>
        </p:txBody>
      </p:sp>
      <p:pic>
        <p:nvPicPr>
          <p:cNvPr id="137" name="Google Shape;137;p15"/>
          <p:cNvPicPr preferRelativeResize="0"/>
          <p:nvPr>
            <p:ph idx="1" type="body"/>
          </p:nvPr>
        </p:nvPicPr>
        <p:blipFill rotWithShape="1">
          <a:blip r:embed="rId3">
            <a:alphaModFix/>
          </a:blip>
          <a:srcRect b="0" l="0" r="0" t="0"/>
          <a:stretch/>
        </p:blipFill>
        <p:spPr>
          <a:xfrm>
            <a:off x="1014138" y="478309"/>
            <a:ext cx="4649556" cy="1394032"/>
          </a:xfrm>
          <a:prstGeom prst="rect">
            <a:avLst/>
          </a:prstGeom>
          <a:noFill/>
          <a:ln>
            <a:noFill/>
          </a:ln>
        </p:spPr>
      </p:pic>
      <p:sp>
        <p:nvSpPr>
          <p:cNvPr id="138" name="Google Shape;138;p15"/>
          <p:cNvSpPr txBox="1"/>
          <p:nvPr/>
        </p:nvSpPr>
        <p:spPr>
          <a:xfrm>
            <a:off x="537500" y="2388016"/>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PT" sz="1800" u="none" cap="none" strike="noStrike">
                <a:solidFill>
                  <a:schemeClr val="lt1"/>
                </a:solidFill>
                <a:latin typeface="Source Sans Pro"/>
                <a:ea typeface="Source Sans Pro"/>
                <a:cs typeface="Source Sans Pro"/>
                <a:sym typeface="Source Sans Pro"/>
              </a:rPr>
              <a:t>eTwinning</a:t>
            </a:r>
            <a:r>
              <a:rPr b="0" i="0" lang="pt-PT" sz="1800" u="none" cap="none" strike="noStrike">
                <a:solidFill>
                  <a:schemeClr val="lt1"/>
                </a:solidFill>
                <a:latin typeface="Source Sans Pro"/>
                <a:ea typeface="Source Sans Pro"/>
                <a:cs typeface="Source Sans Pro"/>
                <a:sym typeface="Source Sans Pro"/>
              </a:rPr>
              <a:t> is the community FOR schools in Europe.</a:t>
            </a:r>
            <a:endParaRPr b="0" i="0" sz="1800" u="none" cap="none" strike="noStrike">
              <a:solidFill>
                <a:schemeClr val="lt1"/>
              </a:solidFill>
              <a:latin typeface="Arial"/>
              <a:ea typeface="Arial"/>
              <a:cs typeface="Arial"/>
              <a:sym typeface="Arial"/>
            </a:endParaRPr>
          </a:p>
        </p:txBody>
      </p:sp>
      <p:sp>
        <p:nvSpPr>
          <p:cNvPr id="139" name="Google Shape;139;p15"/>
          <p:cNvSpPr txBox="1"/>
          <p:nvPr/>
        </p:nvSpPr>
        <p:spPr>
          <a:xfrm>
            <a:off x="537500" y="4075569"/>
            <a:ext cx="6096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PT" sz="1800" u="none" cap="none" strike="noStrike">
                <a:solidFill>
                  <a:schemeClr val="lt1"/>
                </a:solidFill>
                <a:latin typeface="Source Sans Pro"/>
                <a:ea typeface="Source Sans Pro"/>
                <a:cs typeface="Source Sans Pro"/>
                <a:sym typeface="Source Sans Pro"/>
              </a:rPr>
              <a:t>(FOR) a platform to communicate, collaborate, develop projects, share and, in short, feel and be part of the most exciting learning community in Europe.</a:t>
            </a:r>
            <a:endParaRPr b="0" i="0" sz="1800" u="none" cap="none" strike="noStrike">
              <a:solidFill>
                <a:schemeClr val="lt1"/>
              </a:solidFill>
              <a:latin typeface="Arial"/>
              <a:ea typeface="Arial"/>
              <a:cs typeface="Arial"/>
              <a:sym typeface="Arial"/>
            </a:endParaRPr>
          </a:p>
        </p:txBody>
      </p:sp>
      <p:sp>
        <p:nvSpPr>
          <p:cNvPr id="140" name="Google Shape;140;p15"/>
          <p:cNvSpPr txBox="1"/>
          <p:nvPr/>
        </p:nvSpPr>
        <p:spPr>
          <a:xfrm>
            <a:off x="537499" y="5388738"/>
            <a:ext cx="62987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PT" sz="1800" u="none" cap="none" strike="noStrike">
                <a:solidFill>
                  <a:schemeClr val="lt1"/>
                </a:solidFill>
                <a:latin typeface="Source Sans Pro"/>
                <a:ea typeface="Source Sans Pro"/>
                <a:cs typeface="Source Sans Pro"/>
                <a:sym typeface="Source Sans Pro"/>
              </a:rPr>
              <a:t>Collaboration, professional development, recognition</a:t>
            </a:r>
            <a:endParaRPr b="1" i="0" sz="1800" u="none" cap="none" strike="noStrike">
              <a:solidFill>
                <a:schemeClr val="lt1"/>
              </a:solidFill>
              <a:latin typeface="Source Sans Pro"/>
              <a:ea typeface="Source Sans Pro"/>
              <a:cs typeface="Source Sans Pro"/>
              <a:sym typeface="Source Sans Pro"/>
            </a:endParaRPr>
          </a:p>
        </p:txBody>
      </p:sp>
      <p:pic>
        <p:nvPicPr>
          <p:cNvPr id="141" name="Google Shape;141;p15"/>
          <p:cNvPicPr preferRelativeResize="0"/>
          <p:nvPr/>
        </p:nvPicPr>
        <p:blipFill rotWithShape="1">
          <a:blip r:embed="rId4">
            <a:alphaModFix/>
          </a:blip>
          <a:srcRect b="0" l="0" r="0" t="0"/>
          <a:stretch/>
        </p:blipFill>
        <p:spPr>
          <a:xfrm>
            <a:off x="6323769" y="901679"/>
            <a:ext cx="5868232" cy="3835784"/>
          </a:xfrm>
          <a:prstGeom prst="rect">
            <a:avLst/>
          </a:prstGeom>
          <a:noFill/>
          <a:ln>
            <a:noFill/>
          </a:ln>
        </p:spPr>
      </p:pic>
      <p:pic>
        <p:nvPicPr>
          <p:cNvPr id="142" name="Google Shape;142;p15"/>
          <p:cNvPicPr preferRelativeResize="0"/>
          <p:nvPr/>
        </p:nvPicPr>
        <p:blipFill rotWithShape="1">
          <a:blip r:embed="rId5">
            <a:alphaModFix/>
          </a:blip>
          <a:srcRect b="0" l="0" r="0" t="0"/>
          <a:stretch/>
        </p:blipFill>
        <p:spPr>
          <a:xfrm>
            <a:off x="7805863" y="5119806"/>
            <a:ext cx="3848637" cy="1276528"/>
          </a:xfrm>
          <a:prstGeom prst="rect">
            <a:avLst/>
          </a:prstGeom>
          <a:noFill/>
          <a:ln>
            <a:noFill/>
          </a:ln>
        </p:spPr>
      </p:pic>
      <p:sp>
        <p:nvSpPr>
          <p:cNvPr id="143" name="Google Shape;143;p15"/>
          <p:cNvSpPr txBox="1"/>
          <p:nvPr/>
        </p:nvSpPr>
        <p:spPr>
          <a:xfrm>
            <a:off x="537499" y="6027002"/>
            <a:ext cx="6096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PT" sz="1800" u="none" cap="none" strike="noStrike">
                <a:solidFill>
                  <a:schemeClr val="lt1"/>
                </a:solidFill>
                <a:latin typeface="Source Sans Pro"/>
                <a:ea typeface="Source Sans Pro"/>
                <a:cs typeface="Source Sans Pro"/>
                <a:sym typeface="Source Sans Pro"/>
              </a:rPr>
              <a:t>Since 2005 and from 2014 </a:t>
            </a:r>
            <a:r>
              <a:rPr b="0" i="0" lang="pt-PT" sz="1800" u="none" cap="none" strike="noStrike">
                <a:solidFill>
                  <a:schemeClr val="lt1"/>
                </a:solidFill>
                <a:latin typeface="Source Sans Pro"/>
                <a:ea typeface="Source Sans Pro"/>
                <a:cs typeface="Source Sans Pro"/>
                <a:sym typeface="Source Sans Pro"/>
              </a:rPr>
              <a:t>co-funded by the</a:t>
            </a:r>
            <a:r>
              <a:rPr b="0" i="0" lang="pt-PT" sz="1800" u="sng" cap="none" strike="noStrike">
                <a:solidFill>
                  <a:schemeClr val="lt1"/>
                </a:solidFill>
                <a:latin typeface="Source Sans Pro"/>
                <a:ea typeface="Source Sans Pro"/>
                <a:cs typeface="Source Sans Pro"/>
                <a:sym typeface="Source Sans Pro"/>
                <a:hlinkClick r:id="rId6">
                  <a:extLst>
                    <a:ext uri="{A12FA001-AC4F-418D-AE19-62706E023703}">
                      <ahyp:hlinkClr val="tx"/>
                    </a:ext>
                  </a:extLst>
                </a:hlinkClick>
              </a:rPr>
              <a:t> Erasmus+</a:t>
            </a:r>
            <a:r>
              <a:rPr b="0" i="0" lang="pt-PT" sz="1800" u="none" cap="none" strike="noStrike">
                <a:solidFill>
                  <a:schemeClr val="lt1"/>
                </a:solidFill>
                <a:latin typeface="Source Sans Pro"/>
                <a:ea typeface="Source Sans Pro"/>
                <a:cs typeface="Source Sans Pro"/>
                <a:sym typeface="Source Sans Pro"/>
              </a:rPr>
              <a:t>, the European program for Education, Training, Youth and Sport.</a:t>
            </a:r>
            <a:endParaRPr b="0" i="0" sz="1800" u="none" cap="none" strike="noStrike">
              <a:solidFill>
                <a:schemeClr val="lt1"/>
              </a:solidFill>
              <a:latin typeface="Arial"/>
              <a:ea typeface="Arial"/>
              <a:cs typeface="Arial"/>
              <a:sym typeface="Arial"/>
            </a:endParaRPr>
          </a:p>
        </p:txBody>
      </p:sp>
      <p:sp>
        <p:nvSpPr>
          <p:cNvPr id="144" name="Google Shape;144;p15"/>
          <p:cNvSpPr txBox="1"/>
          <p:nvPr/>
        </p:nvSpPr>
        <p:spPr>
          <a:xfrm>
            <a:off x="537500" y="3125125"/>
            <a:ext cx="59994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PT" sz="1800" u="none" cap="none" strike="noStrike">
                <a:solidFill>
                  <a:schemeClr val="lt1"/>
                </a:solidFill>
                <a:latin typeface="Source Sans Pro"/>
                <a:ea typeface="Source Sans Pro"/>
                <a:cs typeface="Source Sans Pro"/>
                <a:sym typeface="Source Sans Pro"/>
              </a:rPr>
              <a:t>FOR school staff (teachers, head teachers, librarians, …), working in a school in one of the European countries.</a:t>
            </a:r>
            <a:endParaRPr b="0" i="0" sz="1800" u="none" cap="none" strike="noStrike">
              <a:solidFill>
                <a:schemeClr val="lt1"/>
              </a:solidFill>
              <a:latin typeface="Arial"/>
              <a:ea typeface="Arial"/>
              <a:cs typeface="Arial"/>
              <a:sym typeface="Arial"/>
            </a:endParaRPr>
          </a:p>
        </p:txBody>
      </p:sp>
      <p:pic>
        <p:nvPicPr>
          <p:cNvPr id="145" name="Google Shape;145;p15"/>
          <p:cNvPicPr preferRelativeResize="0"/>
          <p:nvPr/>
        </p:nvPicPr>
        <p:blipFill rotWithShape="1">
          <a:blip r:embed="rId7">
            <a:alphaModFix/>
          </a:blip>
          <a:srcRect b="0" l="0" r="0" t="0"/>
          <a:stretch/>
        </p:blipFill>
        <p:spPr>
          <a:xfrm>
            <a:off x="8868058" y="204491"/>
            <a:ext cx="2857500" cy="514350"/>
          </a:xfrm>
          <a:prstGeom prst="rect">
            <a:avLst/>
          </a:prstGeom>
          <a:noFill/>
          <a:ln>
            <a:noFill/>
          </a:ln>
        </p:spPr>
      </p:pic>
      <p:pic>
        <p:nvPicPr>
          <p:cNvPr descr="Erasmus + logo" id="146" name="Google Shape;146;p15"/>
          <p:cNvPicPr preferRelativeResize="0"/>
          <p:nvPr/>
        </p:nvPicPr>
        <p:blipFill rotWithShape="1">
          <a:blip r:embed="rId8">
            <a:alphaModFix/>
          </a:blip>
          <a:srcRect b="0" l="0" r="0" t="0"/>
          <a:stretch/>
        </p:blipFill>
        <p:spPr>
          <a:xfrm>
            <a:off x="9507252" y="577506"/>
            <a:ext cx="1209415" cy="324173"/>
          </a:xfrm>
          <a:prstGeom prst="rect">
            <a:avLst/>
          </a:prstGeom>
          <a:noFill/>
          <a:ln>
            <a:noFill/>
          </a:ln>
        </p:spPr>
      </p:pic>
      <p:pic>
        <p:nvPicPr>
          <p:cNvPr id="147" name="Google Shape;147;p15"/>
          <p:cNvPicPr preferRelativeResize="0"/>
          <p:nvPr/>
        </p:nvPicPr>
        <p:blipFill rotWithShape="1">
          <a:blip r:embed="rId9">
            <a:alphaModFix/>
          </a:blip>
          <a:srcRect b="0" l="0" r="0" t="0"/>
          <a:stretch/>
        </p:blipFill>
        <p:spPr>
          <a:xfrm>
            <a:off x="7896361" y="5138859"/>
            <a:ext cx="3667637" cy="1257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500"/>
                                        <p:tgtEl>
                                          <p:spTgt spid="1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6"/>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Astro Party calls project</a:t>
            </a:r>
            <a:endParaRPr/>
          </a:p>
        </p:txBody>
      </p:sp>
      <p:sp>
        <p:nvSpPr>
          <p:cNvPr id="153" name="Google Shape;153;p16"/>
          <p:cNvSpPr txBox="1"/>
          <p:nvPr>
            <p:ph idx="1" type="body"/>
          </p:nvPr>
        </p:nvSpPr>
        <p:spPr>
          <a:xfrm>
            <a:off x="499326" y="1755375"/>
            <a:ext cx="11564112" cy="47183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517B"/>
              </a:buClr>
              <a:buSzPts val="1942"/>
              <a:buNone/>
            </a:pPr>
            <a:r>
              <a:rPr b="1" lang="pt-PT" sz="1942">
                <a:solidFill>
                  <a:srgbClr val="12517B"/>
                </a:solidFill>
                <a:latin typeface="Open Sans"/>
                <a:ea typeface="Open Sans"/>
                <a:cs typeface="Open Sans"/>
                <a:sym typeface="Open Sans"/>
              </a:rPr>
              <a:t>About the project</a:t>
            </a:r>
            <a:endParaRPr/>
          </a:p>
          <a:p>
            <a:pPr indent="-228600" lvl="0" marL="228600" rtl="0" algn="l">
              <a:lnSpc>
                <a:spcPct val="90000"/>
              </a:lnSpc>
              <a:spcBef>
                <a:spcPts val="1000"/>
              </a:spcBef>
              <a:spcAft>
                <a:spcPts val="0"/>
              </a:spcAft>
              <a:buClr>
                <a:srgbClr val="000000"/>
              </a:buClr>
              <a:buSzPts val="2220"/>
              <a:buChar char="•"/>
            </a:pPr>
            <a:r>
              <a:rPr b="0" lang="pt-PT" sz="2220">
                <a:solidFill>
                  <a:srgbClr val="000000"/>
                </a:solidFill>
                <a:latin typeface="Open Sans"/>
                <a:ea typeface="Open Sans"/>
                <a:cs typeface="Open Sans"/>
                <a:sym typeface="Open Sans"/>
              </a:rPr>
              <a:t>Through the assembling and use of cloud chambers, pupils will be able to detect particles passage and spot the trails left by them.</a:t>
            </a:r>
            <a:endParaRPr/>
          </a:p>
          <a:p>
            <a:pPr indent="-228600" lvl="0" marL="228600" rtl="0" algn="l">
              <a:lnSpc>
                <a:spcPct val="90000"/>
              </a:lnSpc>
              <a:spcBef>
                <a:spcPts val="1000"/>
              </a:spcBef>
              <a:spcAft>
                <a:spcPts val="0"/>
              </a:spcAft>
              <a:buClr>
                <a:srgbClr val="000000"/>
              </a:buClr>
              <a:buSzPts val="2220"/>
              <a:buChar char="•"/>
            </a:pPr>
            <a:r>
              <a:rPr b="0" lang="pt-PT" sz="2220">
                <a:solidFill>
                  <a:srgbClr val="000000"/>
                </a:solidFill>
                <a:latin typeface="Open Sans"/>
                <a:ea typeface="Open Sans"/>
                <a:cs typeface="Open Sans"/>
                <a:sym typeface="Open Sans"/>
              </a:rPr>
              <a:t>This challenging lab will be a common lab performed Europe wide by pupils of different schools in different countries, to be able to compare the observations and exchange the experiences and skills got during this activity.</a:t>
            </a:r>
            <a:endParaRPr/>
          </a:p>
          <a:p>
            <a:pPr indent="0" lvl="0" marL="0" rtl="0" algn="l">
              <a:lnSpc>
                <a:spcPct val="90000"/>
              </a:lnSpc>
              <a:spcBef>
                <a:spcPts val="1000"/>
              </a:spcBef>
              <a:spcAft>
                <a:spcPts val="0"/>
              </a:spcAft>
              <a:buClr>
                <a:srgbClr val="12517B"/>
              </a:buClr>
              <a:buSzPts val="1942"/>
              <a:buNone/>
            </a:pPr>
            <a:r>
              <a:rPr b="1" lang="pt-PT" sz="1942" cap="none">
                <a:solidFill>
                  <a:srgbClr val="12517B"/>
                </a:solidFill>
                <a:latin typeface="Open Sans"/>
                <a:ea typeface="Open Sans"/>
                <a:cs typeface="Open Sans"/>
                <a:sym typeface="Open Sans"/>
              </a:rPr>
              <a:t>AIMS</a:t>
            </a:r>
            <a:endParaRPr/>
          </a:p>
          <a:p>
            <a:pPr indent="-228600" lvl="0" marL="228600" rtl="0" algn="l">
              <a:lnSpc>
                <a:spcPct val="90000"/>
              </a:lnSpc>
              <a:spcBef>
                <a:spcPts val="1000"/>
              </a:spcBef>
              <a:spcAft>
                <a:spcPts val="0"/>
              </a:spcAft>
              <a:buClr>
                <a:srgbClr val="000000"/>
              </a:buClr>
              <a:buSzPts val="2220"/>
              <a:buChar char="•"/>
            </a:pPr>
            <a:r>
              <a:rPr b="0" lang="pt-PT" sz="2220">
                <a:solidFill>
                  <a:srgbClr val="000000"/>
                </a:solidFill>
                <a:latin typeface="Open Sans"/>
                <a:ea typeface="Open Sans"/>
                <a:cs typeface="Open Sans"/>
                <a:sym typeface="Open Sans"/>
              </a:rPr>
              <a:t>Share ideas on how to present modern physics or part of it to our students.</a:t>
            </a:r>
            <a:endParaRPr/>
          </a:p>
          <a:p>
            <a:pPr indent="-228600" lvl="0" marL="228600" rtl="0" algn="l">
              <a:lnSpc>
                <a:spcPct val="90000"/>
              </a:lnSpc>
              <a:spcBef>
                <a:spcPts val="1000"/>
              </a:spcBef>
              <a:spcAft>
                <a:spcPts val="0"/>
              </a:spcAft>
              <a:buClr>
                <a:srgbClr val="000000"/>
              </a:buClr>
              <a:buSzPts val="2220"/>
              <a:buChar char="•"/>
            </a:pPr>
            <a:r>
              <a:rPr lang="pt-PT" sz="2220">
                <a:solidFill>
                  <a:srgbClr val="000000"/>
                </a:solidFill>
                <a:latin typeface="Open Sans"/>
                <a:ea typeface="Open Sans"/>
                <a:cs typeface="Open Sans"/>
                <a:sym typeface="Open Sans"/>
              </a:rPr>
              <a:t>P</a:t>
            </a:r>
            <a:r>
              <a:rPr b="0" lang="pt-PT" sz="2220">
                <a:solidFill>
                  <a:srgbClr val="000000"/>
                </a:solidFill>
                <a:latin typeface="Open Sans"/>
                <a:ea typeface="Open Sans"/>
                <a:cs typeface="Open Sans"/>
                <a:sym typeface="Open Sans"/>
              </a:rPr>
              <a:t>ropose a shared Europe wide cloud chamber activity that allows pupils to detect astroparticles and see traces of their passage.</a:t>
            </a:r>
            <a:endParaRPr/>
          </a:p>
          <a:p>
            <a:pPr indent="-228600" lvl="0" marL="228600" rtl="0" algn="l">
              <a:lnSpc>
                <a:spcPct val="90000"/>
              </a:lnSpc>
              <a:spcBef>
                <a:spcPts val="1000"/>
              </a:spcBef>
              <a:spcAft>
                <a:spcPts val="0"/>
              </a:spcAft>
              <a:buClr>
                <a:srgbClr val="000000"/>
              </a:buClr>
              <a:buSzPts val="2220"/>
              <a:buChar char="•"/>
            </a:pPr>
            <a:r>
              <a:rPr b="0" lang="pt-PT" sz="2220">
                <a:solidFill>
                  <a:srgbClr val="000000"/>
                </a:solidFill>
                <a:latin typeface="Open Sans"/>
                <a:ea typeface="Open Sans"/>
                <a:cs typeface="Open Sans"/>
                <a:sym typeface="Open Sans"/>
              </a:rPr>
              <a:t>Compare detected traces in the cloud chambers at different latitudes, longitudes, altitudes.</a:t>
            </a:r>
            <a:endParaRPr/>
          </a:p>
          <a:p>
            <a:pPr indent="-87629" lvl="0" marL="228600" rtl="0" algn="l">
              <a:lnSpc>
                <a:spcPct val="90000"/>
              </a:lnSpc>
              <a:spcBef>
                <a:spcPts val="1000"/>
              </a:spcBef>
              <a:spcAft>
                <a:spcPts val="0"/>
              </a:spcAft>
              <a:buClr>
                <a:schemeClr val="dk1"/>
              </a:buClr>
              <a:buSzPts val="2220"/>
              <a:buNone/>
            </a:pPr>
            <a:r>
              <a:t/>
            </a:r>
            <a:endParaRPr sz="2220"/>
          </a:p>
        </p:txBody>
      </p:sp>
      <p:pic>
        <p:nvPicPr>
          <p:cNvPr id="154" name="Google Shape;154;p16"/>
          <p:cNvPicPr preferRelativeResize="0"/>
          <p:nvPr/>
        </p:nvPicPr>
        <p:blipFill rotWithShape="1">
          <a:blip r:embed="rId3">
            <a:alphaModFix/>
          </a:blip>
          <a:srcRect b="0" l="0" r="0" t="0"/>
          <a:stretch/>
        </p:blipFill>
        <p:spPr>
          <a:xfrm>
            <a:off x="9334857" y="6345572"/>
            <a:ext cx="2857143" cy="514286"/>
          </a:xfrm>
          <a:prstGeom prst="rect">
            <a:avLst/>
          </a:prstGeom>
          <a:noFill/>
          <a:ln>
            <a:noFill/>
          </a:ln>
        </p:spPr>
      </p:pic>
      <p:pic>
        <p:nvPicPr>
          <p:cNvPr id="155" name="Google Shape;155;p16"/>
          <p:cNvPicPr preferRelativeResize="0"/>
          <p:nvPr/>
        </p:nvPicPr>
        <p:blipFill rotWithShape="1">
          <a:blip r:embed="rId4">
            <a:alphaModFix/>
          </a:blip>
          <a:srcRect b="0" l="0" r="0" t="0"/>
          <a:stretch/>
        </p:blipFill>
        <p:spPr>
          <a:xfrm>
            <a:off x="7570098" y="222747"/>
            <a:ext cx="4439022" cy="1505469"/>
          </a:xfrm>
          <a:prstGeom prst="rect">
            <a:avLst/>
          </a:prstGeom>
          <a:noFill/>
          <a:ln>
            <a:noFill/>
          </a:ln>
        </p:spPr>
      </p:pic>
      <p:pic>
        <p:nvPicPr>
          <p:cNvPr id="156" name="Google Shape;156;p16"/>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descr="Erasmus + logo" id="157" name="Google Shape;157;p16"/>
          <p:cNvPicPr preferRelativeResize="0"/>
          <p:nvPr/>
        </p:nvPicPr>
        <p:blipFill rotWithShape="1">
          <a:blip r:embed="rId6">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Astro Party calls project</a:t>
            </a:r>
            <a:endParaRPr/>
          </a:p>
        </p:txBody>
      </p:sp>
      <p:sp>
        <p:nvSpPr>
          <p:cNvPr id="163" name="Google Shape;163;p17"/>
          <p:cNvSpPr txBox="1"/>
          <p:nvPr>
            <p:ph idx="1" type="body"/>
          </p:nvPr>
        </p:nvSpPr>
        <p:spPr>
          <a:xfrm>
            <a:off x="499326" y="1728216"/>
            <a:ext cx="11564112" cy="375818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517B"/>
              </a:buClr>
              <a:buSzPts val="1860"/>
              <a:buNone/>
            </a:pPr>
            <a:r>
              <a:rPr b="1" lang="pt-PT" sz="1860" cap="none">
                <a:solidFill>
                  <a:srgbClr val="12517B"/>
                </a:solidFill>
                <a:latin typeface="Open Sans"/>
                <a:ea typeface="Open Sans"/>
                <a:cs typeface="Open Sans"/>
                <a:sym typeface="Open Sans"/>
              </a:rPr>
              <a:t>WORK PROCESS</a:t>
            </a:r>
            <a:endParaRPr/>
          </a:p>
          <a:p>
            <a:pPr indent="-228600" lvl="0" marL="228600" rtl="0" algn="l">
              <a:lnSpc>
                <a:spcPct val="90000"/>
              </a:lnSpc>
              <a:spcBef>
                <a:spcPts val="1000"/>
              </a:spcBef>
              <a:spcAft>
                <a:spcPts val="0"/>
              </a:spcAft>
              <a:buClr>
                <a:srgbClr val="000000"/>
              </a:buClr>
              <a:buSzPts val="2170"/>
              <a:buChar char="•"/>
            </a:pPr>
            <a:r>
              <a:rPr b="0" lang="pt-PT" sz="2170">
                <a:solidFill>
                  <a:srgbClr val="000000"/>
                </a:solidFill>
                <a:latin typeface="Open Sans"/>
                <a:ea typeface="Open Sans"/>
                <a:cs typeface="Open Sans"/>
                <a:sym typeface="Open Sans"/>
              </a:rPr>
              <a:t>select approximately 15 students (a club, a class or part of it);</a:t>
            </a:r>
            <a:endParaRPr/>
          </a:p>
          <a:p>
            <a:pPr indent="-228600" lvl="0" marL="228600" rtl="0" algn="l">
              <a:lnSpc>
                <a:spcPct val="90000"/>
              </a:lnSpc>
              <a:spcBef>
                <a:spcPts val="1000"/>
              </a:spcBef>
              <a:spcAft>
                <a:spcPts val="0"/>
              </a:spcAft>
              <a:buClr>
                <a:srgbClr val="000000"/>
              </a:buClr>
              <a:buSzPts val="2170"/>
              <a:buChar char="•"/>
            </a:pPr>
            <a:r>
              <a:rPr b="0" lang="pt-PT" sz="2170">
                <a:solidFill>
                  <a:srgbClr val="000000"/>
                </a:solidFill>
                <a:latin typeface="Open Sans"/>
                <a:ea typeface="Open Sans"/>
                <a:cs typeface="Open Sans"/>
                <a:sym typeface="Open Sans"/>
              </a:rPr>
              <a:t>build simple cloud chambers based on dry ice (one each 4/5 students);</a:t>
            </a:r>
            <a:endParaRPr/>
          </a:p>
          <a:p>
            <a:pPr indent="-228600" lvl="0" marL="228600" rtl="0" algn="l">
              <a:lnSpc>
                <a:spcPct val="90000"/>
              </a:lnSpc>
              <a:spcBef>
                <a:spcPts val="1000"/>
              </a:spcBef>
              <a:spcAft>
                <a:spcPts val="0"/>
              </a:spcAft>
              <a:buClr>
                <a:srgbClr val="000000"/>
              </a:buClr>
              <a:buSzPts val="2170"/>
              <a:buChar char="•"/>
            </a:pPr>
            <a:r>
              <a:rPr b="0" lang="pt-PT" sz="2170">
                <a:solidFill>
                  <a:srgbClr val="000000"/>
                </a:solidFill>
                <a:latin typeface="Open Sans"/>
                <a:ea typeface="Open Sans"/>
                <a:cs typeface="Open Sans"/>
                <a:sym typeface="Open Sans"/>
              </a:rPr>
              <a:t>record observations with cameras to get videos, if possible slow-motion videos or time-lapse;</a:t>
            </a:r>
            <a:endParaRPr/>
          </a:p>
          <a:p>
            <a:pPr indent="-228600" lvl="0" marL="228600" rtl="0" algn="l">
              <a:lnSpc>
                <a:spcPct val="90000"/>
              </a:lnSpc>
              <a:spcBef>
                <a:spcPts val="1000"/>
              </a:spcBef>
              <a:spcAft>
                <a:spcPts val="0"/>
              </a:spcAft>
              <a:buClr>
                <a:srgbClr val="000000"/>
              </a:buClr>
              <a:buSzPts val="2170"/>
              <a:buChar char="•"/>
            </a:pPr>
            <a:r>
              <a:rPr b="0" lang="pt-PT" sz="2170">
                <a:solidFill>
                  <a:srgbClr val="000000"/>
                </a:solidFill>
                <a:latin typeface="Open Sans"/>
                <a:ea typeface="Open Sans"/>
                <a:cs typeface="Open Sans"/>
                <a:sym typeface="Open Sans"/>
              </a:rPr>
              <a:t>data analysis and discussions on what has observed will take place in all schools</a:t>
            </a:r>
            <a:r>
              <a:rPr lang="pt-PT" sz="2170">
                <a:solidFill>
                  <a:srgbClr val="000000"/>
                </a:solidFill>
                <a:latin typeface="Open Sans"/>
                <a:ea typeface="Open Sans"/>
                <a:cs typeface="Open Sans"/>
                <a:sym typeface="Open Sans"/>
              </a:rPr>
              <a:t>;</a:t>
            </a:r>
            <a:endParaRPr b="0" sz="2170">
              <a:solidFill>
                <a:srgbClr val="000000"/>
              </a:solidFill>
              <a:latin typeface="Open Sans"/>
              <a:ea typeface="Open Sans"/>
              <a:cs typeface="Open Sans"/>
              <a:sym typeface="Open Sans"/>
            </a:endParaRPr>
          </a:p>
          <a:p>
            <a:pPr indent="-228600" lvl="0" marL="228600" rtl="0" algn="l">
              <a:lnSpc>
                <a:spcPct val="90000"/>
              </a:lnSpc>
              <a:spcBef>
                <a:spcPts val="1000"/>
              </a:spcBef>
              <a:spcAft>
                <a:spcPts val="0"/>
              </a:spcAft>
              <a:buClr>
                <a:srgbClr val="000000"/>
              </a:buClr>
              <a:buSzPts val="2170"/>
              <a:buChar char="•"/>
            </a:pPr>
            <a:r>
              <a:rPr b="0" lang="pt-PT" sz="2170">
                <a:solidFill>
                  <a:srgbClr val="000000"/>
                </a:solidFill>
                <a:latin typeface="Open Sans"/>
                <a:ea typeface="Open Sans"/>
                <a:cs typeface="Open Sans"/>
                <a:sym typeface="Open Sans"/>
              </a:rPr>
              <a:t>observations, videos and conclusions will be shared amongst schools</a:t>
            </a:r>
            <a:r>
              <a:rPr lang="pt-PT" sz="2170">
                <a:solidFill>
                  <a:srgbClr val="000000"/>
                </a:solidFill>
                <a:latin typeface="Open Sans"/>
                <a:ea typeface="Open Sans"/>
                <a:cs typeface="Open Sans"/>
                <a:sym typeface="Open Sans"/>
              </a:rPr>
              <a:t>;</a:t>
            </a:r>
            <a:endParaRPr b="0" sz="2170">
              <a:solidFill>
                <a:srgbClr val="000000"/>
              </a:solidFill>
              <a:latin typeface="Open Sans"/>
              <a:ea typeface="Open Sans"/>
              <a:cs typeface="Open Sans"/>
              <a:sym typeface="Open Sans"/>
            </a:endParaRPr>
          </a:p>
          <a:p>
            <a:pPr indent="-228600" lvl="0" marL="228600" rtl="0" algn="l">
              <a:lnSpc>
                <a:spcPct val="90000"/>
              </a:lnSpc>
              <a:spcBef>
                <a:spcPts val="1000"/>
              </a:spcBef>
              <a:spcAft>
                <a:spcPts val="0"/>
              </a:spcAft>
              <a:buClr>
                <a:srgbClr val="000000"/>
              </a:buClr>
              <a:buSzPts val="2170"/>
              <a:buChar char="•"/>
            </a:pPr>
            <a:r>
              <a:rPr lang="pt-PT" sz="2170">
                <a:solidFill>
                  <a:srgbClr val="000000"/>
                </a:solidFill>
                <a:latin typeface="Open Sans"/>
                <a:ea typeface="Open Sans"/>
                <a:cs typeface="Open Sans"/>
                <a:sym typeface="Open Sans"/>
              </a:rPr>
              <a:t>t</a:t>
            </a:r>
            <a:r>
              <a:rPr b="0" lang="pt-PT" sz="2170">
                <a:solidFill>
                  <a:srgbClr val="000000"/>
                </a:solidFill>
                <a:latin typeface="Open Sans"/>
                <a:ea typeface="Open Sans"/>
                <a:cs typeface="Open Sans"/>
                <a:sym typeface="Open Sans"/>
              </a:rPr>
              <a:t>he project will take place during the 2020-2021 school year;</a:t>
            </a:r>
            <a:endParaRPr/>
          </a:p>
          <a:p>
            <a:pPr indent="-228600" lvl="0" marL="228600" rtl="0" algn="l">
              <a:lnSpc>
                <a:spcPct val="90000"/>
              </a:lnSpc>
              <a:spcBef>
                <a:spcPts val="1000"/>
              </a:spcBef>
              <a:spcAft>
                <a:spcPts val="0"/>
              </a:spcAft>
              <a:buClr>
                <a:srgbClr val="000000"/>
              </a:buClr>
              <a:buSzPts val="2170"/>
              <a:buChar char="•"/>
            </a:pPr>
            <a:r>
              <a:rPr lang="pt-PT" sz="2170">
                <a:solidFill>
                  <a:srgbClr val="000000"/>
                </a:solidFill>
                <a:latin typeface="Open Sans"/>
                <a:ea typeface="Open Sans"/>
                <a:cs typeface="Open Sans"/>
                <a:sym typeface="Open Sans"/>
              </a:rPr>
              <a:t>t</a:t>
            </a:r>
            <a:r>
              <a:rPr b="0" lang="pt-PT" sz="2170">
                <a:solidFill>
                  <a:srgbClr val="000000"/>
                </a:solidFill>
                <a:latin typeface="Open Sans"/>
                <a:ea typeface="Open Sans"/>
                <a:cs typeface="Open Sans"/>
                <a:sym typeface="Open Sans"/>
              </a:rPr>
              <a:t>eachers will always be in contact and syncronize the activities each month.</a:t>
            </a:r>
            <a:endParaRPr/>
          </a:p>
          <a:p>
            <a:pPr indent="-110490" lvl="0" marL="228600" rtl="0" algn="l">
              <a:lnSpc>
                <a:spcPct val="90000"/>
              </a:lnSpc>
              <a:spcBef>
                <a:spcPts val="1000"/>
              </a:spcBef>
              <a:spcAft>
                <a:spcPts val="0"/>
              </a:spcAft>
              <a:buClr>
                <a:schemeClr val="dk1"/>
              </a:buClr>
              <a:buSzPts val="1860"/>
              <a:buNone/>
            </a:pPr>
            <a:r>
              <a:t/>
            </a:r>
            <a:endParaRPr sz="1860"/>
          </a:p>
        </p:txBody>
      </p:sp>
      <p:pic>
        <p:nvPicPr>
          <p:cNvPr id="164" name="Google Shape;164;p17"/>
          <p:cNvPicPr preferRelativeResize="0"/>
          <p:nvPr/>
        </p:nvPicPr>
        <p:blipFill rotWithShape="1">
          <a:blip r:embed="rId3">
            <a:alphaModFix/>
          </a:blip>
          <a:srcRect b="0" l="0" r="0" t="0"/>
          <a:stretch/>
        </p:blipFill>
        <p:spPr>
          <a:xfrm>
            <a:off x="9334857" y="6345572"/>
            <a:ext cx="2857143" cy="514286"/>
          </a:xfrm>
          <a:prstGeom prst="rect">
            <a:avLst/>
          </a:prstGeom>
          <a:noFill/>
          <a:ln>
            <a:noFill/>
          </a:ln>
        </p:spPr>
      </p:pic>
      <p:pic>
        <p:nvPicPr>
          <p:cNvPr id="165" name="Google Shape;165;p17"/>
          <p:cNvPicPr preferRelativeResize="0"/>
          <p:nvPr/>
        </p:nvPicPr>
        <p:blipFill rotWithShape="1">
          <a:blip r:embed="rId4">
            <a:alphaModFix/>
          </a:blip>
          <a:srcRect b="0" l="0" r="0" t="0"/>
          <a:stretch/>
        </p:blipFill>
        <p:spPr>
          <a:xfrm>
            <a:off x="7713552" y="370430"/>
            <a:ext cx="4376275" cy="1489091"/>
          </a:xfrm>
          <a:prstGeom prst="rect">
            <a:avLst/>
          </a:prstGeom>
          <a:noFill/>
          <a:ln>
            <a:noFill/>
          </a:ln>
        </p:spPr>
      </p:pic>
      <p:pic>
        <p:nvPicPr>
          <p:cNvPr id="166" name="Google Shape;166;p17"/>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descr="Erasmus + logo" id="167" name="Google Shape;167;p17"/>
          <p:cNvPicPr preferRelativeResize="0"/>
          <p:nvPr/>
        </p:nvPicPr>
        <p:blipFill rotWithShape="1">
          <a:blip r:embed="rId6">
            <a:alphaModFix/>
          </a:blip>
          <a:srcRect b="0" l="0" r="0" t="0"/>
          <a:stretch/>
        </p:blipFill>
        <p:spPr>
          <a:xfrm>
            <a:off x="5339601" y="6360691"/>
            <a:ext cx="1847850" cy="49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8"/>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Astro Party calls project</a:t>
            </a:r>
            <a:endParaRPr/>
          </a:p>
        </p:txBody>
      </p:sp>
      <p:sp>
        <p:nvSpPr>
          <p:cNvPr id="173" name="Google Shape;173;p18"/>
          <p:cNvSpPr txBox="1"/>
          <p:nvPr>
            <p:ph idx="1" type="body"/>
          </p:nvPr>
        </p:nvSpPr>
        <p:spPr>
          <a:xfrm>
            <a:off x="481220" y="1682951"/>
            <a:ext cx="11564112" cy="42611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12517B"/>
              </a:buClr>
              <a:buSzPts val="1900"/>
              <a:buNone/>
            </a:pPr>
            <a:r>
              <a:rPr b="1" lang="pt-PT" sz="1900" cap="none">
                <a:solidFill>
                  <a:srgbClr val="12517B"/>
                </a:solidFill>
                <a:latin typeface="Open Sans"/>
                <a:ea typeface="Open Sans"/>
                <a:cs typeface="Open Sans"/>
                <a:sym typeface="Open Sans"/>
              </a:rPr>
              <a:t>EXPECTED RESULTS</a:t>
            </a:r>
            <a:endParaRPr/>
          </a:p>
          <a:p>
            <a:pPr indent="-228600" lvl="0" marL="228600" rtl="0" algn="l">
              <a:lnSpc>
                <a:spcPct val="110000"/>
              </a:lnSpc>
              <a:spcBef>
                <a:spcPts val="1000"/>
              </a:spcBef>
              <a:spcAft>
                <a:spcPts val="0"/>
              </a:spcAft>
              <a:buClr>
                <a:srgbClr val="000000"/>
              </a:buClr>
              <a:buSzPts val="2200"/>
              <a:buChar char="•"/>
            </a:pPr>
            <a:r>
              <a:rPr b="0" lang="pt-PT" sz="2200">
                <a:solidFill>
                  <a:srgbClr val="000000"/>
                </a:solidFill>
                <a:latin typeface="Open Sans"/>
                <a:ea typeface="Open Sans"/>
                <a:cs typeface="Open Sans"/>
                <a:sym typeface="Open Sans"/>
              </a:rPr>
              <a:t>A paper on the utilization of simple cloud chambers will be written at the end of the activity by all the teachers, with which the experience will be shared, with results, troubleshooting, observations, validation, educational value, student's workbook and teacher guide.</a:t>
            </a:r>
            <a:endParaRPr/>
          </a:p>
          <a:p>
            <a:pPr indent="-228600" lvl="0" marL="228600" rtl="0" algn="l">
              <a:lnSpc>
                <a:spcPct val="110000"/>
              </a:lnSpc>
              <a:spcBef>
                <a:spcPts val="1000"/>
              </a:spcBef>
              <a:spcAft>
                <a:spcPts val="0"/>
              </a:spcAft>
              <a:buClr>
                <a:srgbClr val="000000"/>
              </a:buClr>
              <a:buSzPts val="2200"/>
              <a:buChar char="•"/>
            </a:pPr>
            <a:r>
              <a:rPr b="0" lang="pt-PT" sz="2200">
                <a:solidFill>
                  <a:srgbClr val="000000"/>
                </a:solidFill>
                <a:latin typeface="Open Sans"/>
                <a:ea typeface="Open Sans"/>
                <a:cs typeface="Open Sans"/>
                <a:sym typeface="Open Sans"/>
              </a:rPr>
              <a:t>The idea is to prepare a hands-on activity ready to be used for all physics teachers (but also astronomy and chemistry), that can be implementd in any school where physics is taught, so that some parts of modern physics are easily accessible or at least approachable to students.</a:t>
            </a:r>
            <a:endParaRPr/>
          </a:p>
          <a:p>
            <a:pPr indent="-228600" lvl="0" marL="228600" rtl="0" algn="l">
              <a:lnSpc>
                <a:spcPct val="110000"/>
              </a:lnSpc>
              <a:spcBef>
                <a:spcPts val="1000"/>
              </a:spcBef>
              <a:spcAft>
                <a:spcPts val="0"/>
              </a:spcAft>
              <a:buClr>
                <a:srgbClr val="000000"/>
              </a:buClr>
              <a:buSzPts val="2200"/>
              <a:buChar char="•"/>
            </a:pPr>
            <a:r>
              <a:rPr lang="pt-PT" sz="2200">
                <a:solidFill>
                  <a:srgbClr val="000000"/>
                </a:solidFill>
                <a:latin typeface="Open Sans"/>
                <a:ea typeface="Open Sans"/>
                <a:cs typeface="Open Sans"/>
                <a:sym typeface="Open Sans"/>
              </a:rPr>
              <a:t>Improve student's knowledge about astroparticles physics and nobel prizes. </a:t>
            </a:r>
            <a:endParaRPr b="0" sz="2200">
              <a:solidFill>
                <a:srgbClr val="000000"/>
              </a:solidFill>
              <a:latin typeface="Open Sans"/>
              <a:ea typeface="Open Sans"/>
              <a:cs typeface="Open Sans"/>
              <a:sym typeface="Open Sans"/>
            </a:endParaRPr>
          </a:p>
          <a:p>
            <a:pPr indent="-76200" lvl="0" marL="228600" rtl="0" algn="l">
              <a:lnSpc>
                <a:spcPct val="110000"/>
              </a:lnSpc>
              <a:spcBef>
                <a:spcPts val="1000"/>
              </a:spcBef>
              <a:spcAft>
                <a:spcPts val="0"/>
              </a:spcAft>
              <a:buClr>
                <a:schemeClr val="dk1"/>
              </a:buClr>
              <a:buSzPts val="2400"/>
              <a:buNone/>
            </a:pPr>
            <a:r>
              <a:t/>
            </a:r>
            <a:endParaRPr/>
          </a:p>
        </p:txBody>
      </p:sp>
      <p:pic>
        <p:nvPicPr>
          <p:cNvPr id="174" name="Google Shape;174;p18"/>
          <p:cNvPicPr preferRelativeResize="0"/>
          <p:nvPr/>
        </p:nvPicPr>
        <p:blipFill rotWithShape="1">
          <a:blip r:embed="rId3">
            <a:alphaModFix/>
          </a:blip>
          <a:srcRect b="0" l="0" r="0" t="0"/>
          <a:stretch/>
        </p:blipFill>
        <p:spPr>
          <a:xfrm>
            <a:off x="7813684" y="393795"/>
            <a:ext cx="4195436" cy="1426617"/>
          </a:xfrm>
          <a:prstGeom prst="rect">
            <a:avLst/>
          </a:prstGeom>
          <a:noFill/>
          <a:ln>
            <a:noFill/>
          </a:ln>
        </p:spPr>
      </p:pic>
      <p:pic>
        <p:nvPicPr>
          <p:cNvPr id="175" name="Google Shape;175;p18"/>
          <p:cNvPicPr preferRelativeResize="0"/>
          <p:nvPr/>
        </p:nvPicPr>
        <p:blipFill rotWithShape="1">
          <a:blip r:embed="rId4">
            <a:alphaModFix/>
          </a:blip>
          <a:srcRect b="0" l="0" r="0" t="0"/>
          <a:stretch/>
        </p:blipFill>
        <p:spPr>
          <a:xfrm>
            <a:off x="9334857" y="6345572"/>
            <a:ext cx="2857143" cy="514286"/>
          </a:xfrm>
          <a:prstGeom prst="rect">
            <a:avLst/>
          </a:prstGeom>
          <a:noFill/>
          <a:ln>
            <a:noFill/>
          </a:ln>
        </p:spPr>
      </p:pic>
      <p:pic>
        <p:nvPicPr>
          <p:cNvPr id="176" name="Google Shape;176;p18"/>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descr="Erasmus + logo" id="177" name="Google Shape;177;p18"/>
          <p:cNvPicPr preferRelativeResize="0"/>
          <p:nvPr/>
        </p:nvPicPr>
        <p:blipFill rotWithShape="1">
          <a:blip r:embed="rId6">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Timeline</a:t>
            </a:r>
            <a:endParaRPr/>
          </a:p>
        </p:txBody>
      </p:sp>
      <p:grpSp>
        <p:nvGrpSpPr>
          <p:cNvPr id="183" name="Google Shape;183;p19"/>
          <p:cNvGrpSpPr/>
          <p:nvPr/>
        </p:nvGrpSpPr>
        <p:grpSpPr>
          <a:xfrm>
            <a:off x="911522" y="1852711"/>
            <a:ext cx="10682747" cy="3204498"/>
            <a:chOff x="3218" y="456349"/>
            <a:chExt cx="10682747" cy="3204498"/>
          </a:xfrm>
        </p:grpSpPr>
        <p:sp>
          <p:nvSpPr>
            <p:cNvPr id="184" name="Google Shape;184;p19"/>
            <p:cNvSpPr/>
            <p:nvPr/>
          </p:nvSpPr>
          <p:spPr>
            <a:xfrm>
              <a:off x="3218" y="1733628"/>
              <a:ext cx="1059476" cy="1059476"/>
            </a:xfrm>
            <a:prstGeom prst="donut">
              <a:avLst>
                <a:gd fmla="val 20000" name="adj"/>
              </a:avLst>
            </a:prstGeom>
            <a:solidFill>
              <a:srgbClr val="0F8CA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9"/>
            <p:cNvSpPr/>
            <p:nvPr/>
          </p:nvSpPr>
          <p:spPr>
            <a:xfrm rot="-3900000">
              <a:off x="376530" y="869938"/>
              <a:ext cx="1317047" cy="6347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9"/>
            <p:cNvSpPr txBox="1"/>
            <p:nvPr/>
          </p:nvSpPr>
          <p:spPr>
            <a:xfrm rot="-3900000">
              <a:off x="376530" y="869938"/>
              <a:ext cx="1317047" cy="634715"/>
            </a:xfrm>
            <a:prstGeom prst="rect">
              <a:avLst/>
            </a:prstGeom>
            <a:noFill/>
            <a:ln>
              <a:noFill/>
            </a:ln>
          </p:spPr>
          <p:txBody>
            <a:bodyPr anchorCtr="0" anchor="ctr" bIns="0" lIns="50800" spcFirstLastPara="1" rIns="0" wrap="square" tIns="0">
              <a:noAutofit/>
            </a:bodyPr>
            <a:lstStyle/>
            <a:p>
              <a:pPr indent="0" lvl="0" marL="0" marR="0" rtl="0" algn="l">
                <a:lnSpc>
                  <a:spcPct val="90000"/>
                </a:lnSpc>
                <a:spcBef>
                  <a:spcPts val="0"/>
                </a:spcBef>
                <a:spcAft>
                  <a:spcPts val="0"/>
                </a:spcAft>
                <a:buClr>
                  <a:schemeClr val="dk1"/>
                </a:buClr>
                <a:buSzPts val="2000"/>
                <a:buFont typeface="Arial"/>
                <a:buNone/>
              </a:pPr>
              <a:r>
                <a:rPr b="0" i="0" lang="pt-PT" sz="2000" u="none" cap="none" strike="noStrike">
                  <a:solidFill>
                    <a:schemeClr val="dk1"/>
                  </a:solidFill>
                  <a:latin typeface="Arial"/>
                  <a:ea typeface="Arial"/>
                  <a:cs typeface="Arial"/>
                  <a:sym typeface="Arial"/>
                </a:rPr>
                <a:t>1st quarter</a:t>
              </a:r>
              <a:endParaRPr b="0" i="0" sz="2000" u="none" cap="none" strike="noStrike">
                <a:solidFill>
                  <a:schemeClr val="dk1"/>
                </a:solidFill>
                <a:latin typeface="Arial"/>
                <a:ea typeface="Arial"/>
                <a:cs typeface="Arial"/>
                <a:sym typeface="Arial"/>
              </a:endParaRPr>
            </a:p>
          </p:txBody>
        </p:sp>
        <p:sp>
          <p:nvSpPr>
            <p:cNvPr id="187" name="Google Shape;187;p19"/>
            <p:cNvSpPr/>
            <p:nvPr/>
          </p:nvSpPr>
          <p:spPr>
            <a:xfrm>
              <a:off x="1142498" y="1988398"/>
              <a:ext cx="549935" cy="549935"/>
            </a:xfrm>
            <a:prstGeom prst="ellipse">
              <a:avLst/>
            </a:prstGeom>
            <a:solidFill>
              <a:srgbClr val="0D819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9"/>
            <p:cNvSpPr/>
            <p:nvPr/>
          </p:nvSpPr>
          <p:spPr>
            <a:xfrm rot="-3900000">
              <a:off x="491175"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9"/>
            <p:cNvSpPr txBox="1"/>
            <p:nvPr/>
          </p:nvSpPr>
          <p:spPr>
            <a:xfrm rot="-3900000">
              <a:off x="491175"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Teacher meet</a:t>
              </a:r>
              <a:endParaRPr b="0" i="0" sz="1000" u="none" cap="none" strike="noStrike">
                <a:solidFill>
                  <a:schemeClr val="dk1"/>
                </a:solidFill>
                <a:latin typeface="Arial"/>
                <a:ea typeface="Arial"/>
                <a:cs typeface="Arial"/>
                <a:sym typeface="Arial"/>
              </a:endParaRPr>
            </a:p>
          </p:txBody>
        </p:sp>
        <p:sp>
          <p:nvSpPr>
            <p:cNvPr id="190" name="Google Shape;190;p19"/>
            <p:cNvSpPr/>
            <p:nvPr/>
          </p:nvSpPr>
          <p:spPr>
            <a:xfrm rot="-3900000">
              <a:off x="1204449"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9"/>
            <p:cNvSpPr/>
            <p:nvPr/>
          </p:nvSpPr>
          <p:spPr>
            <a:xfrm>
              <a:off x="1772153" y="1988398"/>
              <a:ext cx="549935" cy="549935"/>
            </a:xfrm>
            <a:prstGeom prst="ellipse">
              <a:avLst/>
            </a:prstGeom>
            <a:solidFill>
              <a:srgbClr val="1AA0C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9"/>
            <p:cNvSpPr/>
            <p:nvPr/>
          </p:nvSpPr>
          <p:spPr>
            <a:xfrm rot="-3900000">
              <a:off x="1120830"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9"/>
            <p:cNvSpPr txBox="1"/>
            <p:nvPr/>
          </p:nvSpPr>
          <p:spPr>
            <a:xfrm rot="-3900000">
              <a:off x="1120830"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Introduction to students</a:t>
              </a:r>
              <a:endParaRPr b="0" i="0" sz="1000" u="none" cap="none" strike="noStrike">
                <a:solidFill>
                  <a:schemeClr val="dk1"/>
                </a:solidFill>
                <a:latin typeface="Arial"/>
                <a:ea typeface="Arial"/>
                <a:cs typeface="Arial"/>
                <a:sym typeface="Arial"/>
              </a:endParaRPr>
            </a:p>
          </p:txBody>
        </p:sp>
        <p:sp>
          <p:nvSpPr>
            <p:cNvPr id="194" name="Google Shape;194;p19"/>
            <p:cNvSpPr/>
            <p:nvPr/>
          </p:nvSpPr>
          <p:spPr>
            <a:xfrm rot="-3900000">
              <a:off x="1834104"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9"/>
            <p:cNvSpPr txBox="1"/>
            <p:nvPr/>
          </p:nvSpPr>
          <p:spPr>
            <a:xfrm rot="-3900000">
              <a:off x="1834104"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Quizzes</a:t>
              </a:r>
              <a:endParaRPr b="0" i="0" sz="800" u="none" cap="none" strike="noStrike">
                <a:solidFill>
                  <a:schemeClr val="dk1"/>
                </a:solidFill>
                <a:latin typeface="Arial"/>
                <a:ea typeface="Arial"/>
                <a:cs typeface="Arial"/>
                <a:sym typeface="Arial"/>
              </a:endParaRPr>
            </a:p>
            <a:p>
              <a:pPr indent="-57150" lvl="1" marL="57150" marR="0" rtl="0" algn="l">
                <a:lnSpc>
                  <a:spcPct val="90000"/>
                </a:lnSpc>
                <a:spcBef>
                  <a:spcPts val="12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Lab plan</a:t>
              </a:r>
              <a:endParaRPr b="0" i="0" sz="800" u="none" cap="none" strike="noStrike">
                <a:solidFill>
                  <a:schemeClr val="dk1"/>
                </a:solidFill>
                <a:latin typeface="Arial"/>
                <a:ea typeface="Arial"/>
                <a:cs typeface="Arial"/>
                <a:sym typeface="Arial"/>
              </a:endParaRPr>
            </a:p>
          </p:txBody>
        </p:sp>
        <p:sp>
          <p:nvSpPr>
            <p:cNvPr id="196" name="Google Shape;196;p19"/>
            <p:cNvSpPr/>
            <p:nvPr/>
          </p:nvSpPr>
          <p:spPr>
            <a:xfrm>
              <a:off x="2401807" y="1988398"/>
              <a:ext cx="549935" cy="549935"/>
            </a:xfrm>
            <a:prstGeom prst="ellipse">
              <a:avLst/>
            </a:prstGeom>
            <a:solidFill>
              <a:srgbClr val="38B7D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9"/>
            <p:cNvSpPr/>
            <p:nvPr/>
          </p:nvSpPr>
          <p:spPr>
            <a:xfrm rot="-3900000">
              <a:off x="1750484"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9"/>
            <p:cNvSpPr txBox="1"/>
            <p:nvPr/>
          </p:nvSpPr>
          <p:spPr>
            <a:xfrm rot="-3900000">
              <a:off x="1750484"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WSW 2020</a:t>
              </a:r>
              <a:endParaRPr b="0" i="0" sz="1400" u="none" cap="none" strike="noStrike">
                <a:solidFill>
                  <a:srgbClr val="000000"/>
                </a:solidFill>
                <a:latin typeface="Arial"/>
                <a:ea typeface="Arial"/>
                <a:cs typeface="Arial"/>
                <a:sym typeface="Arial"/>
              </a:endParaRPr>
            </a:p>
          </p:txBody>
        </p:sp>
        <p:sp>
          <p:nvSpPr>
            <p:cNvPr id="199" name="Google Shape;199;p19"/>
            <p:cNvSpPr/>
            <p:nvPr/>
          </p:nvSpPr>
          <p:spPr>
            <a:xfrm rot="-3900000">
              <a:off x="2463758"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9"/>
            <p:cNvSpPr txBox="1"/>
            <p:nvPr/>
          </p:nvSpPr>
          <p:spPr>
            <a:xfrm rot="-3900000">
              <a:off x="2463758"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4th to 10th oct</a:t>
              </a:r>
              <a:endParaRPr b="0" i="0" sz="800" u="none" cap="none" strike="noStrike">
                <a:solidFill>
                  <a:schemeClr val="dk1"/>
                </a:solidFill>
                <a:latin typeface="Arial"/>
                <a:ea typeface="Arial"/>
                <a:cs typeface="Arial"/>
                <a:sym typeface="Arial"/>
              </a:endParaRPr>
            </a:p>
          </p:txBody>
        </p:sp>
        <p:sp>
          <p:nvSpPr>
            <p:cNvPr id="201" name="Google Shape;201;p19"/>
            <p:cNvSpPr/>
            <p:nvPr/>
          </p:nvSpPr>
          <p:spPr>
            <a:xfrm>
              <a:off x="3031462" y="1988398"/>
              <a:ext cx="549935" cy="549935"/>
            </a:xfrm>
            <a:prstGeom prst="ellipse">
              <a:avLst/>
            </a:prstGeom>
            <a:solidFill>
              <a:srgbClr val="6CC1D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9"/>
            <p:cNvSpPr/>
            <p:nvPr/>
          </p:nvSpPr>
          <p:spPr>
            <a:xfrm rot="-3900000">
              <a:off x="2380138"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9"/>
            <p:cNvSpPr txBox="1"/>
            <p:nvPr/>
          </p:nvSpPr>
          <p:spPr>
            <a:xfrm rot="-3900000">
              <a:off x="2380138"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Videoconference</a:t>
              </a:r>
              <a:endParaRPr b="0" i="0" sz="1000" u="none" cap="none" strike="noStrike">
                <a:solidFill>
                  <a:schemeClr val="dk1"/>
                </a:solidFill>
                <a:latin typeface="Arial"/>
                <a:ea typeface="Arial"/>
                <a:cs typeface="Arial"/>
                <a:sym typeface="Arial"/>
              </a:endParaRPr>
            </a:p>
          </p:txBody>
        </p:sp>
        <p:sp>
          <p:nvSpPr>
            <p:cNvPr id="204" name="Google Shape;204;p19"/>
            <p:cNvSpPr/>
            <p:nvPr/>
          </p:nvSpPr>
          <p:spPr>
            <a:xfrm rot="-3900000">
              <a:off x="3093413"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9"/>
            <p:cNvSpPr txBox="1"/>
            <p:nvPr/>
          </p:nvSpPr>
          <p:spPr>
            <a:xfrm rot="-3900000">
              <a:off x="3093413"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Students presentations</a:t>
              </a:r>
              <a:endParaRPr b="0" i="0" sz="800" u="none" cap="none" strike="noStrike">
                <a:solidFill>
                  <a:schemeClr val="dk1"/>
                </a:solidFill>
                <a:latin typeface="Arial"/>
                <a:ea typeface="Arial"/>
                <a:cs typeface="Arial"/>
                <a:sym typeface="Arial"/>
              </a:endParaRPr>
            </a:p>
          </p:txBody>
        </p:sp>
        <p:sp>
          <p:nvSpPr>
            <p:cNvPr id="206" name="Google Shape;206;p19"/>
            <p:cNvSpPr/>
            <p:nvPr/>
          </p:nvSpPr>
          <p:spPr>
            <a:xfrm>
              <a:off x="3661116" y="1988398"/>
              <a:ext cx="549935" cy="549935"/>
            </a:xfrm>
            <a:prstGeom prst="ellipse">
              <a:avLst/>
            </a:prstGeom>
            <a:solidFill>
              <a:srgbClr val="9CD0E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9"/>
            <p:cNvSpPr/>
            <p:nvPr/>
          </p:nvSpPr>
          <p:spPr>
            <a:xfrm rot="-3900000">
              <a:off x="3009793"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9"/>
            <p:cNvSpPr txBox="1"/>
            <p:nvPr/>
          </p:nvSpPr>
          <p:spPr>
            <a:xfrm rot="-3900000">
              <a:off x="3009793"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Cloud  chamber</a:t>
              </a:r>
              <a:endParaRPr b="0" i="0" sz="1000" u="none" cap="none" strike="noStrike">
                <a:solidFill>
                  <a:schemeClr val="dk1"/>
                </a:solidFill>
                <a:latin typeface="Arial"/>
                <a:ea typeface="Arial"/>
                <a:cs typeface="Arial"/>
                <a:sym typeface="Arial"/>
              </a:endParaRPr>
            </a:p>
          </p:txBody>
        </p:sp>
        <p:sp>
          <p:nvSpPr>
            <p:cNvPr id="209" name="Google Shape;209;p19"/>
            <p:cNvSpPr/>
            <p:nvPr/>
          </p:nvSpPr>
          <p:spPr>
            <a:xfrm rot="-3900000">
              <a:off x="3723067"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9"/>
            <p:cNvSpPr txBox="1"/>
            <p:nvPr/>
          </p:nvSpPr>
          <p:spPr>
            <a:xfrm rot="-3900000">
              <a:off x="3723067"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Construction</a:t>
              </a:r>
              <a:endParaRPr b="0" i="0" sz="800" u="none" cap="none" strike="noStrike">
                <a:solidFill>
                  <a:schemeClr val="dk1"/>
                </a:solidFill>
                <a:latin typeface="Arial"/>
                <a:ea typeface="Arial"/>
                <a:cs typeface="Arial"/>
                <a:sym typeface="Arial"/>
              </a:endParaRPr>
            </a:p>
            <a:p>
              <a:pPr indent="-57150" lvl="1" marL="57150" marR="0" rtl="0" algn="l">
                <a:lnSpc>
                  <a:spcPct val="90000"/>
                </a:lnSpc>
                <a:spcBef>
                  <a:spcPts val="12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1st tests</a:t>
              </a:r>
              <a:endParaRPr b="0" i="0" sz="800" u="none" cap="none" strike="noStrike">
                <a:solidFill>
                  <a:schemeClr val="dk1"/>
                </a:solidFill>
                <a:latin typeface="Arial"/>
                <a:ea typeface="Arial"/>
                <a:cs typeface="Arial"/>
                <a:sym typeface="Arial"/>
              </a:endParaRPr>
            </a:p>
          </p:txBody>
        </p:sp>
        <p:sp>
          <p:nvSpPr>
            <p:cNvPr id="211" name="Google Shape;211;p19"/>
            <p:cNvSpPr/>
            <p:nvPr/>
          </p:nvSpPr>
          <p:spPr>
            <a:xfrm>
              <a:off x="4290855" y="1733628"/>
              <a:ext cx="1059476" cy="1059476"/>
            </a:xfrm>
            <a:prstGeom prst="donut">
              <a:avLst>
                <a:gd fmla="val 20000" name="adj"/>
              </a:avLst>
            </a:prstGeom>
            <a:solidFill>
              <a:srgbClr val="0F8CA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9"/>
            <p:cNvSpPr/>
            <p:nvPr/>
          </p:nvSpPr>
          <p:spPr>
            <a:xfrm rot="-3900000">
              <a:off x="4664167" y="869938"/>
              <a:ext cx="1317047" cy="6347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9"/>
            <p:cNvSpPr txBox="1"/>
            <p:nvPr/>
          </p:nvSpPr>
          <p:spPr>
            <a:xfrm rot="-3900000">
              <a:off x="4664167" y="869938"/>
              <a:ext cx="1317047" cy="634715"/>
            </a:xfrm>
            <a:prstGeom prst="rect">
              <a:avLst/>
            </a:prstGeom>
            <a:noFill/>
            <a:ln>
              <a:noFill/>
            </a:ln>
          </p:spPr>
          <p:txBody>
            <a:bodyPr anchorCtr="0" anchor="ctr" bIns="0" lIns="50800" spcFirstLastPara="1" rIns="0" wrap="square" tIns="0">
              <a:noAutofit/>
            </a:bodyPr>
            <a:lstStyle/>
            <a:p>
              <a:pPr indent="0" lvl="0" marL="0" marR="0" rtl="0" algn="l">
                <a:lnSpc>
                  <a:spcPct val="90000"/>
                </a:lnSpc>
                <a:spcBef>
                  <a:spcPts val="0"/>
                </a:spcBef>
                <a:spcAft>
                  <a:spcPts val="0"/>
                </a:spcAft>
                <a:buClr>
                  <a:schemeClr val="dk1"/>
                </a:buClr>
                <a:buSzPts val="2000"/>
                <a:buFont typeface="Arial"/>
                <a:buNone/>
              </a:pPr>
              <a:r>
                <a:rPr b="0" i="0" lang="pt-PT" sz="2000" u="none" cap="none" strike="noStrike">
                  <a:solidFill>
                    <a:schemeClr val="dk1"/>
                  </a:solidFill>
                  <a:latin typeface="Arial"/>
                  <a:ea typeface="Arial"/>
                  <a:cs typeface="Arial"/>
                  <a:sym typeface="Arial"/>
                </a:rPr>
                <a:t>2nd quarter</a:t>
              </a:r>
              <a:endParaRPr b="0" i="0" sz="2000" u="none" cap="none" strike="noStrike">
                <a:solidFill>
                  <a:schemeClr val="dk1"/>
                </a:solidFill>
                <a:latin typeface="Arial"/>
                <a:ea typeface="Arial"/>
                <a:cs typeface="Arial"/>
                <a:sym typeface="Arial"/>
              </a:endParaRPr>
            </a:p>
          </p:txBody>
        </p:sp>
        <p:sp>
          <p:nvSpPr>
            <p:cNvPr id="214" name="Google Shape;214;p19"/>
            <p:cNvSpPr/>
            <p:nvPr/>
          </p:nvSpPr>
          <p:spPr>
            <a:xfrm>
              <a:off x="5430135" y="1988398"/>
              <a:ext cx="549935" cy="549935"/>
            </a:xfrm>
            <a:prstGeom prst="ellipse">
              <a:avLst/>
            </a:prstGeom>
            <a:solidFill>
              <a:srgbClr val="9CD0E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9"/>
            <p:cNvSpPr/>
            <p:nvPr/>
          </p:nvSpPr>
          <p:spPr>
            <a:xfrm rot="-3900000">
              <a:off x="4778812"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9"/>
            <p:cNvSpPr txBox="1"/>
            <p:nvPr/>
          </p:nvSpPr>
          <p:spPr>
            <a:xfrm rot="-3900000">
              <a:off x="4778812"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Cloud chamber</a:t>
              </a:r>
              <a:endParaRPr b="0" i="0" sz="1000" u="none" cap="none" strike="noStrike">
                <a:solidFill>
                  <a:schemeClr val="dk1"/>
                </a:solidFill>
                <a:latin typeface="Arial"/>
                <a:ea typeface="Arial"/>
                <a:cs typeface="Arial"/>
                <a:sym typeface="Arial"/>
              </a:endParaRPr>
            </a:p>
          </p:txBody>
        </p:sp>
        <p:sp>
          <p:nvSpPr>
            <p:cNvPr id="217" name="Google Shape;217;p19"/>
            <p:cNvSpPr/>
            <p:nvPr/>
          </p:nvSpPr>
          <p:spPr>
            <a:xfrm rot="-3900000">
              <a:off x="5492086"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9"/>
            <p:cNvSpPr txBox="1"/>
            <p:nvPr/>
          </p:nvSpPr>
          <p:spPr>
            <a:xfrm rot="-3900000">
              <a:off x="5492086"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New test</a:t>
              </a:r>
              <a:endParaRPr b="0" i="0" sz="800" u="none" cap="none" strike="noStrike">
                <a:solidFill>
                  <a:schemeClr val="dk1"/>
                </a:solidFill>
                <a:latin typeface="Arial"/>
                <a:ea typeface="Arial"/>
                <a:cs typeface="Arial"/>
                <a:sym typeface="Arial"/>
              </a:endParaRPr>
            </a:p>
            <a:p>
              <a:pPr indent="-57150" lvl="1" marL="57150" marR="0" rtl="0" algn="l">
                <a:lnSpc>
                  <a:spcPct val="90000"/>
                </a:lnSpc>
                <a:spcBef>
                  <a:spcPts val="12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Data analysis</a:t>
              </a:r>
              <a:endParaRPr b="0" i="0" sz="800" u="none" cap="none" strike="noStrike">
                <a:solidFill>
                  <a:schemeClr val="dk1"/>
                </a:solidFill>
                <a:latin typeface="Arial"/>
                <a:ea typeface="Arial"/>
                <a:cs typeface="Arial"/>
                <a:sym typeface="Arial"/>
              </a:endParaRPr>
            </a:p>
          </p:txBody>
        </p:sp>
        <p:sp>
          <p:nvSpPr>
            <p:cNvPr id="219" name="Google Shape;219;p19"/>
            <p:cNvSpPr/>
            <p:nvPr/>
          </p:nvSpPr>
          <p:spPr>
            <a:xfrm>
              <a:off x="6059790" y="1988398"/>
              <a:ext cx="549935" cy="549935"/>
            </a:xfrm>
            <a:prstGeom prst="ellipse">
              <a:avLst/>
            </a:prstGeom>
            <a:solidFill>
              <a:srgbClr val="6CC1D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9"/>
            <p:cNvSpPr/>
            <p:nvPr/>
          </p:nvSpPr>
          <p:spPr>
            <a:xfrm rot="-3900000">
              <a:off x="5408467"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9"/>
            <p:cNvSpPr txBox="1"/>
            <p:nvPr/>
          </p:nvSpPr>
          <p:spPr>
            <a:xfrm rot="-3900000">
              <a:off x="5408467"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vidoeconference</a:t>
              </a:r>
              <a:endParaRPr b="0" i="0" sz="1000" u="none" cap="none" strike="noStrike">
                <a:solidFill>
                  <a:schemeClr val="dk1"/>
                </a:solidFill>
                <a:latin typeface="Arial"/>
                <a:ea typeface="Arial"/>
                <a:cs typeface="Arial"/>
                <a:sym typeface="Arial"/>
              </a:endParaRPr>
            </a:p>
          </p:txBody>
        </p:sp>
        <p:sp>
          <p:nvSpPr>
            <p:cNvPr id="222" name="Google Shape;222;p19"/>
            <p:cNvSpPr/>
            <p:nvPr/>
          </p:nvSpPr>
          <p:spPr>
            <a:xfrm rot="-3900000">
              <a:off x="6121741"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9"/>
            <p:cNvSpPr/>
            <p:nvPr/>
          </p:nvSpPr>
          <p:spPr>
            <a:xfrm>
              <a:off x="6689529" y="1733628"/>
              <a:ext cx="1059476" cy="1059476"/>
            </a:xfrm>
            <a:prstGeom prst="donut">
              <a:avLst>
                <a:gd fmla="val 20000" name="adj"/>
              </a:avLst>
            </a:prstGeom>
            <a:solidFill>
              <a:srgbClr val="0F8CA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9"/>
            <p:cNvSpPr/>
            <p:nvPr/>
          </p:nvSpPr>
          <p:spPr>
            <a:xfrm rot="-3900000">
              <a:off x="7062841" y="869938"/>
              <a:ext cx="1317047" cy="6347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19"/>
            <p:cNvSpPr txBox="1"/>
            <p:nvPr/>
          </p:nvSpPr>
          <p:spPr>
            <a:xfrm rot="-3900000">
              <a:off x="7062841" y="869938"/>
              <a:ext cx="1317047" cy="634715"/>
            </a:xfrm>
            <a:prstGeom prst="rect">
              <a:avLst/>
            </a:prstGeom>
            <a:noFill/>
            <a:ln>
              <a:noFill/>
            </a:ln>
          </p:spPr>
          <p:txBody>
            <a:bodyPr anchorCtr="0" anchor="ctr" bIns="0" lIns="50800" spcFirstLastPara="1" rIns="0" wrap="square" tIns="0">
              <a:noAutofit/>
            </a:bodyPr>
            <a:lstStyle/>
            <a:p>
              <a:pPr indent="0" lvl="0" marL="0" marR="0" rtl="0" algn="l">
                <a:lnSpc>
                  <a:spcPct val="90000"/>
                </a:lnSpc>
                <a:spcBef>
                  <a:spcPts val="0"/>
                </a:spcBef>
                <a:spcAft>
                  <a:spcPts val="0"/>
                </a:spcAft>
                <a:buClr>
                  <a:schemeClr val="dk1"/>
                </a:buClr>
                <a:buSzPts val="2000"/>
                <a:buFont typeface="Arial"/>
                <a:buNone/>
              </a:pPr>
              <a:r>
                <a:rPr b="0" i="0" lang="pt-PT" sz="2000" u="none" cap="none" strike="noStrike">
                  <a:solidFill>
                    <a:schemeClr val="dk1"/>
                  </a:solidFill>
                  <a:latin typeface="Arial"/>
                  <a:ea typeface="Arial"/>
                  <a:cs typeface="Arial"/>
                  <a:sym typeface="Arial"/>
                </a:rPr>
                <a:t>3rd quarter</a:t>
              </a:r>
              <a:endParaRPr b="0" i="0" sz="2000" u="none" cap="none" strike="noStrike">
                <a:solidFill>
                  <a:schemeClr val="dk1"/>
                </a:solidFill>
                <a:latin typeface="Arial"/>
                <a:ea typeface="Arial"/>
                <a:cs typeface="Arial"/>
                <a:sym typeface="Arial"/>
              </a:endParaRPr>
            </a:p>
          </p:txBody>
        </p:sp>
        <p:sp>
          <p:nvSpPr>
            <p:cNvPr id="226" name="Google Shape;226;p19"/>
            <p:cNvSpPr/>
            <p:nvPr/>
          </p:nvSpPr>
          <p:spPr>
            <a:xfrm>
              <a:off x="7828809" y="1988398"/>
              <a:ext cx="549935" cy="549935"/>
            </a:xfrm>
            <a:prstGeom prst="ellipse">
              <a:avLst/>
            </a:prstGeom>
            <a:solidFill>
              <a:srgbClr val="38B7D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9"/>
            <p:cNvSpPr/>
            <p:nvPr/>
          </p:nvSpPr>
          <p:spPr>
            <a:xfrm rot="-3900000">
              <a:off x="7177486"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9"/>
            <p:cNvSpPr txBox="1"/>
            <p:nvPr/>
          </p:nvSpPr>
          <p:spPr>
            <a:xfrm rot="-3900000">
              <a:off x="7177486"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Cloud  chamber </a:t>
              </a:r>
              <a:endParaRPr b="0" i="0" sz="1400" u="none" cap="none" strike="noStrike">
                <a:solidFill>
                  <a:srgbClr val="000000"/>
                </a:solidFill>
                <a:latin typeface="Arial"/>
                <a:ea typeface="Arial"/>
                <a:cs typeface="Arial"/>
                <a:sym typeface="Arial"/>
              </a:endParaRPr>
            </a:p>
          </p:txBody>
        </p:sp>
        <p:sp>
          <p:nvSpPr>
            <p:cNvPr id="229" name="Google Shape;229;p19"/>
            <p:cNvSpPr/>
            <p:nvPr/>
          </p:nvSpPr>
          <p:spPr>
            <a:xfrm rot="-3900000">
              <a:off x="7890760"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9"/>
            <p:cNvSpPr txBox="1"/>
            <p:nvPr/>
          </p:nvSpPr>
          <p:spPr>
            <a:xfrm rot="-3900000">
              <a:off x="7890760" y="1223579"/>
              <a:ext cx="1139307" cy="549331"/>
            </a:xfrm>
            <a:prstGeom prst="rect">
              <a:avLst/>
            </a:prstGeom>
            <a:noFill/>
            <a:ln>
              <a:noFill/>
            </a:ln>
          </p:spPr>
          <p:txBody>
            <a:bodyPr anchorCtr="0" anchor="t" bIns="0" lIns="25400" spcFirstLastPara="1" rIns="0" wrap="square" tIns="0">
              <a:noAutofit/>
            </a:bodyPr>
            <a:lstStyle/>
            <a:p>
              <a:pPr indent="-57150" lvl="1" marL="57150" marR="0" rtl="0" algn="l">
                <a:lnSpc>
                  <a:spcPct val="90000"/>
                </a:lnSpc>
                <a:spcBef>
                  <a:spcPts val="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Scientific posters</a:t>
              </a:r>
              <a:endParaRPr b="0" i="0" sz="1400" u="none" cap="none" strike="noStrike">
                <a:solidFill>
                  <a:srgbClr val="000000"/>
                </a:solidFill>
                <a:latin typeface="Arial"/>
                <a:ea typeface="Arial"/>
                <a:cs typeface="Arial"/>
                <a:sym typeface="Arial"/>
              </a:endParaRPr>
            </a:p>
            <a:p>
              <a:pPr indent="-57150" lvl="1" marL="57150" marR="0" rtl="0" algn="l">
                <a:lnSpc>
                  <a:spcPct val="90000"/>
                </a:lnSpc>
                <a:spcBef>
                  <a:spcPts val="120"/>
                </a:spcBef>
                <a:spcAft>
                  <a:spcPts val="0"/>
                </a:spcAft>
                <a:buClr>
                  <a:schemeClr val="dk1"/>
                </a:buClr>
                <a:buSzPts val="800"/>
                <a:buFont typeface="Arial"/>
                <a:buChar char="•"/>
              </a:pPr>
              <a:r>
                <a:rPr b="0" i="0" lang="pt-PT" sz="800" u="none" cap="none" strike="noStrike">
                  <a:solidFill>
                    <a:schemeClr val="dk1"/>
                  </a:solidFill>
                  <a:latin typeface="Arial"/>
                  <a:ea typeface="Arial"/>
                  <a:cs typeface="Arial"/>
                  <a:sym typeface="Arial"/>
                </a:rPr>
                <a:t>Results</a:t>
              </a:r>
              <a:endParaRPr b="0" i="0" sz="800" u="none" cap="none" strike="noStrike">
                <a:solidFill>
                  <a:schemeClr val="dk1"/>
                </a:solidFill>
                <a:latin typeface="Arial"/>
                <a:ea typeface="Arial"/>
                <a:cs typeface="Arial"/>
                <a:sym typeface="Arial"/>
              </a:endParaRPr>
            </a:p>
          </p:txBody>
        </p:sp>
        <p:sp>
          <p:nvSpPr>
            <p:cNvPr id="231" name="Google Shape;231;p19"/>
            <p:cNvSpPr/>
            <p:nvPr/>
          </p:nvSpPr>
          <p:spPr>
            <a:xfrm>
              <a:off x="8458464" y="1988398"/>
              <a:ext cx="549935" cy="549935"/>
            </a:xfrm>
            <a:prstGeom prst="ellipse">
              <a:avLst/>
            </a:prstGeom>
            <a:solidFill>
              <a:srgbClr val="1AA0C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9"/>
            <p:cNvSpPr/>
            <p:nvPr/>
          </p:nvSpPr>
          <p:spPr>
            <a:xfrm rot="-3900000">
              <a:off x="7807140" y="2753822"/>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9"/>
            <p:cNvSpPr txBox="1"/>
            <p:nvPr/>
          </p:nvSpPr>
          <p:spPr>
            <a:xfrm rot="-3900000">
              <a:off x="7807140" y="2753822"/>
              <a:ext cx="1139307" cy="549331"/>
            </a:xfrm>
            <a:prstGeom prst="rect">
              <a:avLst/>
            </a:prstGeom>
            <a:noFill/>
            <a:ln>
              <a:noFill/>
            </a:ln>
          </p:spPr>
          <p:txBody>
            <a:bodyPr anchorCtr="0" anchor="ctr" bIns="0" lIns="0" spcFirstLastPara="1" rIns="25400" wrap="square" tIns="0">
              <a:noAutofit/>
            </a:bodyPr>
            <a:lstStyle/>
            <a:p>
              <a:pPr indent="0" lvl="0" marL="0" marR="0" rtl="0" algn="r">
                <a:lnSpc>
                  <a:spcPct val="90000"/>
                </a:lnSpc>
                <a:spcBef>
                  <a:spcPts val="0"/>
                </a:spcBef>
                <a:spcAft>
                  <a:spcPts val="0"/>
                </a:spcAft>
                <a:buClr>
                  <a:schemeClr val="dk1"/>
                </a:buClr>
                <a:buSzPts val="1000"/>
                <a:buFont typeface="Arial"/>
                <a:buNone/>
              </a:pPr>
              <a:r>
                <a:rPr b="0" i="0" lang="pt-PT" sz="1000" u="none" cap="none" strike="noStrike">
                  <a:solidFill>
                    <a:schemeClr val="dk1"/>
                  </a:solidFill>
                  <a:latin typeface="Arial"/>
                  <a:ea typeface="Arial"/>
                  <a:cs typeface="Arial"/>
                  <a:sym typeface="Arial"/>
                </a:rPr>
                <a:t>Videoconference</a:t>
              </a:r>
              <a:endParaRPr b="0" i="0" sz="1000" u="none" cap="none" strike="noStrike">
                <a:solidFill>
                  <a:schemeClr val="dk1"/>
                </a:solidFill>
                <a:latin typeface="Arial"/>
                <a:ea typeface="Arial"/>
                <a:cs typeface="Arial"/>
                <a:sym typeface="Arial"/>
              </a:endParaRPr>
            </a:p>
          </p:txBody>
        </p:sp>
        <p:sp>
          <p:nvSpPr>
            <p:cNvPr id="234" name="Google Shape;234;p19"/>
            <p:cNvSpPr/>
            <p:nvPr/>
          </p:nvSpPr>
          <p:spPr>
            <a:xfrm rot="-3900000">
              <a:off x="8520415" y="1223579"/>
              <a:ext cx="1139307" cy="5493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9"/>
            <p:cNvSpPr/>
            <p:nvPr/>
          </p:nvSpPr>
          <p:spPr>
            <a:xfrm>
              <a:off x="9088203" y="1733628"/>
              <a:ext cx="1059476" cy="1059476"/>
            </a:xfrm>
            <a:prstGeom prst="donut">
              <a:avLst>
                <a:gd fmla="val 20000" name="adj"/>
              </a:avLst>
            </a:prstGeom>
            <a:solidFill>
              <a:srgbClr val="0F8CA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9"/>
            <p:cNvSpPr/>
            <p:nvPr/>
          </p:nvSpPr>
          <p:spPr>
            <a:xfrm rot="-3900000">
              <a:off x="9461514" y="869938"/>
              <a:ext cx="1317047" cy="6347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9"/>
            <p:cNvSpPr txBox="1"/>
            <p:nvPr/>
          </p:nvSpPr>
          <p:spPr>
            <a:xfrm rot="-3900000">
              <a:off x="9461514" y="869938"/>
              <a:ext cx="1317047" cy="634715"/>
            </a:xfrm>
            <a:prstGeom prst="rect">
              <a:avLst/>
            </a:prstGeom>
            <a:noFill/>
            <a:ln>
              <a:noFill/>
            </a:ln>
          </p:spPr>
          <p:txBody>
            <a:bodyPr anchorCtr="0" anchor="ctr" bIns="0" lIns="50800" spcFirstLastPara="1" rIns="0" wrap="square" tIns="0">
              <a:noAutofit/>
            </a:bodyPr>
            <a:lstStyle/>
            <a:p>
              <a:pPr indent="0" lvl="0" marL="0" marR="0" rtl="0" algn="l">
                <a:lnSpc>
                  <a:spcPct val="90000"/>
                </a:lnSpc>
                <a:spcBef>
                  <a:spcPts val="0"/>
                </a:spcBef>
                <a:spcAft>
                  <a:spcPts val="0"/>
                </a:spcAft>
                <a:buClr>
                  <a:schemeClr val="dk1"/>
                </a:buClr>
                <a:buSzPts val="2000"/>
                <a:buFont typeface="Arial"/>
                <a:buNone/>
              </a:pPr>
              <a:r>
                <a:rPr b="0" i="0" lang="pt-PT" sz="2000" u="none" cap="none" strike="noStrike">
                  <a:solidFill>
                    <a:schemeClr val="dk1"/>
                  </a:solidFill>
                  <a:latin typeface="Arial"/>
                  <a:ea typeface="Arial"/>
                  <a:cs typeface="Arial"/>
                  <a:sym typeface="Arial"/>
                </a:rPr>
                <a:t>Project Evaluation</a:t>
              </a:r>
              <a:endParaRPr b="0" i="0" sz="2000" u="none" cap="none" strike="noStrike">
                <a:solidFill>
                  <a:schemeClr val="dk1"/>
                </a:solidFill>
                <a:latin typeface="Arial"/>
                <a:ea typeface="Arial"/>
                <a:cs typeface="Arial"/>
                <a:sym typeface="Arial"/>
              </a:endParaRPr>
            </a:p>
          </p:txBody>
        </p:sp>
      </p:grpSp>
      <p:pic>
        <p:nvPicPr>
          <p:cNvPr id="238" name="Google Shape;238;p19"/>
          <p:cNvPicPr preferRelativeResize="0"/>
          <p:nvPr/>
        </p:nvPicPr>
        <p:blipFill rotWithShape="1">
          <a:blip r:embed="rId3">
            <a:alphaModFix/>
          </a:blip>
          <a:srcRect b="0" l="0" r="0" t="0"/>
          <a:stretch/>
        </p:blipFill>
        <p:spPr>
          <a:xfrm>
            <a:off x="9334857" y="6345572"/>
            <a:ext cx="2857143" cy="514286"/>
          </a:xfrm>
          <a:prstGeom prst="rect">
            <a:avLst/>
          </a:prstGeom>
          <a:noFill/>
          <a:ln>
            <a:noFill/>
          </a:ln>
        </p:spPr>
      </p:pic>
      <p:pic>
        <p:nvPicPr>
          <p:cNvPr id="239" name="Google Shape;239;p19"/>
          <p:cNvPicPr preferRelativeResize="0"/>
          <p:nvPr/>
        </p:nvPicPr>
        <p:blipFill rotWithShape="1">
          <a:blip r:embed="rId4">
            <a:alphaModFix/>
          </a:blip>
          <a:srcRect b="0" l="0" r="0" t="0"/>
          <a:stretch/>
        </p:blipFill>
        <p:spPr>
          <a:xfrm>
            <a:off x="4700050" y="4392249"/>
            <a:ext cx="1293344" cy="2138777"/>
          </a:xfrm>
          <a:prstGeom prst="rect">
            <a:avLst/>
          </a:prstGeom>
          <a:noFill/>
          <a:ln>
            <a:noFill/>
          </a:ln>
        </p:spPr>
      </p:pic>
      <p:pic>
        <p:nvPicPr>
          <p:cNvPr id="240" name="Google Shape;240;p19"/>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descr="Erasmus + logo" id="241" name="Google Shape;241;p19"/>
          <p:cNvPicPr preferRelativeResize="0"/>
          <p:nvPr/>
        </p:nvPicPr>
        <p:blipFill rotWithShape="1">
          <a:blip r:embed="rId6">
            <a:alphaModFix/>
          </a:blip>
          <a:srcRect b="0" l="0" r="0" t="0"/>
          <a:stretch/>
        </p:blipFill>
        <p:spPr>
          <a:xfrm>
            <a:off x="6000481" y="6435267"/>
            <a:ext cx="1209415" cy="3241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47" name="Google Shape;247;p20"/>
          <p:cNvPicPr preferRelativeResize="0"/>
          <p:nvPr/>
        </p:nvPicPr>
        <p:blipFill rotWithShape="1">
          <a:blip r:embed="rId3">
            <a:alphaModFix/>
          </a:blip>
          <a:srcRect b="1" l="13932" r="22146" t="0"/>
          <a:stretch/>
        </p:blipFill>
        <p:spPr>
          <a:xfrm>
            <a:off x="3245637" y="-1"/>
            <a:ext cx="8946363" cy="6858000"/>
          </a:xfrm>
          <a:custGeom>
            <a:rect b="b" l="l" r="r" t="t"/>
            <a:pathLst>
              <a:path extrusionOk="0" h="6858000" w="8946363">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ln>
            <a:noFill/>
          </a:ln>
        </p:spPr>
      </p:pic>
      <p:sp>
        <p:nvSpPr>
          <p:cNvPr id="248" name="Google Shape;248;p20"/>
          <p:cNvSpPr/>
          <p:nvPr/>
        </p:nvSpPr>
        <p:spPr>
          <a:xfrm>
            <a:off x="0" y="-1"/>
            <a:ext cx="4455672" cy="6858000"/>
          </a:xfrm>
          <a:custGeom>
            <a:rect b="b" l="l" r="r" t="t"/>
            <a:pathLst>
              <a:path extrusionOk="0" h="6858000" w="4455672">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solidFill>
            <a:schemeClr val="lt1"/>
          </a:solidFill>
          <a:ln cap="flat" cmpd="sng" w="9525">
            <a:solidFill>
              <a:srgbClr val="E1E1EF"/>
            </a:solidFill>
            <a:prstDash val="solid"/>
            <a:miter lim="800000"/>
            <a:headEnd len="sm" w="sm" type="none"/>
            <a:tailEnd len="sm" w="sm" type="none"/>
          </a:ln>
          <a:effectLst>
            <a:outerShdw blurRad="50800" rotWithShape="0" algn="l"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9" name="Google Shape;249;p20"/>
          <p:cNvSpPr/>
          <p:nvPr/>
        </p:nvSpPr>
        <p:spPr>
          <a:xfrm>
            <a:off x="0" y="0"/>
            <a:ext cx="4446528" cy="6858000"/>
          </a:xfrm>
          <a:custGeom>
            <a:rect b="b" l="l" r="r" t="t"/>
            <a:pathLst>
              <a:path extrusionOk="0" h="6858000" w="4446528">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0" name="Google Shape;250;p20"/>
          <p:cNvSpPr txBox="1"/>
          <p:nvPr>
            <p:ph type="title"/>
          </p:nvPr>
        </p:nvSpPr>
        <p:spPr>
          <a:xfrm>
            <a:off x="371094" y="1161288"/>
            <a:ext cx="3438144" cy="12390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pt-PT" sz="2800"/>
              <a:t>Partners presentation</a:t>
            </a:r>
            <a:endParaRPr sz="2800"/>
          </a:p>
        </p:txBody>
      </p:sp>
      <p:sp>
        <p:nvSpPr>
          <p:cNvPr id="251" name="Google Shape;251;p20"/>
          <p:cNvSpPr/>
          <p:nvPr/>
        </p:nvSpPr>
        <p:spPr>
          <a:xfrm>
            <a:off x="0" y="1420961"/>
            <a:ext cx="128016" cy="65390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2" name="Google Shape;252;p20"/>
          <p:cNvSpPr/>
          <p:nvPr/>
        </p:nvSpPr>
        <p:spPr>
          <a:xfrm>
            <a:off x="414181" y="2443480"/>
            <a:ext cx="3383280" cy="18288"/>
          </a:xfrm>
          <a:prstGeom prst="rect">
            <a:avLst/>
          </a:prstGeom>
          <a:solidFill>
            <a:srgbClr val="B7BE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53" name="Google Shape;253;p20"/>
          <p:cNvPicPr preferRelativeResize="0"/>
          <p:nvPr/>
        </p:nvPicPr>
        <p:blipFill rotWithShape="1">
          <a:blip r:embed="rId4">
            <a:alphaModFix/>
          </a:blip>
          <a:srcRect b="0" l="0" r="0" t="0"/>
          <a:stretch/>
        </p:blipFill>
        <p:spPr>
          <a:xfrm>
            <a:off x="-9144" y="6379888"/>
            <a:ext cx="1738677" cy="521291"/>
          </a:xfrm>
          <a:prstGeom prst="rect">
            <a:avLst/>
          </a:prstGeom>
          <a:noFill/>
          <a:ln>
            <a:noFill/>
          </a:ln>
        </p:spPr>
      </p:pic>
      <p:pic>
        <p:nvPicPr>
          <p:cNvPr id="254" name="Google Shape;254;p20"/>
          <p:cNvPicPr preferRelativeResize="0"/>
          <p:nvPr/>
        </p:nvPicPr>
        <p:blipFill rotWithShape="1">
          <a:blip r:embed="rId5">
            <a:alphaModFix/>
          </a:blip>
          <a:srcRect b="0" l="0" r="0" t="0"/>
          <a:stretch/>
        </p:blipFill>
        <p:spPr>
          <a:xfrm>
            <a:off x="9334857" y="6345572"/>
            <a:ext cx="2857143" cy="514286"/>
          </a:xfrm>
          <a:prstGeom prst="rect">
            <a:avLst/>
          </a:prstGeom>
          <a:noFill/>
          <a:ln>
            <a:noFill/>
          </a:ln>
        </p:spPr>
      </p:pic>
      <p:pic>
        <p:nvPicPr>
          <p:cNvPr id="255" name="Google Shape;255;p20"/>
          <p:cNvPicPr preferRelativeResize="0"/>
          <p:nvPr/>
        </p:nvPicPr>
        <p:blipFill rotWithShape="1">
          <a:blip r:embed="rId6">
            <a:alphaModFix/>
          </a:blip>
          <a:srcRect b="0" l="0" r="0" t="0"/>
          <a:stretch/>
        </p:blipFill>
        <p:spPr>
          <a:xfrm>
            <a:off x="522835" y="4669646"/>
            <a:ext cx="2942471" cy="1398529"/>
          </a:xfrm>
          <a:prstGeom prst="rect">
            <a:avLst/>
          </a:prstGeom>
          <a:noFill/>
          <a:ln>
            <a:noFill/>
          </a:ln>
        </p:spPr>
      </p:pic>
      <p:pic>
        <p:nvPicPr>
          <p:cNvPr id="256" name="Google Shape;256;p20"/>
          <p:cNvPicPr preferRelativeResize="0"/>
          <p:nvPr/>
        </p:nvPicPr>
        <p:blipFill rotWithShape="1">
          <a:blip r:embed="rId7">
            <a:alphaModFix/>
          </a:blip>
          <a:srcRect b="0" l="0" r="0" t="0"/>
          <a:stretch/>
        </p:blipFill>
        <p:spPr>
          <a:xfrm>
            <a:off x="-306204" y="2475479"/>
            <a:ext cx="3057634" cy="2035097"/>
          </a:xfrm>
          <a:prstGeom prst="rect">
            <a:avLst/>
          </a:prstGeom>
          <a:noFill/>
          <a:ln>
            <a:noFill/>
          </a:ln>
        </p:spPr>
      </p:pic>
      <p:grpSp>
        <p:nvGrpSpPr>
          <p:cNvPr id="257" name="Google Shape;257;p20"/>
          <p:cNvGrpSpPr/>
          <p:nvPr/>
        </p:nvGrpSpPr>
        <p:grpSpPr>
          <a:xfrm>
            <a:off x="2368640" y="2494771"/>
            <a:ext cx="2348313" cy="2376487"/>
            <a:chOff x="2560233" y="2494771"/>
            <a:chExt cx="2348313" cy="2376487"/>
          </a:xfrm>
        </p:grpSpPr>
        <p:grpSp>
          <p:nvGrpSpPr>
            <p:cNvPr id="258" name="Google Shape;258;p20"/>
            <p:cNvGrpSpPr/>
            <p:nvPr/>
          </p:nvGrpSpPr>
          <p:grpSpPr>
            <a:xfrm>
              <a:off x="2773537" y="2665919"/>
              <a:ext cx="432865" cy="1625934"/>
              <a:chOff x="2399060" y="2648501"/>
              <a:chExt cx="432865" cy="1625934"/>
            </a:xfrm>
          </p:grpSpPr>
          <p:sp>
            <p:nvSpPr>
              <p:cNvPr id="259" name="Google Shape;259;p20"/>
              <p:cNvSpPr txBox="1"/>
              <p:nvPr/>
            </p:nvSpPr>
            <p:spPr>
              <a:xfrm>
                <a:off x="2399060" y="2648501"/>
                <a:ext cx="43286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chemeClr val="dk1"/>
                    </a:solidFill>
                    <a:latin typeface="Arial"/>
                    <a:ea typeface="Arial"/>
                    <a:cs typeface="Arial"/>
                    <a:sym typeface="Arial"/>
                  </a:rPr>
                  <a:t>12</a:t>
                </a:r>
                <a:r>
                  <a:rPr b="0" baseline="30000" i="0" lang="pt-PT" sz="1000" u="none" cap="none" strike="noStrike">
                    <a:solidFill>
                      <a:schemeClr val="dk1"/>
                    </a:solidFill>
                    <a:latin typeface="Arial"/>
                    <a:ea typeface="Arial"/>
                    <a:cs typeface="Arial"/>
                    <a:sym typeface="Arial"/>
                  </a:rPr>
                  <a:t>th</a:t>
                </a:r>
                <a:endParaRPr b="0" i="0" sz="1400" u="none" cap="none" strike="noStrike">
                  <a:solidFill>
                    <a:srgbClr val="000000"/>
                  </a:solidFill>
                  <a:latin typeface="Arial"/>
                  <a:ea typeface="Arial"/>
                  <a:cs typeface="Arial"/>
                  <a:sym typeface="Arial"/>
                </a:endParaRPr>
              </a:p>
            </p:txBody>
          </p:sp>
          <p:sp>
            <p:nvSpPr>
              <p:cNvPr id="260" name="Google Shape;260;p20"/>
              <p:cNvSpPr txBox="1"/>
              <p:nvPr/>
            </p:nvSpPr>
            <p:spPr>
              <a:xfrm>
                <a:off x="2399060" y="3181314"/>
                <a:ext cx="43286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chemeClr val="dk1"/>
                    </a:solidFill>
                    <a:latin typeface="Arial"/>
                    <a:ea typeface="Arial"/>
                    <a:cs typeface="Arial"/>
                    <a:sym typeface="Arial"/>
                  </a:rPr>
                  <a:t>11</a:t>
                </a:r>
                <a:r>
                  <a:rPr b="0" baseline="30000" i="0" lang="pt-PT" sz="1000" u="none" cap="none" strike="noStrike">
                    <a:solidFill>
                      <a:schemeClr val="dk1"/>
                    </a:solidFill>
                    <a:latin typeface="Arial"/>
                    <a:ea typeface="Arial"/>
                    <a:cs typeface="Arial"/>
                    <a:sym typeface="Arial"/>
                  </a:rPr>
                  <a:t>th</a:t>
                </a:r>
                <a:endParaRPr b="0" i="0" sz="1400" u="none" cap="none" strike="noStrike">
                  <a:solidFill>
                    <a:srgbClr val="000000"/>
                  </a:solidFill>
                  <a:latin typeface="Arial"/>
                  <a:ea typeface="Arial"/>
                  <a:cs typeface="Arial"/>
                  <a:sym typeface="Arial"/>
                </a:endParaRPr>
              </a:p>
            </p:txBody>
          </p:sp>
          <p:sp>
            <p:nvSpPr>
              <p:cNvPr id="261" name="Google Shape;261;p20"/>
              <p:cNvSpPr txBox="1"/>
              <p:nvPr/>
            </p:nvSpPr>
            <p:spPr>
              <a:xfrm>
                <a:off x="2399060" y="4028214"/>
                <a:ext cx="43286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chemeClr val="dk1"/>
                    </a:solidFill>
                    <a:latin typeface="Arial"/>
                    <a:ea typeface="Arial"/>
                    <a:cs typeface="Arial"/>
                    <a:sym typeface="Arial"/>
                  </a:rPr>
                  <a:t>10</a:t>
                </a:r>
                <a:r>
                  <a:rPr b="0" baseline="30000" i="0" lang="pt-PT" sz="1000" u="none" cap="none" strike="noStrike">
                    <a:solidFill>
                      <a:schemeClr val="dk1"/>
                    </a:solidFill>
                    <a:latin typeface="Arial"/>
                    <a:ea typeface="Arial"/>
                    <a:cs typeface="Arial"/>
                    <a:sym typeface="Arial"/>
                  </a:rPr>
                  <a:t>th</a:t>
                </a:r>
                <a:endParaRPr b="0" i="0" sz="1400" u="none" cap="none" strike="noStrike">
                  <a:solidFill>
                    <a:srgbClr val="000000"/>
                  </a:solidFill>
                  <a:latin typeface="Arial"/>
                  <a:ea typeface="Arial"/>
                  <a:cs typeface="Arial"/>
                  <a:sym typeface="Arial"/>
                </a:endParaRPr>
              </a:p>
            </p:txBody>
          </p:sp>
        </p:grpSp>
        <p:pic>
          <p:nvPicPr>
            <p:cNvPr id="262" name="Google Shape;262;p20"/>
            <p:cNvPicPr preferRelativeResize="0"/>
            <p:nvPr/>
          </p:nvPicPr>
          <p:blipFill rotWithShape="1">
            <a:blip r:embed="rId8">
              <a:alphaModFix/>
            </a:blip>
            <a:srcRect b="0" l="0" r="0" t="0"/>
            <a:stretch/>
          </p:blipFill>
          <p:spPr>
            <a:xfrm>
              <a:off x="2560233" y="2494771"/>
              <a:ext cx="2348313" cy="2376487"/>
            </a:xfrm>
            <a:prstGeom prst="rect">
              <a:avLst/>
            </a:prstGeom>
            <a:noFill/>
            <a:ln>
              <a:noFill/>
            </a:ln>
          </p:spPr>
        </p:pic>
      </p:grpSp>
      <p:pic>
        <p:nvPicPr>
          <p:cNvPr descr="Erasmus + logo" id="263" name="Google Shape;263;p20"/>
          <p:cNvPicPr preferRelativeResize="0"/>
          <p:nvPr/>
        </p:nvPicPr>
        <p:blipFill rotWithShape="1">
          <a:blip r:embed="rId9">
            <a:alphaModFix/>
          </a:blip>
          <a:srcRect b="0" l="0" r="0" t="0"/>
          <a:stretch/>
        </p:blipFill>
        <p:spPr>
          <a:xfrm>
            <a:off x="1805394" y="6466677"/>
            <a:ext cx="1209415" cy="32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1"/>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pt-PT"/>
              <a:t>Quiz – Kahoot!</a:t>
            </a:r>
            <a:endParaRPr/>
          </a:p>
        </p:txBody>
      </p:sp>
      <p:pic>
        <p:nvPicPr>
          <p:cNvPr id="269" name="Google Shape;269;p21"/>
          <p:cNvPicPr preferRelativeResize="0"/>
          <p:nvPr/>
        </p:nvPicPr>
        <p:blipFill rotWithShape="1">
          <a:blip r:embed="rId3">
            <a:alphaModFix/>
          </a:blip>
          <a:srcRect b="0" l="0" r="0" t="0"/>
          <a:stretch/>
        </p:blipFill>
        <p:spPr>
          <a:xfrm>
            <a:off x="9334857" y="6309360"/>
            <a:ext cx="2857143" cy="514286"/>
          </a:xfrm>
          <a:prstGeom prst="rect">
            <a:avLst/>
          </a:prstGeom>
          <a:noFill/>
          <a:ln>
            <a:noFill/>
          </a:ln>
        </p:spPr>
      </p:pic>
      <p:pic>
        <p:nvPicPr>
          <p:cNvPr id="270" name="Google Shape;270;p21"/>
          <p:cNvPicPr preferRelativeResize="0"/>
          <p:nvPr>
            <p:ph idx="1" type="body"/>
          </p:nvPr>
        </p:nvPicPr>
        <p:blipFill rotWithShape="1">
          <a:blip r:embed="rId4">
            <a:alphaModFix/>
          </a:blip>
          <a:srcRect b="0" l="0" r="0" t="0"/>
          <a:stretch/>
        </p:blipFill>
        <p:spPr>
          <a:xfrm>
            <a:off x="5971281" y="0"/>
            <a:ext cx="6814242" cy="6046814"/>
          </a:xfrm>
          <a:prstGeom prst="rect">
            <a:avLst/>
          </a:prstGeom>
          <a:noFill/>
          <a:ln>
            <a:noFill/>
          </a:ln>
        </p:spPr>
      </p:pic>
      <p:pic>
        <p:nvPicPr>
          <p:cNvPr id="271" name="Google Shape;271;p21"/>
          <p:cNvPicPr preferRelativeResize="0"/>
          <p:nvPr/>
        </p:nvPicPr>
        <p:blipFill rotWithShape="1">
          <a:blip r:embed="rId5">
            <a:alphaModFix/>
          </a:blip>
          <a:srcRect b="0" l="0" r="0" t="0"/>
          <a:stretch/>
        </p:blipFill>
        <p:spPr>
          <a:xfrm>
            <a:off x="7262150" y="6336709"/>
            <a:ext cx="1738677" cy="521291"/>
          </a:xfrm>
          <a:prstGeom prst="rect">
            <a:avLst/>
          </a:prstGeom>
          <a:noFill/>
          <a:ln>
            <a:noFill/>
          </a:ln>
        </p:spPr>
      </p:pic>
      <p:pic>
        <p:nvPicPr>
          <p:cNvPr id="272" name="Google Shape;272;p21"/>
          <p:cNvPicPr preferRelativeResize="0"/>
          <p:nvPr/>
        </p:nvPicPr>
        <p:blipFill rotWithShape="1">
          <a:blip r:embed="rId6">
            <a:alphaModFix/>
          </a:blip>
          <a:srcRect b="0" l="0" r="0" t="0"/>
          <a:stretch/>
        </p:blipFill>
        <p:spPr>
          <a:xfrm>
            <a:off x="-370114" y="2057400"/>
            <a:ext cx="6297850" cy="1243149"/>
          </a:xfrm>
          <a:prstGeom prst="rect">
            <a:avLst/>
          </a:prstGeom>
          <a:noFill/>
          <a:ln>
            <a:noFill/>
          </a:ln>
        </p:spPr>
      </p:pic>
      <p:pic>
        <p:nvPicPr>
          <p:cNvPr id="273" name="Google Shape;273;p21"/>
          <p:cNvPicPr preferRelativeResize="0"/>
          <p:nvPr/>
        </p:nvPicPr>
        <p:blipFill rotWithShape="1">
          <a:blip r:embed="rId7">
            <a:alphaModFix/>
          </a:blip>
          <a:srcRect b="0" l="0" r="0" t="0"/>
          <a:stretch/>
        </p:blipFill>
        <p:spPr>
          <a:xfrm>
            <a:off x="-515356" y="3629733"/>
            <a:ext cx="6297850" cy="1502229"/>
          </a:xfrm>
          <a:prstGeom prst="rect">
            <a:avLst/>
          </a:prstGeom>
          <a:noFill/>
          <a:ln>
            <a:noFill/>
          </a:ln>
        </p:spPr>
      </p:pic>
      <p:pic>
        <p:nvPicPr>
          <p:cNvPr id="274" name="Google Shape;274;p21"/>
          <p:cNvPicPr preferRelativeResize="0"/>
          <p:nvPr/>
        </p:nvPicPr>
        <p:blipFill rotWithShape="1">
          <a:blip r:embed="rId8">
            <a:alphaModFix/>
          </a:blip>
          <a:srcRect b="0" l="0" r="0" t="0"/>
          <a:stretch/>
        </p:blipFill>
        <p:spPr>
          <a:xfrm>
            <a:off x="-271629" y="5129785"/>
            <a:ext cx="6341395" cy="1352005"/>
          </a:xfrm>
          <a:prstGeom prst="rect">
            <a:avLst/>
          </a:prstGeom>
          <a:noFill/>
          <a:ln>
            <a:noFill/>
          </a:ln>
        </p:spPr>
      </p:pic>
      <p:pic>
        <p:nvPicPr>
          <p:cNvPr descr="Erasmus + logo" id="275" name="Google Shape;275;p21"/>
          <p:cNvPicPr preferRelativeResize="0"/>
          <p:nvPr/>
        </p:nvPicPr>
        <p:blipFill rotWithShape="1">
          <a:blip r:embed="rId9">
            <a:alphaModFix/>
          </a:blip>
          <a:srcRect b="0" l="0" r="0" t="0"/>
          <a:stretch/>
        </p:blipFill>
        <p:spPr>
          <a:xfrm>
            <a:off x="6000481" y="6435267"/>
            <a:ext cx="1209415" cy="32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AccentBox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