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1"/>
  </p:sldMasterIdLst>
  <p:notesMasterIdLst>
    <p:notesMasterId r:id="rId40"/>
  </p:notesMasterIdLst>
  <p:sldIdLst>
    <p:sldId id="256" r:id="rId2"/>
    <p:sldId id="356" r:id="rId3"/>
    <p:sldId id="363" r:id="rId4"/>
    <p:sldId id="361" r:id="rId5"/>
    <p:sldId id="366" r:id="rId6"/>
    <p:sldId id="399" r:id="rId7"/>
    <p:sldId id="371" r:id="rId8"/>
    <p:sldId id="400" r:id="rId9"/>
    <p:sldId id="405" r:id="rId10"/>
    <p:sldId id="417" r:id="rId11"/>
    <p:sldId id="257" r:id="rId12"/>
    <p:sldId id="409" r:id="rId13"/>
    <p:sldId id="343" r:id="rId14"/>
    <p:sldId id="418" r:id="rId15"/>
    <p:sldId id="277" r:id="rId16"/>
    <p:sldId id="290" r:id="rId17"/>
    <p:sldId id="286" r:id="rId18"/>
    <p:sldId id="332" r:id="rId19"/>
    <p:sldId id="419" r:id="rId20"/>
    <p:sldId id="298" r:id="rId21"/>
    <p:sldId id="301" r:id="rId22"/>
    <p:sldId id="299" r:id="rId23"/>
    <p:sldId id="283" r:id="rId24"/>
    <p:sldId id="303" r:id="rId25"/>
    <p:sldId id="422" r:id="rId26"/>
    <p:sldId id="314" r:id="rId27"/>
    <p:sldId id="315" r:id="rId28"/>
    <p:sldId id="316" r:id="rId29"/>
    <p:sldId id="317" r:id="rId30"/>
    <p:sldId id="318" r:id="rId31"/>
    <p:sldId id="319" r:id="rId32"/>
    <p:sldId id="426" r:id="rId33"/>
    <p:sldId id="423" r:id="rId34"/>
    <p:sldId id="424" r:id="rId35"/>
    <p:sldId id="425" r:id="rId36"/>
    <p:sldId id="335" r:id="rId37"/>
    <p:sldId id="394" r:id="rId38"/>
    <p:sldId id="35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94494"/>
  </p:normalViewPr>
  <p:slideViewPr>
    <p:cSldViewPr snapToGrid="0" snapToObjects="1">
      <p:cViewPr varScale="1">
        <p:scale>
          <a:sx n="81" d="100"/>
          <a:sy n="81" d="100"/>
        </p:scale>
        <p:origin x="1603"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b="0"/>
            </a:pPr>
            <a:r>
              <a:rPr lang="en-US" sz="2000" b="0" i="0" u="none" strike="noStrike" baseline="0">
                <a:effectLst/>
              </a:rPr>
              <a:t>How would you rate your overall experience during the Virtual Visit on a scale of 1-5, in which 1 is "Totally Disagree" and 5 is "Totally Agree"</a:t>
            </a:r>
            <a:endParaRPr lang="en-US" sz="2000" b="0"/>
          </a:p>
        </c:rich>
      </c:tx>
      <c:layout>
        <c:manualLayout>
          <c:xMode val="edge"/>
          <c:yMode val="edge"/>
          <c:x val="0.15236315086782376"/>
          <c:y val="9.8887502618182892E-3"/>
        </c:manualLayout>
      </c:layout>
      <c:overlay val="0"/>
    </c:title>
    <c:autoTitleDeleted val="0"/>
    <c:plotArea>
      <c:layout>
        <c:manualLayout>
          <c:layoutTarget val="inner"/>
          <c:xMode val="edge"/>
          <c:yMode val="edge"/>
          <c:x val="0.4492183836649189"/>
          <c:y val="0.13650983224086213"/>
          <c:w val="0.55078161633508105"/>
          <c:h val="0.79746496421032587"/>
        </c:manualLayout>
      </c:layout>
      <c:barChart>
        <c:barDir val="bar"/>
        <c:grouping val="stacked"/>
        <c:varyColors val="0"/>
        <c:ser>
          <c:idx val="0"/>
          <c:order val="0"/>
          <c:tx>
            <c:v>1</c:v>
          </c:tx>
          <c:invertIfNegative val="0"/>
          <c:cat>
            <c:strRef>
              <c:f>Sheet3!$A$2:$A$9</c:f>
              <c:strCache>
                <c:ptCount val="8"/>
                <c:pt idx="0">
                  <c:v>I enjoyed doing this activity very much</c:v>
                </c:pt>
                <c:pt idx="1">
                  <c:v>I thought this was a boring activity</c:v>
                </c:pt>
                <c:pt idx="2">
                  <c:v>This activity did not hold my attention at all</c:v>
                </c:pt>
                <c:pt idx="3">
                  <c:v>I would describe this activity as very interesting</c:v>
                </c:pt>
                <c:pt idx="4">
                  <c:v>I found the topic important</c:v>
                </c:pt>
                <c:pt idx="5">
                  <c:v>The information on the topic was relevant to me</c:v>
                </c:pt>
                <c:pt idx="6">
                  <c:v>I felt very tense while doing this activity</c:v>
                </c:pt>
                <c:pt idx="7">
                  <c:v>I joined this visit because I wanted to</c:v>
                </c:pt>
              </c:strCache>
            </c:strRef>
          </c:cat>
          <c:val>
            <c:numRef>
              <c:f>Sheet3!$B$2:$B$9</c:f>
              <c:numCache>
                <c:formatCode>\Γ\ε\ν\ι\κ\ό\ς\ \τ\ύ\π\ο\ς</c:formatCode>
                <c:ptCount val="8"/>
                <c:pt idx="0">
                  <c:v>4</c:v>
                </c:pt>
                <c:pt idx="1">
                  <c:v>44</c:v>
                </c:pt>
                <c:pt idx="2">
                  <c:v>40.799999999999997</c:v>
                </c:pt>
                <c:pt idx="3">
                  <c:v>6.0869565217391308</c:v>
                </c:pt>
                <c:pt idx="4">
                  <c:v>3.225806451612903</c:v>
                </c:pt>
                <c:pt idx="5">
                  <c:v>7.2</c:v>
                </c:pt>
                <c:pt idx="6">
                  <c:v>56</c:v>
                </c:pt>
                <c:pt idx="7">
                  <c:v>11.2</c:v>
                </c:pt>
              </c:numCache>
            </c:numRef>
          </c:val>
          <c:extLst>
            <c:ext xmlns:c16="http://schemas.microsoft.com/office/drawing/2014/chart" uri="{C3380CC4-5D6E-409C-BE32-E72D297353CC}">
              <c16:uniqueId val="{00000000-F66B-4453-BB30-E10B07A75085}"/>
            </c:ext>
          </c:extLst>
        </c:ser>
        <c:ser>
          <c:idx val="1"/>
          <c:order val="1"/>
          <c:tx>
            <c:v>2</c:v>
          </c:tx>
          <c:invertIfNegative val="0"/>
          <c:cat>
            <c:strRef>
              <c:f>Sheet3!$A$2:$A$9</c:f>
              <c:strCache>
                <c:ptCount val="8"/>
                <c:pt idx="0">
                  <c:v>I enjoyed doing this activity very much</c:v>
                </c:pt>
                <c:pt idx="1">
                  <c:v>I thought this was a boring activity</c:v>
                </c:pt>
                <c:pt idx="2">
                  <c:v>This activity did not hold my attention at all</c:v>
                </c:pt>
                <c:pt idx="3">
                  <c:v>I would describe this activity as very interesting</c:v>
                </c:pt>
                <c:pt idx="4">
                  <c:v>I found the topic important</c:v>
                </c:pt>
                <c:pt idx="5">
                  <c:v>The information on the topic was relevant to me</c:v>
                </c:pt>
                <c:pt idx="6">
                  <c:v>I felt very tense while doing this activity</c:v>
                </c:pt>
                <c:pt idx="7">
                  <c:v>I joined this visit because I wanted to</c:v>
                </c:pt>
              </c:strCache>
            </c:strRef>
          </c:cat>
          <c:val>
            <c:numRef>
              <c:f>Sheet3!$C$2:$C$9</c:f>
              <c:numCache>
                <c:formatCode>\Γ\ε\ν\ι\κ\ό\ς\ \τ\ύ\π\ο\ς</c:formatCode>
                <c:ptCount val="8"/>
                <c:pt idx="0">
                  <c:v>10.4</c:v>
                </c:pt>
                <c:pt idx="1">
                  <c:v>32</c:v>
                </c:pt>
                <c:pt idx="2">
                  <c:v>33.6</c:v>
                </c:pt>
                <c:pt idx="3">
                  <c:v>11.304347826086957</c:v>
                </c:pt>
                <c:pt idx="4">
                  <c:v>4.838709677419355</c:v>
                </c:pt>
                <c:pt idx="5">
                  <c:v>20.8</c:v>
                </c:pt>
                <c:pt idx="6">
                  <c:v>24</c:v>
                </c:pt>
                <c:pt idx="7">
                  <c:v>9.6</c:v>
                </c:pt>
              </c:numCache>
            </c:numRef>
          </c:val>
          <c:extLst>
            <c:ext xmlns:c16="http://schemas.microsoft.com/office/drawing/2014/chart" uri="{C3380CC4-5D6E-409C-BE32-E72D297353CC}">
              <c16:uniqueId val="{00000001-F66B-4453-BB30-E10B07A75085}"/>
            </c:ext>
          </c:extLst>
        </c:ser>
        <c:ser>
          <c:idx val="2"/>
          <c:order val="2"/>
          <c:tx>
            <c:v>3</c:v>
          </c:tx>
          <c:invertIfNegative val="0"/>
          <c:cat>
            <c:strRef>
              <c:f>Sheet3!$A$2:$A$9</c:f>
              <c:strCache>
                <c:ptCount val="8"/>
                <c:pt idx="0">
                  <c:v>I enjoyed doing this activity very much</c:v>
                </c:pt>
                <c:pt idx="1">
                  <c:v>I thought this was a boring activity</c:v>
                </c:pt>
                <c:pt idx="2">
                  <c:v>This activity did not hold my attention at all</c:v>
                </c:pt>
                <c:pt idx="3">
                  <c:v>I would describe this activity as very interesting</c:v>
                </c:pt>
                <c:pt idx="4">
                  <c:v>I found the topic important</c:v>
                </c:pt>
                <c:pt idx="5">
                  <c:v>The information on the topic was relevant to me</c:v>
                </c:pt>
                <c:pt idx="6">
                  <c:v>I felt very tense while doing this activity</c:v>
                </c:pt>
                <c:pt idx="7">
                  <c:v>I joined this visit because I wanted to</c:v>
                </c:pt>
              </c:strCache>
            </c:strRef>
          </c:cat>
          <c:val>
            <c:numRef>
              <c:f>Sheet3!$D$2:$D$9</c:f>
              <c:numCache>
                <c:formatCode>\Γ\ε\ν\ι\κ\ό\ς\ \τ\ύ\π\ο\ς</c:formatCode>
                <c:ptCount val="8"/>
                <c:pt idx="0">
                  <c:v>24</c:v>
                </c:pt>
                <c:pt idx="1">
                  <c:v>14.4</c:v>
                </c:pt>
                <c:pt idx="2">
                  <c:v>15.2</c:v>
                </c:pt>
                <c:pt idx="3">
                  <c:v>19.130434782608695</c:v>
                </c:pt>
                <c:pt idx="4">
                  <c:v>30.64516129032258</c:v>
                </c:pt>
                <c:pt idx="5">
                  <c:v>31.2</c:v>
                </c:pt>
                <c:pt idx="6">
                  <c:v>16</c:v>
                </c:pt>
                <c:pt idx="7">
                  <c:v>18.399999999999999</c:v>
                </c:pt>
              </c:numCache>
            </c:numRef>
          </c:val>
          <c:extLst>
            <c:ext xmlns:c16="http://schemas.microsoft.com/office/drawing/2014/chart" uri="{C3380CC4-5D6E-409C-BE32-E72D297353CC}">
              <c16:uniqueId val="{00000002-F66B-4453-BB30-E10B07A75085}"/>
            </c:ext>
          </c:extLst>
        </c:ser>
        <c:ser>
          <c:idx val="3"/>
          <c:order val="3"/>
          <c:tx>
            <c:v>4</c:v>
          </c:tx>
          <c:invertIfNegative val="0"/>
          <c:cat>
            <c:strRef>
              <c:f>Sheet3!$A$2:$A$9</c:f>
              <c:strCache>
                <c:ptCount val="8"/>
                <c:pt idx="0">
                  <c:v>I enjoyed doing this activity very much</c:v>
                </c:pt>
                <c:pt idx="1">
                  <c:v>I thought this was a boring activity</c:v>
                </c:pt>
                <c:pt idx="2">
                  <c:v>This activity did not hold my attention at all</c:v>
                </c:pt>
                <c:pt idx="3">
                  <c:v>I would describe this activity as very interesting</c:v>
                </c:pt>
                <c:pt idx="4">
                  <c:v>I found the topic important</c:v>
                </c:pt>
                <c:pt idx="5">
                  <c:v>The information on the topic was relevant to me</c:v>
                </c:pt>
                <c:pt idx="6">
                  <c:v>I felt very tense while doing this activity</c:v>
                </c:pt>
                <c:pt idx="7">
                  <c:v>I joined this visit because I wanted to</c:v>
                </c:pt>
              </c:strCache>
            </c:strRef>
          </c:cat>
          <c:val>
            <c:numRef>
              <c:f>Sheet3!$E$2:$E$9</c:f>
              <c:numCache>
                <c:formatCode>\Γ\ε\ν\ι\κ\ό\ς\ \τ\ύ\π\ο\ς</c:formatCode>
                <c:ptCount val="8"/>
                <c:pt idx="0">
                  <c:v>33.6</c:v>
                </c:pt>
                <c:pt idx="1">
                  <c:v>4.8</c:v>
                </c:pt>
                <c:pt idx="2">
                  <c:v>8</c:v>
                </c:pt>
                <c:pt idx="3">
                  <c:v>37.391304347826086</c:v>
                </c:pt>
                <c:pt idx="4">
                  <c:v>33.87096774193548</c:v>
                </c:pt>
                <c:pt idx="5">
                  <c:v>27.2</c:v>
                </c:pt>
                <c:pt idx="6">
                  <c:v>1.6</c:v>
                </c:pt>
                <c:pt idx="7">
                  <c:v>13.6</c:v>
                </c:pt>
              </c:numCache>
            </c:numRef>
          </c:val>
          <c:extLst>
            <c:ext xmlns:c16="http://schemas.microsoft.com/office/drawing/2014/chart" uri="{C3380CC4-5D6E-409C-BE32-E72D297353CC}">
              <c16:uniqueId val="{00000003-F66B-4453-BB30-E10B07A75085}"/>
            </c:ext>
          </c:extLst>
        </c:ser>
        <c:ser>
          <c:idx val="4"/>
          <c:order val="4"/>
          <c:tx>
            <c:v>5</c:v>
          </c:tx>
          <c:invertIfNegative val="0"/>
          <c:cat>
            <c:strRef>
              <c:f>Sheet3!$A$2:$A$9</c:f>
              <c:strCache>
                <c:ptCount val="8"/>
                <c:pt idx="0">
                  <c:v>I enjoyed doing this activity very much</c:v>
                </c:pt>
                <c:pt idx="1">
                  <c:v>I thought this was a boring activity</c:v>
                </c:pt>
                <c:pt idx="2">
                  <c:v>This activity did not hold my attention at all</c:v>
                </c:pt>
                <c:pt idx="3">
                  <c:v>I would describe this activity as very interesting</c:v>
                </c:pt>
                <c:pt idx="4">
                  <c:v>I found the topic important</c:v>
                </c:pt>
                <c:pt idx="5">
                  <c:v>The information on the topic was relevant to me</c:v>
                </c:pt>
                <c:pt idx="6">
                  <c:v>I felt very tense while doing this activity</c:v>
                </c:pt>
                <c:pt idx="7">
                  <c:v>I joined this visit because I wanted to</c:v>
                </c:pt>
              </c:strCache>
            </c:strRef>
          </c:cat>
          <c:val>
            <c:numRef>
              <c:f>Sheet3!$F$2:$F$9</c:f>
              <c:numCache>
                <c:formatCode>\Γ\ε\ν\ι\κ\ό\ς\ \τ\ύ\π\ο\ς</c:formatCode>
                <c:ptCount val="8"/>
                <c:pt idx="0">
                  <c:v>28</c:v>
                </c:pt>
                <c:pt idx="1">
                  <c:v>4.8</c:v>
                </c:pt>
                <c:pt idx="2">
                  <c:v>2.4</c:v>
                </c:pt>
                <c:pt idx="3">
                  <c:v>26.086956521739129</c:v>
                </c:pt>
                <c:pt idx="4">
                  <c:v>27.419354838709676</c:v>
                </c:pt>
                <c:pt idx="5">
                  <c:v>13.6</c:v>
                </c:pt>
                <c:pt idx="6">
                  <c:v>2.4</c:v>
                </c:pt>
                <c:pt idx="7">
                  <c:v>47.2</c:v>
                </c:pt>
              </c:numCache>
            </c:numRef>
          </c:val>
          <c:extLst>
            <c:ext xmlns:c16="http://schemas.microsoft.com/office/drawing/2014/chart" uri="{C3380CC4-5D6E-409C-BE32-E72D297353CC}">
              <c16:uniqueId val="{00000004-F66B-4453-BB30-E10B07A75085}"/>
            </c:ext>
          </c:extLst>
        </c:ser>
        <c:dLbls>
          <c:showLegendKey val="0"/>
          <c:showVal val="0"/>
          <c:showCatName val="0"/>
          <c:showSerName val="0"/>
          <c:showPercent val="0"/>
          <c:showBubbleSize val="0"/>
        </c:dLbls>
        <c:gapWidth val="150"/>
        <c:overlap val="100"/>
        <c:axId val="30586752"/>
        <c:axId val="30588288"/>
      </c:barChart>
      <c:catAx>
        <c:axId val="30586752"/>
        <c:scaling>
          <c:orientation val="minMax"/>
        </c:scaling>
        <c:delete val="0"/>
        <c:axPos val="l"/>
        <c:numFmt formatCode="\Γ\ε\ν\ι\κ\ό\ς\ \τ\ύ\π\ο\ς" sourceLinked="0"/>
        <c:majorTickMark val="out"/>
        <c:minorTickMark val="none"/>
        <c:tickLblPos val="nextTo"/>
        <c:txPr>
          <a:bodyPr/>
          <a:lstStyle/>
          <a:p>
            <a:pPr>
              <a:defRPr sz="1400"/>
            </a:pPr>
            <a:endParaRPr lang="en-US"/>
          </a:p>
        </c:txPr>
        <c:crossAx val="30588288"/>
        <c:crosses val="autoZero"/>
        <c:auto val="1"/>
        <c:lblAlgn val="ctr"/>
        <c:lblOffset val="100"/>
        <c:noMultiLvlLbl val="0"/>
      </c:catAx>
      <c:valAx>
        <c:axId val="30588288"/>
        <c:scaling>
          <c:orientation val="minMax"/>
          <c:max val="100"/>
        </c:scaling>
        <c:delete val="1"/>
        <c:axPos val="b"/>
        <c:majorGridlines/>
        <c:title>
          <c:tx>
            <c:rich>
              <a:bodyPr/>
              <a:lstStyle/>
              <a:p>
                <a:pPr>
                  <a:defRPr sz="1600"/>
                </a:pPr>
                <a:r>
                  <a:rPr lang="en-US" sz="1600"/>
                  <a:t>% answers</a:t>
                </a:r>
              </a:p>
            </c:rich>
          </c:tx>
          <c:layout>
            <c:manualLayout>
              <c:xMode val="edge"/>
              <c:yMode val="edge"/>
              <c:x val="0.59586020424941077"/>
              <c:y val="0.96168997095560815"/>
            </c:manualLayout>
          </c:layout>
          <c:overlay val="0"/>
        </c:title>
        <c:numFmt formatCode="\Γ\ε\ν\ι\κ\ό\ς\ \τ\ύ\π\ο\ς" sourceLinked="1"/>
        <c:majorTickMark val="out"/>
        <c:minorTickMark val="none"/>
        <c:tickLblPos val="nextTo"/>
        <c:crossAx val="30586752"/>
        <c:crosses val="autoZero"/>
        <c:crossBetween val="between"/>
      </c:valAx>
    </c:plotArea>
    <c:legend>
      <c:legendPos val="r"/>
      <c:layout>
        <c:manualLayout>
          <c:xMode val="edge"/>
          <c:yMode val="edge"/>
          <c:x val="5.9869321210542822E-2"/>
          <c:y val="0.93330029874580478"/>
          <c:w val="0.29356798895657749"/>
          <c:h val="6.6699701254195193E-2"/>
        </c:manualLayout>
      </c:layout>
      <c:overlay val="0"/>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Self reported Familiarity with vocabulary</a:t>
            </a:r>
            <a:r>
              <a:rPr lang="en-US" sz="1800" baseline="0" dirty="0"/>
              <a:t> items (N=101)</a:t>
            </a:r>
            <a:endParaRPr lang="el-GR" sz="1800" dirty="0"/>
          </a:p>
        </c:rich>
      </c:tx>
      <c:overlay val="0"/>
      <c:spPr>
        <a:noFill/>
        <a:ln>
          <a:noFill/>
        </a:ln>
        <a:effectLst/>
      </c:spPr>
    </c:title>
    <c:autoTitleDeleted val="0"/>
    <c:plotArea>
      <c:layout/>
      <c:barChart>
        <c:barDir val="col"/>
        <c:grouping val="clustered"/>
        <c:varyColors val="0"/>
        <c:ser>
          <c:idx val="0"/>
          <c:order val="0"/>
          <c:tx>
            <c:strRef>
              <c:f>'Familiarity with vocabulary '!$B$1</c:f>
              <c:strCache>
                <c:ptCount val="1"/>
                <c:pt idx="0">
                  <c:v>PRE</c:v>
                </c:pt>
              </c:strCache>
            </c:strRef>
          </c:tx>
          <c:spPr>
            <a:solidFill>
              <a:schemeClr val="accent1"/>
            </a:solidFill>
            <a:ln>
              <a:noFill/>
            </a:ln>
            <a:effectLst/>
          </c:spPr>
          <c:invertIfNegative val="0"/>
          <c:cat>
            <c:strRef>
              <c:f>'Familiarity with vocabulary '!$A$2:$A$20</c:f>
              <c:strCache>
                <c:ptCount val="19"/>
                <c:pt idx="0">
                  <c:v>[Black holes]</c:v>
                </c:pt>
                <c:pt idx="1">
                  <c:v> [Relativity]</c:v>
                </c:pt>
                <c:pt idx="2">
                  <c:v> [Spacetime]</c:v>
                </c:pt>
                <c:pt idx="3">
                  <c:v> [Ripple]</c:v>
                </c:pt>
                <c:pt idx="4">
                  <c:v> [Curvature]</c:v>
                </c:pt>
                <c:pt idx="5">
                  <c:v> [Gravitational Waves]</c:v>
                </c:pt>
                <c:pt idx="6">
                  <c:v> [Waves]</c:v>
                </c:pt>
                <c:pt idx="7">
                  <c:v> [Wave interference]</c:v>
                </c:pt>
                <c:pt idx="8">
                  <c:v> [Interferometer]</c:v>
                </c:pt>
                <c:pt idx="9">
                  <c:v> [Mirror]</c:v>
                </c:pt>
                <c:pt idx="10">
                  <c:v> [Beam Splitter]</c:v>
                </c:pt>
                <c:pt idx="11">
                  <c:v> [Photodiode]</c:v>
                </c:pt>
                <c:pt idx="12">
                  <c:v> [Suspension]</c:v>
                </c:pt>
                <c:pt idx="13">
                  <c:v> [Pendulum]</c:v>
                </c:pt>
                <c:pt idx="14">
                  <c:v> [Signal]</c:v>
                </c:pt>
                <c:pt idx="15">
                  <c:v> [Noise]</c:v>
                </c:pt>
                <c:pt idx="16">
                  <c:v> [Seismic isolation]</c:v>
                </c:pt>
                <c:pt idx="17">
                  <c:v> [Observing Horizon]</c:v>
                </c:pt>
                <c:pt idx="18">
                  <c:v> [Sensitivity]</c:v>
                </c:pt>
              </c:strCache>
            </c:strRef>
          </c:cat>
          <c:val>
            <c:numRef>
              <c:f>'Familiarity with vocabulary '!$B$2:$B$20</c:f>
              <c:numCache>
                <c:formatCode>\Γ\ε\ν\ι\κ\ό\ς\ \τ\ύ\π\ο\ς</c:formatCode>
                <c:ptCount val="19"/>
                <c:pt idx="0">
                  <c:v>3.2277227722772279</c:v>
                </c:pt>
                <c:pt idx="1">
                  <c:v>2.891089108910891</c:v>
                </c:pt>
                <c:pt idx="2">
                  <c:v>2.9207920792079207</c:v>
                </c:pt>
                <c:pt idx="3">
                  <c:v>2</c:v>
                </c:pt>
                <c:pt idx="4">
                  <c:v>2.4653465346534653</c:v>
                </c:pt>
                <c:pt idx="5">
                  <c:v>2.6633663366336635</c:v>
                </c:pt>
                <c:pt idx="6">
                  <c:v>3.4653465346534653</c:v>
                </c:pt>
                <c:pt idx="7">
                  <c:v>2.5643564356435644</c:v>
                </c:pt>
                <c:pt idx="8">
                  <c:v>2.1980198019801982</c:v>
                </c:pt>
                <c:pt idx="9">
                  <c:v>3.5148514851485149</c:v>
                </c:pt>
                <c:pt idx="10">
                  <c:v>2.108910891089109</c:v>
                </c:pt>
                <c:pt idx="11">
                  <c:v>1.8415841584158417</c:v>
                </c:pt>
                <c:pt idx="12">
                  <c:v>2.2277227722772279</c:v>
                </c:pt>
                <c:pt idx="13">
                  <c:v>3.4455445544554455</c:v>
                </c:pt>
                <c:pt idx="14">
                  <c:v>3.2574257425742572</c:v>
                </c:pt>
                <c:pt idx="15">
                  <c:v>3.504950495049505</c:v>
                </c:pt>
                <c:pt idx="16">
                  <c:v>2.5742574257425743</c:v>
                </c:pt>
                <c:pt idx="17">
                  <c:v>2.4752475247524752</c:v>
                </c:pt>
                <c:pt idx="18">
                  <c:v>2.9108910891089108</c:v>
                </c:pt>
              </c:numCache>
            </c:numRef>
          </c:val>
          <c:extLst>
            <c:ext xmlns:c16="http://schemas.microsoft.com/office/drawing/2014/chart" uri="{C3380CC4-5D6E-409C-BE32-E72D297353CC}">
              <c16:uniqueId val="{00000000-C248-40ED-B120-6F51CC00FE84}"/>
            </c:ext>
          </c:extLst>
        </c:ser>
        <c:ser>
          <c:idx val="1"/>
          <c:order val="1"/>
          <c:tx>
            <c:strRef>
              <c:f>'Familiarity with vocabulary '!$C$1</c:f>
              <c:strCache>
                <c:ptCount val="1"/>
                <c:pt idx="0">
                  <c:v>POST</c:v>
                </c:pt>
              </c:strCache>
            </c:strRef>
          </c:tx>
          <c:spPr>
            <a:solidFill>
              <a:schemeClr val="accent2"/>
            </a:solidFill>
            <a:ln>
              <a:noFill/>
            </a:ln>
            <a:effectLst/>
          </c:spPr>
          <c:invertIfNegative val="0"/>
          <c:cat>
            <c:strRef>
              <c:f>'Familiarity with vocabulary '!$A$2:$A$20</c:f>
              <c:strCache>
                <c:ptCount val="19"/>
                <c:pt idx="0">
                  <c:v>[Black holes]</c:v>
                </c:pt>
                <c:pt idx="1">
                  <c:v> [Relativity]</c:v>
                </c:pt>
                <c:pt idx="2">
                  <c:v> [Spacetime]</c:v>
                </c:pt>
                <c:pt idx="3">
                  <c:v> [Ripple]</c:v>
                </c:pt>
                <c:pt idx="4">
                  <c:v> [Curvature]</c:v>
                </c:pt>
                <c:pt idx="5">
                  <c:v> [Gravitational Waves]</c:v>
                </c:pt>
                <c:pt idx="6">
                  <c:v> [Waves]</c:v>
                </c:pt>
                <c:pt idx="7">
                  <c:v> [Wave interference]</c:v>
                </c:pt>
                <c:pt idx="8">
                  <c:v> [Interferometer]</c:v>
                </c:pt>
                <c:pt idx="9">
                  <c:v> [Mirror]</c:v>
                </c:pt>
                <c:pt idx="10">
                  <c:v> [Beam Splitter]</c:v>
                </c:pt>
                <c:pt idx="11">
                  <c:v> [Photodiode]</c:v>
                </c:pt>
                <c:pt idx="12">
                  <c:v> [Suspension]</c:v>
                </c:pt>
                <c:pt idx="13">
                  <c:v> [Pendulum]</c:v>
                </c:pt>
                <c:pt idx="14">
                  <c:v> [Signal]</c:v>
                </c:pt>
                <c:pt idx="15">
                  <c:v> [Noise]</c:v>
                </c:pt>
                <c:pt idx="16">
                  <c:v> [Seismic isolation]</c:v>
                </c:pt>
                <c:pt idx="17">
                  <c:v> [Observing Horizon]</c:v>
                </c:pt>
                <c:pt idx="18">
                  <c:v> [Sensitivity]</c:v>
                </c:pt>
              </c:strCache>
            </c:strRef>
          </c:cat>
          <c:val>
            <c:numRef>
              <c:f>'Familiarity with vocabulary '!$C$2:$C$20</c:f>
              <c:numCache>
                <c:formatCode>\Γ\ε\ν\ι\κ\ό\ς\ \τ\ύ\π\ο\ς</c:formatCode>
                <c:ptCount val="19"/>
                <c:pt idx="0">
                  <c:v>3.6336633663366338</c:v>
                </c:pt>
                <c:pt idx="1">
                  <c:v>3.2475247524752477</c:v>
                </c:pt>
                <c:pt idx="2">
                  <c:v>3.3960396039603959</c:v>
                </c:pt>
                <c:pt idx="3">
                  <c:v>2.4356435643564356</c:v>
                </c:pt>
                <c:pt idx="4">
                  <c:v>2.9801980198019802</c:v>
                </c:pt>
                <c:pt idx="5">
                  <c:v>3.6237623762376239</c:v>
                </c:pt>
                <c:pt idx="6">
                  <c:v>3.891089108910891</c:v>
                </c:pt>
                <c:pt idx="7">
                  <c:v>3.2079207920792081</c:v>
                </c:pt>
                <c:pt idx="8">
                  <c:v>2.7623762376237622</c:v>
                </c:pt>
                <c:pt idx="9">
                  <c:v>3.8712871287128712</c:v>
                </c:pt>
                <c:pt idx="10">
                  <c:v>2.9603960396039604</c:v>
                </c:pt>
                <c:pt idx="11">
                  <c:v>2.5445544554455446</c:v>
                </c:pt>
                <c:pt idx="12">
                  <c:v>2.7722772277227721</c:v>
                </c:pt>
                <c:pt idx="13">
                  <c:v>3.6336633663366338</c:v>
                </c:pt>
                <c:pt idx="14">
                  <c:v>3.5346534653465347</c:v>
                </c:pt>
                <c:pt idx="15">
                  <c:v>3.7425742574257428</c:v>
                </c:pt>
                <c:pt idx="16">
                  <c:v>3.4257425742574257</c:v>
                </c:pt>
                <c:pt idx="17">
                  <c:v>3.0396039603960396</c:v>
                </c:pt>
                <c:pt idx="18">
                  <c:v>3.5940594059405941</c:v>
                </c:pt>
              </c:numCache>
            </c:numRef>
          </c:val>
          <c:extLst>
            <c:ext xmlns:c16="http://schemas.microsoft.com/office/drawing/2014/chart" uri="{C3380CC4-5D6E-409C-BE32-E72D297353CC}">
              <c16:uniqueId val="{00000001-C248-40ED-B120-6F51CC00FE84}"/>
            </c:ext>
          </c:extLst>
        </c:ser>
        <c:dLbls>
          <c:showLegendKey val="0"/>
          <c:showVal val="0"/>
          <c:showCatName val="0"/>
          <c:showSerName val="0"/>
          <c:showPercent val="0"/>
          <c:showBubbleSize val="0"/>
        </c:dLbls>
        <c:gapWidth val="219"/>
        <c:overlap val="-27"/>
        <c:axId val="32829440"/>
        <c:axId val="32830976"/>
      </c:barChart>
      <c:catAx>
        <c:axId val="3282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2830976"/>
        <c:crosses val="autoZero"/>
        <c:auto val="1"/>
        <c:lblAlgn val="ctr"/>
        <c:lblOffset val="100"/>
        <c:noMultiLvlLbl val="0"/>
      </c:catAx>
      <c:valAx>
        <c:axId val="32830976"/>
        <c:scaling>
          <c:orientation val="minMax"/>
          <c:max val="5"/>
          <c:min val="1"/>
        </c:scaling>
        <c:delete val="1"/>
        <c:axPos val="l"/>
        <c:majorGridlines>
          <c:spPr>
            <a:ln w="9525" cap="flat" cmpd="sng" algn="ctr">
              <a:solidFill>
                <a:schemeClr val="tx1">
                  <a:lumMod val="15000"/>
                  <a:lumOff val="85000"/>
                </a:schemeClr>
              </a:solidFill>
              <a:round/>
            </a:ln>
            <a:effectLst/>
          </c:spPr>
        </c:majorGridlines>
        <c:numFmt formatCode="\Γ\ε\ν\ι\κ\ό\ς\ \τ\ύ\π\ο\ς" sourceLinked="1"/>
        <c:majorTickMark val="none"/>
        <c:minorTickMark val="none"/>
        <c:tickLblPos val="nextTo"/>
        <c:crossAx val="32829440"/>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Knowledge Questions</a:t>
            </a:r>
            <a:endParaRPr lang="el-GR"/>
          </a:p>
        </c:rich>
      </c:tx>
      <c:overlay val="0"/>
      <c:spPr>
        <a:noFill/>
        <a:ln>
          <a:noFill/>
        </a:ln>
        <a:effectLst/>
      </c:spPr>
    </c:title>
    <c:autoTitleDeleted val="0"/>
    <c:plotArea>
      <c:layout/>
      <c:barChart>
        <c:barDir val="bar"/>
        <c:grouping val="clustered"/>
        <c:varyColors val="0"/>
        <c:ser>
          <c:idx val="0"/>
          <c:order val="0"/>
          <c:tx>
            <c:strRef>
              <c:f>Matching!$B$115</c:f>
              <c:strCache>
                <c:ptCount val="1"/>
                <c:pt idx="0">
                  <c:v>PRE (% correct)</c:v>
                </c:pt>
              </c:strCache>
            </c:strRef>
          </c:tx>
          <c:spPr>
            <a:solidFill>
              <a:schemeClr val="accent1"/>
            </a:solidFill>
            <a:ln>
              <a:noFill/>
            </a:ln>
            <a:effectLst/>
          </c:spPr>
          <c:invertIfNegative val="0"/>
          <c:cat>
            <c:strRef>
              <c:f>Matching!$A$116:$A$122</c:f>
              <c:strCache>
                <c:ptCount val="7"/>
                <c:pt idx="0">
                  <c:v>Two black holes rotate around their common center of mass while emitting energy in the form of gravitational waves. Which of the following answers is correct?</c:v>
                </c:pt>
                <c:pt idx="1">
                  <c:v>This is the waveform of a gravitational wave produced by an inspiral source. merger. Please observe it and select one of the following options.(Image: A. Stuver/LIGO)</c:v>
                </c:pt>
                <c:pt idx="2">
                  <c:v>A gravitational wave produced by a black hole merger far away produces a measurable effect on your detector on earth. What would happen if the black hole merger took place closer to your detector?</c:v>
                </c:pt>
                <c:pt idx="3">
                  <c:v>Virgo searches for sources of Gravitational Waves at distances of the order of tens of Megaparsecs (Mpc). How large is this distance?</c:v>
                </c:pt>
                <c:pt idx="4">
                  <c:v>Two gravitational wave detectors are both able to detect gravitational waves coming from black hole mergers. Detector 1 can detect gravitational waves from black hole mergers within distances up to 50Mpc while Detector 2 within distances up to 30Mpc. Which</c:v>
                </c:pt>
                <c:pt idx="5">
                  <c:v>The effect of a gravitational wave detected by a dedicated detector was to produce a displacement of 10^-18 m between two objects placed at a fixed distance. How big is this displacement?</c:v>
                </c:pt>
                <c:pt idx="6">
                  <c:v>A laser beam is splitted in two beams with half the initial intensity. The two beams are directed in different paths until they meet again at a point on a screen. The image below shows the light waves as they arrive at the screen. What would you expect to </c:v>
                </c:pt>
              </c:strCache>
            </c:strRef>
          </c:cat>
          <c:val>
            <c:numRef>
              <c:f>Matching!$B$116:$B$122</c:f>
              <c:numCache>
                <c:formatCode>\Γ\ε\ν\ι\κ\ό\ς\ \τ\ύ\π\ο\ς</c:formatCode>
                <c:ptCount val="7"/>
                <c:pt idx="0">
                  <c:v>73.267326732673268</c:v>
                </c:pt>
                <c:pt idx="1">
                  <c:v>57.42574257425742</c:v>
                </c:pt>
                <c:pt idx="2">
                  <c:v>57.42574257425742</c:v>
                </c:pt>
                <c:pt idx="3">
                  <c:v>48.514851485148512</c:v>
                </c:pt>
                <c:pt idx="4">
                  <c:v>48.514851485148512</c:v>
                </c:pt>
                <c:pt idx="5">
                  <c:v>43.564356435643568</c:v>
                </c:pt>
                <c:pt idx="6">
                  <c:v>21.782178217821784</c:v>
                </c:pt>
              </c:numCache>
            </c:numRef>
          </c:val>
          <c:extLst>
            <c:ext xmlns:c16="http://schemas.microsoft.com/office/drawing/2014/chart" uri="{C3380CC4-5D6E-409C-BE32-E72D297353CC}">
              <c16:uniqueId val="{00000000-1579-4B05-ABC5-32C9120C464B}"/>
            </c:ext>
          </c:extLst>
        </c:ser>
        <c:ser>
          <c:idx val="1"/>
          <c:order val="1"/>
          <c:tx>
            <c:strRef>
              <c:f>Matching!$C$115</c:f>
              <c:strCache>
                <c:ptCount val="1"/>
                <c:pt idx="0">
                  <c:v>POST (% correct)</c:v>
                </c:pt>
              </c:strCache>
            </c:strRef>
          </c:tx>
          <c:spPr>
            <a:solidFill>
              <a:schemeClr val="accent2"/>
            </a:solidFill>
            <a:ln>
              <a:noFill/>
            </a:ln>
            <a:effectLst/>
          </c:spPr>
          <c:invertIfNegative val="0"/>
          <c:cat>
            <c:strRef>
              <c:f>Matching!$A$116:$A$122</c:f>
              <c:strCache>
                <c:ptCount val="7"/>
                <c:pt idx="0">
                  <c:v>Two black holes rotate around their common center of mass while emitting energy in the form of gravitational waves. Which of the following answers is correct?</c:v>
                </c:pt>
                <c:pt idx="1">
                  <c:v>This is the waveform of a gravitational wave produced by an inspiral source. merger. Please observe it and select one of the following options.(Image: A. Stuver/LIGO)</c:v>
                </c:pt>
                <c:pt idx="2">
                  <c:v>A gravitational wave produced by a black hole merger far away produces a measurable effect on your detector on earth. What would happen if the black hole merger took place closer to your detector?</c:v>
                </c:pt>
                <c:pt idx="3">
                  <c:v>Virgo searches for sources of Gravitational Waves at distances of the order of tens of Megaparsecs (Mpc). How large is this distance?</c:v>
                </c:pt>
                <c:pt idx="4">
                  <c:v>Two gravitational wave detectors are both able to detect gravitational waves coming from black hole mergers. Detector 1 can detect gravitational waves from black hole mergers within distances up to 50Mpc while Detector 2 within distances up to 30Mpc. Which</c:v>
                </c:pt>
                <c:pt idx="5">
                  <c:v>The effect of a gravitational wave detected by a dedicated detector was to produce a displacement of 10^-18 m between two objects placed at a fixed distance. How big is this displacement?</c:v>
                </c:pt>
                <c:pt idx="6">
                  <c:v>A laser beam is splitted in two beams with half the initial intensity. The two beams are directed in different paths until they meet again at a point on a screen. The image below shows the light waves as they arrive at the screen. What would you expect to </c:v>
                </c:pt>
              </c:strCache>
            </c:strRef>
          </c:cat>
          <c:val>
            <c:numRef>
              <c:f>Matching!$C$116:$C$122</c:f>
              <c:numCache>
                <c:formatCode>\Γ\ε\ν\ι\κ\ό\ς\ \τ\ύ\π\ο\ς</c:formatCode>
                <c:ptCount val="7"/>
                <c:pt idx="0">
                  <c:v>80.198019801980195</c:v>
                </c:pt>
                <c:pt idx="1">
                  <c:v>51.485148514851488</c:v>
                </c:pt>
                <c:pt idx="2">
                  <c:v>56.435643564356432</c:v>
                </c:pt>
                <c:pt idx="3">
                  <c:v>47.524752475247524</c:v>
                </c:pt>
                <c:pt idx="4">
                  <c:v>56.435643564356432</c:v>
                </c:pt>
                <c:pt idx="5">
                  <c:v>55.445544554455445</c:v>
                </c:pt>
                <c:pt idx="6">
                  <c:v>39.603960396039604</c:v>
                </c:pt>
              </c:numCache>
            </c:numRef>
          </c:val>
          <c:extLst>
            <c:ext xmlns:c16="http://schemas.microsoft.com/office/drawing/2014/chart" uri="{C3380CC4-5D6E-409C-BE32-E72D297353CC}">
              <c16:uniqueId val="{00000001-1579-4B05-ABC5-32C9120C464B}"/>
            </c:ext>
          </c:extLst>
        </c:ser>
        <c:dLbls>
          <c:showLegendKey val="0"/>
          <c:showVal val="0"/>
          <c:showCatName val="0"/>
          <c:showSerName val="0"/>
          <c:showPercent val="0"/>
          <c:showBubbleSize val="0"/>
        </c:dLbls>
        <c:gapWidth val="182"/>
        <c:axId val="69445888"/>
        <c:axId val="69447680"/>
      </c:barChart>
      <c:catAx>
        <c:axId val="69445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9447680"/>
        <c:crosses val="autoZero"/>
        <c:auto val="1"/>
        <c:lblAlgn val="ctr"/>
        <c:lblOffset val="100"/>
        <c:noMultiLvlLbl val="0"/>
      </c:catAx>
      <c:valAx>
        <c:axId val="69447680"/>
        <c:scaling>
          <c:orientation val="minMax"/>
        </c:scaling>
        <c:delete val="1"/>
        <c:axPos val="b"/>
        <c:majorGridlines>
          <c:spPr>
            <a:ln w="9525" cap="flat" cmpd="sng" algn="ctr">
              <a:solidFill>
                <a:schemeClr val="tx1">
                  <a:lumMod val="15000"/>
                  <a:lumOff val="85000"/>
                </a:schemeClr>
              </a:solidFill>
              <a:round/>
            </a:ln>
            <a:effectLst/>
          </c:spPr>
        </c:majorGridlines>
        <c:numFmt formatCode="\Γ\ε\ν\ι\κ\ό\ς\ \τ\ύ\π\ο\ς" sourceLinked="1"/>
        <c:majorTickMark val="none"/>
        <c:minorTickMark val="none"/>
        <c:tickLblPos val="nextTo"/>
        <c:crossAx val="6944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How confident are you to explain Virgo to a friend of yours?</a:t>
            </a:r>
            <a:r>
              <a:rPr lang="el-GR" sz="2400" dirty="0"/>
              <a:t> (</a:t>
            </a:r>
            <a:r>
              <a:rPr lang="en-US" sz="2400" dirty="0"/>
              <a:t>Average of : </a:t>
            </a:r>
            <a:r>
              <a:rPr lang="el-GR" sz="2400" dirty="0"/>
              <a:t>Ν=101)</a:t>
            </a:r>
            <a:endParaRPr lang="en-US" sz="2400" dirty="0"/>
          </a:p>
        </c:rich>
      </c:tx>
      <c:overlay val="0"/>
      <c:spPr>
        <a:noFill/>
        <a:ln>
          <a:noFill/>
        </a:ln>
        <a:effectLst/>
      </c:spPr>
    </c:title>
    <c:autoTitleDeleted val="0"/>
    <c:plotArea>
      <c:layout/>
      <c:barChart>
        <c:barDir val="col"/>
        <c:grouping val="clustered"/>
        <c:varyColors val="0"/>
        <c:ser>
          <c:idx val="0"/>
          <c:order val="0"/>
          <c:tx>
            <c:strRef>
              <c:f>Matching!$E$107</c:f>
              <c:strCache>
                <c:ptCount val="1"/>
                <c:pt idx="0">
                  <c:v>how confident are you to explain virgo to a friend of yours?</c:v>
                </c:pt>
              </c:strCache>
            </c:strRef>
          </c:tx>
          <c:spPr>
            <a:solidFill>
              <a:schemeClr val="accent1"/>
            </a:solidFill>
            <a:ln>
              <a:noFill/>
            </a:ln>
            <a:effectLst/>
          </c:spPr>
          <c:invertIfNegative val="0"/>
          <c:cat>
            <c:strRef>
              <c:f>Matching!$F$106:$G$106</c:f>
              <c:strCache>
                <c:ptCount val="2"/>
                <c:pt idx="0">
                  <c:v>PRE</c:v>
                </c:pt>
                <c:pt idx="1">
                  <c:v>POST</c:v>
                </c:pt>
              </c:strCache>
            </c:strRef>
          </c:cat>
          <c:val>
            <c:numRef>
              <c:f>Matching!$F$107:$G$107</c:f>
              <c:numCache>
                <c:formatCode>\Γ\ε\ν\ι\κ\ό\ς\ \τ\ύ\π\ο\ς</c:formatCode>
                <c:ptCount val="2"/>
                <c:pt idx="0">
                  <c:v>2.0297029702970297</c:v>
                </c:pt>
                <c:pt idx="1">
                  <c:v>3.3762376237623761</c:v>
                </c:pt>
              </c:numCache>
            </c:numRef>
          </c:val>
          <c:extLst>
            <c:ext xmlns:c16="http://schemas.microsoft.com/office/drawing/2014/chart" uri="{C3380CC4-5D6E-409C-BE32-E72D297353CC}">
              <c16:uniqueId val="{00000000-6B11-4344-9591-9FEC99B502A5}"/>
            </c:ext>
          </c:extLst>
        </c:ser>
        <c:dLbls>
          <c:showLegendKey val="0"/>
          <c:showVal val="0"/>
          <c:showCatName val="0"/>
          <c:showSerName val="0"/>
          <c:showPercent val="0"/>
          <c:showBubbleSize val="0"/>
        </c:dLbls>
        <c:gapWidth val="219"/>
        <c:overlap val="-27"/>
        <c:axId val="70075904"/>
        <c:axId val="70077440"/>
      </c:barChart>
      <c:catAx>
        <c:axId val="7007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0077440"/>
        <c:crosses val="autoZero"/>
        <c:auto val="1"/>
        <c:lblAlgn val="ctr"/>
        <c:lblOffset val="100"/>
        <c:noMultiLvlLbl val="0"/>
      </c:catAx>
      <c:valAx>
        <c:axId val="70077440"/>
        <c:scaling>
          <c:orientation val="minMax"/>
          <c:max val="5"/>
          <c:min val="1"/>
        </c:scaling>
        <c:delete val="1"/>
        <c:axPos val="l"/>
        <c:majorGridlines>
          <c:spPr>
            <a:ln w="9525" cap="flat" cmpd="sng" algn="ctr">
              <a:solidFill>
                <a:schemeClr val="tx1">
                  <a:lumMod val="15000"/>
                  <a:lumOff val="85000"/>
                </a:schemeClr>
              </a:solidFill>
              <a:round/>
            </a:ln>
            <a:effectLst/>
          </c:spPr>
        </c:majorGridlines>
        <c:numFmt formatCode="\Γ\ε\ν\ι\κ\ό\ς\ \τ\ύ\π\ο\ς" sourceLinked="1"/>
        <c:majorTickMark val="none"/>
        <c:minorTickMark val="none"/>
        <c:tickLblPos val="nextTo"/>
        <c:crossAx val="70075904"/>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0.33327</cdr:x>
      <cdr:y>0.81859</cdr:y>
    </cdr:from>
    <cdr:to>
      <cdr:x>0.44464</cdr:x>
      <cdr:y>1</cdr:y>
    </cdr:to>
    <cdr:sp macro="" textlink="">
      <cdr:nvSpPr>
        <cdr:cNvPr id="2" name="TextBox 1"/>
        <cdr:cNvSpPr txBox="1"/>
      </cdr:nvSpPr>
      <cdr:spPr>
        <a:xfrm xmlns:a="http://schemas.openxmlformats.org/drawingml/2006/main">
          <a:off x="2736304" y="475252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l-GR" sz="1100" dirty="0"/>
        </a:p>
      </cdr:txBody>
    </cdr:sp>
  </cdr:relSizeAnchor>
  <cdr:relSizeAnchor xmlns:cdr="http://schemas.openxmlformats.org/drawingml/2006/chartDrawing">
    <cdr:from>
      <cdr:x>0.43827</cdr:x>
      <cdr:y>0.93407</cdr:y>
    </cdr:from>
    <cdr:to>
      <cdr:x>1</cdr:x>
      <cdr:y>1</cdr:y>
    </cdr:to>
    <cdr:sp macro="" textlink="">
      <cdr:nvSpPr>
        <cdr:cNvPr id="3" name="TextBox 2"/>
        <cdr:cNvSpPr txBox="1"/>
      </cdr:nvSpPr>
      <cdr:spPr>
        <a:xfrm xmlns:a="http://schemas.openxmlformats.org/drawingml/2006/main">
          <a:off x="3960440" y="6120680"/>
          <a:ext cx="5076056"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0             10          20            30            40         50            60          70            80            90         100  </a:t>
          </a:r>
          <a:endParaRPr lang="el-GR"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0.0241</cdr:x>
      <cdr:y>0.04545</cdr:y>
    </cdr:from>
    <cdr:to>
      <cdr:x>0.05623</cdr:x>
      <cdr:y>0.73864</cdr:y>
    </cdr:to>
    <cdr:sp macro="" textlink="">
      <cdr:nvSpPr>
        <cdr:cNvPr id="2" name="TextBox 1"/>
        <cdr:cNvSpPr txBox="1"/>
      </cdr:nvSpPr>
      <cdr:spPr>
        <a:xfrm xmlns:a="http://schemas.openxmlformats.org/drawingml/2006/main">
          <a:off x="216024" y="288032"/>
          <a:ext cx="288032" cy="43924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br>
            <a:rPr lang="en-US" sz="1100" dirty="0"/>
          </a:br>
          <a:r>
            <a:rPr lang="en-US" sz="1100" dirty="0"/>
            <a:t>5</a:t>
          </a:r>
          <a:br>
            <a:rPr lang="en-US" sz="1100" dirty="0"/>
          </a:br>
          <a:br>
            <a:rPr lang="en-US" sz="1100" dirty="0"/>
          </a:br>
          <a:br>
            <a:rPr lang="en-US" sz="1100" dirty="0"/>
          </a:br>
          <a:br>
            <a:rPr lang="en-US" sz="1100" dirty="0"/>
          </a:br>
          <a:br>
            <a:rPr lang="en-US" sz="1100" dirty="0"/>
          </a:br>
          <a:br>
            <a:rPr lang="en-US" sz="1100" dirty="0"/>
          </a:br>
          <a:r>
            <a:rPr lang="en-US" sz="1100" dirty="0"/>
            <a:t>4</a:t>
          </a:r>
          <a:br>
            <a:rPr lang="en-US" sz="1100" dirty="0"/>
          </a:br>
          <a:br>
            <a:rPr lang="en-US" sz="1100" dirty="0"/>
          </a:br>
          <a:br>
            <a:rPr lang="en-US" sz="1100" dirty="0"/>
          </a:br>
          <a:br>
            <a:rPr lang="en-US" sz="1100" dirty="0"/>
          </a:br>
          <a:br>
            <a:rPr lang="en-US" sz="1100" dirty="0"/>
          </a:br>
          <a:r>
            <a:rPr lang="en-US" sz="1100" dirty="0"/>
            <a:t>3</a:t>
          </a:r>
          <a:br>
            <a:rPr lang="en-US" sz="1100" dirty="0"/>
          </a:br>
          <a:br>
            <a:rPr lang="en-US" sz="1100" dirty="0"/>
          </a:br>
          <a:br>
            <a:rPr lang="en-US" sz="1100" dirty="0"/>
          </a:br>
          <a:br>
            <a:rPr lang="en-US" sz="1100" dirty="0"/>
          </a:br>
          <a:br>
            <a:rPr lang="en-US" sz="1100" dirty="0"/>
          </a:br>
          <a:br>
            <a:rPr lang="en-US" sz="1100" dirty="0"/>
          </a:br>
          <a:r>
            <a:rPr lang="en-US" sz="1100" dirty="0"/>
            <a:t>2</a:t>
          </a:r>
          <a:br>
            <a:rPr lang="en-US" sz="1100" dirty="0"/>
          </a:br>
          <a:br>
            <a:rPr lang="en-US" sz="1100" dirty="0"/>
          </a:br>
          <a:br>
            <a:rPr lang="en-US" sz="1100" dirty="0"/>
          </a:br>
          <a:br>
            <a:rPr lang="en-US" sz="1100" dirty="0"/>
          </a:br>
          <a:br>
            <a:rPr lang="en-US" sz="1100" dirty="0"/>
          </a:br>
          <a:br>
            <a:rPr lang="en-US" sz="1100" dirty="0"/>
          </a:br>
          <a:r>
            <a:rPr lang="en-US" sz="1100" dirty="0"/>
            <a:t>1</a:t>
          </a:r>
          <a:endParaRPr lang="el-GR"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BF8FC-782D-E04A-8FA2-C63CFBC2E956}" type="datetimeFigureOut">
              <a:rPr lang="fr-FR" smtClean="0"/>
              <a:t>15/07/2021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9F7CB-FAE7-3B44-B13E-2F4938F27610}" type="slidenum">
              <a:rPr lang="fr-FR" smtClean="0"/>
              <a:t>‹#›</a:t>
            </a:fld>
            <a:endParaRPr lang="fr-FR"/>
          </a:p>
        </p:txBody>
      </p:sp>
    </p:spTree>
    <p:extLst>
      <p:ext uri="{BB962C8B-B14F-4D97-AF65-F5344CB8AC3E}">
        <p14:creationId xmlns:p14="http://schemas.microsoft.com/office/powerpoint/2010/main" val="414516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79F7CB-FAE7-3B44-B13E-2F4938F27610}" type="slidenum">
              <a:rPr lang="fr-FR" smtClean="0"/>
              <a:t>1</a:t>
            </a:fld>
            <a:endParaRPr lang="fr-FR"/>
          </a:p>
        </p:txBody>
      </p:sp>
    </p:spTree>
    <p:extLst>
      <p:ext uri="{BB962C8B-B14F-4D97-AF65-F5344CB8AC3E}">
        <p14:creationId xmlns:p14="http://schemas.microsoft.com/office/powerpoint/2010/main" val="338186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infographic</a:t>
            </a:r>
            <a:endParaRPr lang="el-GR" dirty="0"/>
          </a:p>
        </p:txBody>
      </p:sp>
      <p:sp>
        <p:nvSpPr>
          <p:cNvPr id="4" name="Slide Number Placeholder 3"/>
          <p:cNvSpPr>
            <a:spLocks noGrp="1"/>
          </p:cNvSpPr>
          <p:nvPr>
            <p:ph type="sldNum" sz="quarter" idx="10"/>
          </p:nvPr>
        </p:nvSpPr>
        <p:spPr/>
        <p:txBody>
          <a:bodyPr/>
          <a:lstStyle/>
          <a:p>
            <a:fld id="{22363B50-C003-4F0C-BD0E-D55289BFFE6E}" type="slidenum">
              <a:rPr lang="el-GR" smtClean="0"/>
              <a:t>11</a:t>
            </a:fld>
            <a:endParaRPr lang="el-GR"/>
          </a:p>
        </p:txBody>
      </p:sp>
    </p:spTree>
    <p:extLst>
      <p:ext uri="{BB962C8B-B14F-4D97-AF65-F5344CB8AC3E}">
        <p14:creationId xmlns:p14="http://schemas.microsoft.com/office/powerpoint/2010/main" val="6017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79F7CB-FAE7-3B44-B13E-2F4938F27610}" type="slidenum">
              <a:rPr lang="fr-FR" smtClean="0"/>
              <a:t>38</a:t>
            </a:fld>
            <a:endParaRPr lang="fr-FR"/>
          </a:p>
        </p:txBody>
      </p:sp>
    </p:spTree>
    <p:extLst>
      <p:ext uri="{BB962C8B-B14F-4D97-AF65-F5344CB8AC3E}">
        <p14:creationId xmlns:p14="http://schemas.microsoft.com/office/powerpoint/2010/main" val="754851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B1115196-1C6F-4784-83AC-30756D8F10B3}"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804322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F84E693A-D684-804B-96C8-81D4BB86D942}"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305838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F84E693A-D684-804B-96C8-81D4BB86D942}"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414496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F84E693A-D684-804B-96C8-81D4BB86D942}"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126062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B1115196-1C6F-4784-83AC-30756D8F10B3}"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49249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F84E693A-D684-804B-96C8-81D4BB86D942}"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16929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F84E693A-D684-804B-96C8-81D4BB86D942}" type="datetimeFigureOut">
              <a:rPr lang="en-US" smtClean="0"/>
              <a:t>7/15/2021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154059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F84E693A-D684-804B-96C8-81D4BB86D942}" type="datetimeFigureOut">
              <a:rPr lang="en-US" smtClean="0"/>
              <a:t>7/15/2021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284126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E693A-D684-804B-96C8-81D4BB86D942}" type="datetimeFigureOut">
              <a:rPr lang="en-US" smtClean="0"/>
              <a:t>7/15/2021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59315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F84E693A-D684-804B-96C8-81D4BB86D942}"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20812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F84E693A-D684-804B-96C8-81D4BB86D942}"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D3DA0F-E2C4-384D-B6B3-9913F6443325}" type="slidenum">
              <a:rPr lang="en-US" smtClean="0"/>
              <a:t>‹#›</a:t>
            </a:fld>
            <a:endParaRPr lang="en-US"/>
          </a:p>
        </p:txBody>
      </p:sp>
    </p:spTree>
    <p:extLst>
      <p:ext uri="{BB962C8B-B14F-4D97-AF65-F5344CB8AC3E}">
        <p14:creationId xmlns:p14="http://schemas.microsoft.com/office/powerpoint/2010/main" val="375737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E693A-D684-804B-96C8-81D4BB86D942}" type="datetimeFigureOut">
              <a:rPr lang="en-US" smtClean="0"/>
              <a:t>7/15/2021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D3DA0F-E2C4-384D-B6B3-9913F6443325}" type="slidenum">
              <a:rPr lang="en-US" smtClean="0"/>
              <a:t>‹#›</a:t>
            </a:fld>
            <a:endParaRPr lang="en-US"/>
          </a:p>
        </p:txBody>
      </p:sp>
    </p:spTree>
    <p:extLst>
      <p:ext uri="{BB962C8B-B14F-4D97-AF65-F5344CB8AC3E}">
        <p14:creationId xmlns:p14="http://schemas.microsoft.com/office/powerpoint/2010/main" val="55746796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E4Mz2N9nRzU"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AyKyAU3t5Uk"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mailto:info@frontiers-project.eu" TargetMode="External"/><Relationship Id="rId3" Type="http://schemas.openxmlformats.org/officeDocument/2006/relationships/image" Target="../media/image1.png"/><Relationship Id="rId7" Type="http://schemas.openxmlformats.org/officeDocument/2006/relationships/hyperlink" Target="https://twitter.com/FrontiersProj"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acebook.com/groups/665957563876838/" TargetMode="External"/><Relationship Id="rId5" Type="http://schemas.openxmlformats.org/officeDocument/2006/relationships/hyperlink" Target="https://www.facebook.com/frontierseu" TargetMode="External"/><Relationship Id="rId4" Type="http://schemas.openxmlformats.org/officeDocument/2006/relationships/hyperlink" Target="http://www.frontiers-project.eu/" TargetMode="Externa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frontiers-project.eu/demonstrators/"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png"/><Relationship Id="rId7" Type="http://schemas.openxmlformats.org/officeDocument/2006/relationships/image" Target="../media/image28.jp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3.png"/><Relationship Id="rId9"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indico.ego-gw.it/event/133/timetable/" TargetMode="External"/><Relationship Id="rId5" Type="http://schemas.openxmlformats.org/officeDocument/2006/relationships/image" Target="../media/image33.jpeg"/><Relationship Id="rId4" Type="http://schemas.openxmlformats.org/officeDocument/2006/relationships/hyperlink" Target="https://indico.ego-gw.it/event/73/timetab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091" y="1388914"/>
            <a:ext cx="8589818" cy="1369606"/>
          </a:xfrm>
          <a:prstGeom prst="rect">
            <a:avLst/>
          </a:prstGeom>
          <a:noFill/>
        </p:spPr>
        <p:txBody>
          <a:bodyPr wrap="square" rtlCol="0">
            <a:spAutoFit/>
          </a:bodyPr>
          <a:lstStyle/>
          <a:p>
            <a:pPr algn="ctr"/>
            <a:r>
              <a:rPr lang="fr-FR" sz="2400" dirty="0">
                <a:solidFill>
                  <a:schemeClr val="tx2">
                    <a:lumMod val="60000"/>
                    <a:lumOff val="40000"/>
                  </a:schemeClr>
                </a:solidFill>
              </a:rPr>
              <a:t>Best practices from the </a:t>
            </a:r>
          </a:p>
          <a:p>
            <a:pPr algn="ctr"/>
            <a:r>
              <a:rPr lang="fr-FR" sz="2400" dirty="0" err="1">
                <a:solidFill>
                  <a:schemeClr val="tx2">
                    <a:lumMod val="60000"/>
                    <a:lumOff val="40000"/>
                  </a:schemeClr>
                </a:solidFill>
              </a:rPr>
              <a:t>European</a:t>
            </a:r>
            <a:r>
              <a:rPr lang="fr-FR" sz="2400" dirty="0">
                <a:solidFill>
                  <a:schemeClr val="tx2">
                    <a:lumMod val="60000"/>
                    <a:lumOff val="40000"/>
                  </a:schemeClr>
                </a:solidFill>
              </a:rPr>
              <a:t> </a:t>
            </a:r>
            <a:r>
              <a:rPr lang="fr-FR" sz="2400" dirty="0" err="1">
                <a:solidFill>
                  <a:schemeClr val="tx2">
                    <a:lumMod val="60000"/>
                    <a:lumOff val="40000"/>
                  </a:schemeClr>
                </a:solidFill>
              </a:rPr>
              <a:t>project</a:t>
            </a:r>
            <a:r>
              <a:rPr lang="fr-FR" sz="2400" dirty="0">
                <a:solidFill>
                  <a:schemeClr val="tx2">
                    <a:lumMod val="60000"/>
                    <a:lumOff val="40000"/>
                  </a:schemeClr>
                </a:solidFill>
              </a:rPr>
              <a:t> FRONTIERS on science </a:t>
            </a:r>
            <a:r>
              <a:rPr lang="fr-FR" sz="2400" dirty="0" err="1">
                <a:solidFill>
                  <a:schemeClr val="tx2">
                    <a:lumMod val="60000"/>
                    <a:lumOff val="40000"/>
                  </a:schemeClr>
                </a:solidFill>
              </a:rPr>
              <a:t>outreach</a:t>
            </a:r>
            <a:r>
              <a:rPr lang="fr-FR" sz="2400" dirty="0">
                <a:solidFill>
                  <a:schemeClr val="tx2">
                    <a:lumMod val="60000"/>
                    <a:lumOff val="40000"/>
                  </a:schemeClr>
                </a:solidFill>
              </a:rPr>
              <a:t> and </a:t>
            </a:r>
            <a:r>
              <a:rPr lang="fr-FR" sz="2400" dirty="0" err="1">
                <a:solidFill>
                  <a:schemeClr val="tx2">
                    <a:lumMod val="60000"/>
                    <a:lumOff val="40000"/>
                  </a:schemeClr>
                </a:solidFill>
              </a:rPr>
              <a:t>education</a:t>
            </a:r>
            <a:r>
              <a:rPr lang="fr-FR" sz="2400" dirty="0">
                <a:solidFill>
                  <a:schemeClr val="tx2">
                    <a:lumMod val="60000"/>
                    <a:lumOff val="40000"/>
                  </a:schemeClr>
                </a:solidFill>
              </a:rPr>
              <a:t> </a:t>
            </a:r>
          </a:p>
          <a:p>
            <a:pPr algn="ctr"/>
            <a:r>
              <a:rPr lang="fr-FR" sz="2400" dirty="0" err="1">
                <a:solidFill>
                  <a:schemeClr val="tx2">
                    <a:lumMod val="60000"/>
                    <a:lumOff val="40000"/>
                  </a:schemeClr>
                </a:solidFill>
              </a:rPr>
              <a:t>during</a:t>
            </a:r>
            <a:r>
              <a:rPr lang="fr-FR" sz="2400" dirty="0">
                <a:solidFill>
                  <a:schemeClr val="tx2">
                    <a:lumMod val="60000"/>
                    <a:lumOff val="40000"/>
                  </a:schemeClr>
                </a:solidFill>
              </a:rPr>
              <a:t> the </a:t>
            </a:r>
            <a:r>
              <a:rPr lang="fr-FR" sz="2400" dirty="0" err="1">
                <a:solidFill>
                  <a:schemeClr val="tx2">
                    <a:lumMod val="60000"/>
                    <a:lumOff val="40000"/>
                  </a:schemeClr>
                </a:solidFill>
              </a:rPr>
              <a:t>pandemic</a:t>
            </a:r>
            <a:r>
              <a:rPr lang="fr-FR" sz="2400" dirty="0">
                <a:solidFill>
                  <a:schemeClr val="tx2">
                    <a:lumMod val="60000"/>
                    <a:lumOff val="40000"/>
                  </a:schemeClr>
                </a:solidFill>
              </a:rPr>
              <a:t> and </a:t>
            </a:r>
            <a:r>
              <a:rPr lang="fr-FR" sz="2400" dirty="0" err="1">
                <a:solidFill>
                  <a:schemeClr val="tx2">
                    <a:lumMod val="60000"/>
                    <a:lumOff val="40000"/>
                  </a:schemeClr>
                </a:solidFill>
              </a:rPr>
              <a:t>beyond</a:t>
            </a:r>
            <a:r>
              <a:rPr lang="fr-FR" sz="2400" dirty="0">
                <a:solidFill>
                  <a:schemeClr val="tx2">
                    <a:lumMod val="60000"/>
                    <a:lumOff val="40000"/>
                  </a:schemeClr>
                </a:solidFill>
              </a:rPr>
              <a:t>.</a:t>
            </a:r>
            <a:br>
              <a:rPr lang="en-US" sz="2400" dirty="0"/>
            </a:br>
            <a:endParaRPr lang="el-GR" sz="1100" dirty="0"/>
          </a:p>
        </p:txBody>
      </p:sp>
      <p:sp>
        <p:nvSpPr>
          <p:cNvPr id="3" name="TextBox 2"/>
          <p:cNvSpPr txBox="1"/>
          <p:nvPr/>
        </p:nvSpPr>
        <p:spPr>
          <a:xfrm>
            <a:off x="1512735" y="4425037"/>
            <a:ext cx="6118530" cy="369332"/>
          </a:xfrm>
          <a:prstGeom prst="rect">
            <a:avLst/>
          </a:prstGeom>
          <a:noFill/>
        </p:spPr>
        <p:txBody>
          <a:bodyPr wrap="square" rtlCol="0">
            <a:spAutoFit/>
          </a:bodyPr>
          <a:lstStyle/>
          <a:p>
            <a:pPr algn="ctr"/>
            <a:r>
              <a:rPr lang="fr-FR" i="1" dirty="0">
                <a:solidFill>
                  <a:schemeClr val="tx2"/>
                </a:solidFill>
              </a:rPr>
              <a:t>FRONTIERS Summer School, 12- 16 July 2021</a:t>
            </a:r>
          </a:p>
        </p:txBody>
      </p:sp>
      <p:pic>
        <p:nvPicPr>
          <p:cNvPr id="22" name="Picture 8">
            <a:extLst>
              <a:ext uri="{FF2B5EF4-FFF2-40B4-BE49-F238E27FC236}">
                <a16:creationId xmlns:a16="http://schemas.microsoft.com/office/drawing/2014/main" id="{16EF3BB5-18A8-1F4D-BB3C-F01BB3F56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1" y="6057969"/>
            <a:ext cx="1700410" cy="682085"/>
          </a:xfrm>
          <a:prstGeom prst="rect">
            <a:avLst/>
          </a:prstGeom>
        </p:spPr>
      </p:pic>
      <p:pic>
        <p:nvPicPr>
          <p:cNvPr id="26" name="Picture 2">
            <a:extLst>
              <a:ext uri="{FF2B5EF4-FFF2-40B4-BE49-F238E27FC236}">
                <a16:creationId xmlns:a16="http://schemas.microsoft.com/office/drawing/2014/main" id="{664D3B8C-7748-8E44-9C83-AA240F00A5F8}"/>
              </a:ext>
            </a:extLst>
          </p:cNvPr>
          <p:cNvPicPr/>
          <p:nvPr/>
        </p:nvPicPr>
        <p:blipFill>
          <a:blip r:embed="rId4">
            <a:extLst>
              <a:ext uri="{28A0092B-C50C-407E-A947-70E740481C1C}">
                <a14:useLocalDpi xmlns:a14="http://schemas.microsoft.com/office/drawing/2010/main" val="0"/>
              </a:ext>
            </a:extLst>
          </a:blip>
          <a:stretch>
            <a:fillRect/>
          </a:stretch>
        </p:blipFill>
        <p:spPr>
          <a:xfrm>
            <a:off x="2152699" y="6080038"/>
            <a:ext cx="5884512" cy="660016"/>
          </a:xfrm>
          <a:prstGeom prst="rect">
            <a:avLst/>
          </a:prstGeom>
        </p:spPr>
      </p:pic>
      <p:pic>
        <p:nvPicPr>
          <p:cNvPr id="10" name="Εικόνα 5">
            <a:extLst>
              <a:ext uri="{FF2B5EF4-FFF2-40B4-BE49-F238E27FC236}">
                <a16:creationId xmlns:a16="http://schemas.microsoft.com/office/drawing/2014/main" id="{D2A944F5-E8F3-E248-B39C-19D60B447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455" y="390919"/>
            <a:ext cx="5549091" cy="997995"/>
          </a:xfrm>
          <a:prstGeom prst="rect">
            <a:avLst/>
          </a:prstGeom>
        </p:spPr>
      </p:pic>
      <p:sp>
        <p:nvSpPr>
          <p:cNvPr id="11" name="Rectangle 10">
            <a:extLst>
              <a:ext uri="{FF2B5EF4-FFF2-40B4-BE49-F238E27FC236}">
                <a16:creationId xmlns:a16="http://schemas.microsoft.com/office/drawing/2014/main" id="{5459276E-D490-6C49-B141-F25B389D1ED4}"/>
              </a:ext>
            </a:extLst>
          </p:cNvPr>
          <p:cNvSpPr/>
          <p:nvPr/>
        </p:nvSpPr>
        <p:spPr>
          <a:xfrm>
            <a:off x="2478747" y="3028526"/>
            <a:ext cx="3923569" cy="923330"/>
          </a:xfrm>
          <a:prstGeom prst="rect">
            <a:avLst/>
          </a:prstGeom>
        </p:spPr>
        <p:txBody>
          <a:bodyPr wrap="square">
            <a:spAutoFit/>
          </a:bodyPr>
          <a:lstStyle/>
          <a:p>
            <a:pPr algn="ctr"/>
            <a:r>
              <a:rPr lang="en-US" b="1" dirty="0"/>
              <a:t>Emmanuel </a:t>
            </a:r>
            <a:r>
              <a:rPr lang="en-US" b="1" dirty="0" err="1"/>
              <a:t>Chaniotakis</a:t>
            </a:r>
            <a:br>
              <a:rPr lang="en-US" b="1" dirty="0"/>
            </a:br>
            <a:r>
              <a:rPr lang="en-US" dirty="0"/>
              <a:t>Research and Development Department</a:t>
            </a:r>
            <a:br>
              <a:rPr lang="en-US" dirty="0"/>
            </a:br>
            <a:r>
              <a:rPr lang="en-US" dirty="0" err="1"/>
              <a:t>Ellinogermaniki</a:t>
            </a:r>
            <a:r>
              <a:rPr lang="en-US" dirty="0"/>
              <a:t> </a:t>
            </a:r>
            <a:r>
              <a:rPr lang="en-US" dirty="0" err="1"/>
              <a:t>Agogi</a:t>
            </a:r>
            <a:r>
              <a:rPr lang="en-US" dirty="0"/>
              <a:t>, Greece</a:t>
            </a:r>
            <a:endParaRPr lang="el-GR" sz="1200" dirty="0"/>
          </a:p>
        </p:txBody>
      </p:sp>
      <p:pic>
        <p:nvPicPr>
          <p:cNvPr id="7" name="Image 6">
            <a:extLst>
              <a:ext uri="{FF2B5EF4-FFF2-40B4-BE49-F238E27FC236}">
                <a16:creationId xmlns:a16="http://schemas.microsoft.com/office/drawing/2014/main" id="{3C156B05-911F-4B4F-8006-B92FFAB4C3AE}"/>
              </a:ext>
            </a:extLst>
          </p:cNvPr>
          <p:cNvPicPr>
            <a:picLocks noChangeAspect="1"/>
          </p:cNvPicPr>
          <p:nvPr/>
        </p:nvPicPr>
        <p:blipFill>
          <a:blip r:embed="rId6"/>
          <a:stretch>
            <a:fillRect/>
          </a:stretch>
        </p:blipFill>
        <p:spPr>
          <a:xfrm>
            <a:off x="8212409" y="6057969"/>
            <a:ext cx="845700" cy="606698"/>
          </a:xfrm>
          <a:prstGeom prst="rect">
            <a:avLst/>
          </a:prstGeom>
        </p:spPr>
      </p:pic>
    </p:spTree>
    <p:extLst>
      <p:ext uri="{BB962C8B-B14F-4D97-AF65-F5344CB8AC3E}">
        <p14:creationId xmlns:p14="http://schemas.microsoft.com/office/powerpoint/2010/main" val="4109518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60D922-51A6-4B25-906A-8C83B1E38D27}"/>
              </a:ext>
            </a:extLst>
          </p:cNvPr>
          <p:cNvSpPr>
            <a:spLocks noGrp="1"/>
          </p:cNvSpPr>
          <p:nvPr>
            <p:ph type="title"/>
          </p:nvPr>
        </p:nvSpPr>
        <p:spPr>
          <a:xfrm>
            <a:off x="617456" y="2489937"/>
            <a:ext cx="8229600" cy="1143000"/>
          </a:xfrm>
        </p:spPr>
        <p:txBody>
          <a:bodyPr>
            <a:normAutofit fontScale="90000"/>
          </a:bodyPr>
          <a:lstStyle/>
          <a:p>
            <a:r>
              <a:rPr lang="en-GB" dirty="0"/>
              <a:t>Example of best practices for students: </a:t>
            </a:r>
            <a:br>
              <a:rPr lang="en-GB" dirty="0"/>
            </a:br>
            <a:r>
              <a:rPr lang="en-GB" dirty="0"/>
              <a:t>Virtual Visits for Students</a:t>
            </a:r>
          </a:p>
        </p:txBody>
      </p:sp>
      <p:pic>
        <p:nvPicPr>
          <p:cNvPr id="4" name="Picture 8">
            <a:extLst>
              <a:ext uri="{FF2B5EF4-FFF2-40B4-BE49-F238E27FC236}">
                <a16:creationId xmlns:a16="http://schemas.microsoft.com/office/drawing/2014/main" id="{B11FAD10-86D4-4226-9807-D30EDEE6F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5">
            <a:extLst>
              <a:ext uri="{FF2B5EF4-FFF2-40B4-BE49-F238E27FC236}">
                <a16:creationId xmlns:a16="http://schemas.microsoft.com/office/drawing/2014/main" id="{604B8874-7776-4B24-822B-0ED76CBE1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400278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 nutshell</a:t>
            </a:r>
            <a:endParaRPr lang="el-GR" dirty="0"/>
          </a:p>
        </p:txBody>
      </p:sp>
      <p:sp>
        <p:nvSpPr>
          <p:cNvPr id="3" name="Content Placeholder 2"/>
          <p:cNvSpPr>
            <a:spLocks noGrp="1"/>
          </p:cNvSpPr>
          <p:nvPr>
            <p:ph sz="quarter" idx="1"/>
          </p:nvPr>
        </p:nvSpPr>
        <p:spPr/>
        <p:txBody>
          <a:bodyPr>
            <a:normAutofit fontScale="70000" lnSpcReduction="20000"/>
          </a:bodyPr>
          <a:lstStyle/>
          <a:p>
            <a:r>
              <a:rPr lang="en-US" dirty="0"/>
              <a:t>7 visits from April 20</a:t>
            </a:r>
            <a:r>
              <a:rPr lang="en-US" baseline="30000" dirty="0"/>
              <a:t>th</a:t>
            </a:r>
            <a:r>
              <a:rPr lang="en-US" dirty="0"/>
              <a:t> 2021 – May 25</a:t>
            </a:r>
            <a:r>
              <a:rPr lang="en-US" baseline="30000" dirty="0"/>
              <a:t>th</a:t>
            </a:r>
            <a:r>
              <a:rPr lang="en-US" dirty="0"/>
              <a:t>  2021</a:t>
            </a:r>
            <a:br>
              <a:rPr lang="en-US" dirty="0"/>
            </a:br>
            <a:r>
              <a:rPr lang="en-US" dirty="0"/>
              <a:t> </a:t>
            </a:r>
          </a:p>
          <a:p>
            <a:r>
              <a:rPr lang="en-US" dirty="0"/>
              <a:t>24 schools </a:t>
            </a:r>
            <a:br>
              <a:rPr lang="en-US" dirty="0"/>
            </a:br>
            <a:r>
              <a:rPr lang="en-US" dirty="0"/>
              <a:t>Greece (15); Italy (2); Romania (2); France (1); Pakistan (1); Portugal (1); Bangladesh (1); Austria (1)</a:t>
            </a:r>
          </a:p>
          <a:p>
            <a:endParaRPr lang="en-US" dirty="0"/>
          </a:p>
          <a:p>
            <a:r>
              <a:rPr lang="en-US" dirty="0"/>
              <a:t>More than 500 students</a:t>
            </a:r>
            <a:br>
              <a:rPr lang="en-US" dirty="0"/>
            </a:br>
            <a:r>
              <a:rPr lang="en-US" dirty="0"/>
              <a:t>Mainly High school, also 1 primary school and 1 kindergarten </a:t>
            </a:r>
            <a:br>
              <a:rPr lang="en-US" dirty="0"/>
            </a:br>
            <a:endParaRPr lang="en-US" dirty="0"/>
          </a:p>
          <a:p>
            <a:r>
              <a:rPr lang="en-US" dirty="0"/>
              <a:t>101 Students answered pre- post questionnaires before and after visit, answered polls during visit, asked chat questions and some of them created follow-up videos to explain gravitational waves on their own. Teachers submitted reports with observations.</a:t>
            </a:r>
          </a:p>
          <a:p>
            <a:endParaRPr lang="el-GR" dirty="0"/>
          </a:p>
        </p:txBody>
      </p:sp>
      <p:pic>
        <p:nvPicPr>
          <p:cNvPr id="4" name="Picture 8">
            <a:extLst>
              <a:ext uri="{FF2B5EF4-FFF2-40B4-BE49-F238E27FC236}">
                <a16:creationId xmlns:a16="http://schemas.microsoft.com/office/drawing/2014/main" id="{0B16ACAE-4080-4C0B-B0B3-79353DB34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95BB38B0-6614-40BA-8D74-A682E7AC9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3679000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CBD58B03-A7B4-7C43-A05B-B0286FE10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11" name="Εικόνα 5">
            <a:extLst>
              <a:ext uri="{FF2B5EF4-FFF2-40B4-BE49-F238E27FC236}">
                <a16:creationId xmlns:a16="http://schemas.microsoft.com/office/drawing/2014/main" id="{48B63FFD-B265-6744-8425-48D3EC8E3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
        <p:nvSpPr>
          <p:cNvPr id="17" name="Rectangle 16">
            <a:extLst>
              <a:ext uri="{FF2B5EF4-FFF2-40B4-BE49-F238E27FC236}">
                <a16:creationId xmlns:a16="http://schemas.microsoft.com/office/drawing/2014/main" id="{CDAAEC26-F1A3-9C41-B779-B3C445FEF8A1}"/>
              </a:ext>
            </a:extLst>
          </p:cNvPr>
          <p:cNvSpPr/>
          <p:nvPr/>
        </p:nvSpPr>
        <p:spPr>
          <a:xfrm>
            <a:off x="396435" y="257533"/>
            <a:ext cx="8229600" cy="707886"/>
          </a:xfrm>
          <a:prstGeom prst="rect">
            <a:avLst/>
          </a:prstGeom>
        </p:spPr>
        <p:txBody>
          <a:bodyPr wrap="square">
            <a:spAutoFit/>
          </a:bodyPr>
          <a:lstStyle/>
          <a:p>
            <a:pPr algn="ctr"/>
            <a:r>
              <a:rPr lang="fr-FR" sz="4000" dirty="0">
                <a:solidFill>
                  <a:schemeClr val="accent1"/>
                </a:solidFill>
              </a:rPr>
              <a:t>Virtual </a:t>
            </a:r>
            <a:r>
              <a:rPr lang="fr-FR" sz="4000" dirty="0" err="1">
                <a:solidFill>
                  <a:schemeClr val="accent1"/>
                </a:solidFill>
              </a:rPr>
              <a:t>Visits</a:t>
            </a:r>
            <a:r>
              <a:rPr lang="fr-FR" sz="4000" dirty="0">
                <a:solidFill>
                  <a:schemeClr val="accent1"/>
                </a:solidFill>
              </a:rPr>
              <a:t> to </a:t>
            </a:r>
            <a:r>
              <a:rPr lang="fr-FR" sz="4000" dirty="0" err="1">
                <a:solidFill>
                  <a:schemeClr val="accent1"/>
                </a:solidFill>
              </a:rPr>
              <a:t>RIs</a:t>
            </a:r>
            <a:endParaRPr lang="fr-FR" dirty="0"/>
          </a:p>
        </p:txBody>
      </p:sp>
      <p:pic>
        <p:nvPicPr>
          <p:cNvPr id="12" name="Picture 2" descr="May be an image of indoor">
            <a:extLst>
              <a:ext uri="{FF2B5EF4-FFF2-40B4-BE49-F238E27FC236}">
                <a16:creationId xmlns:a16="http://schemas.microsoft.com/office/drawing/2014/main" id="{E08B9FCE-AE77-C640-AD1C-E9B3AA4BA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456" y="1444568"/>
            <a:ext cx="6829215" cy="4510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B8C1726C-FF5C-AF44-9E9D-6F7D391FD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35" y="2495856"/>
            <a:ext cx="3662609" cy="357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No photo description available.">
            <a:extLst>
              <a:ext uri="{FF2B5EF4-FFF2-40B4-BE49-F238E27FC236}">
                <a16:creationId xmlns:a16="http://schemas.microsoft.com/office/drawing/2014/main" id="{9EB1577D-88EA-6344-8214-D9DD16EE49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8236" y="1968279"/>
            <a:ext cx="5591911" cy="410272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EDF5FB2-114C-024B-BD2A-EC588D4ABBB3}"/>
              </a:ext>
            </a:extLst>
          </p:cNvPr>
          <p:cNvPicPr>
            <a:picLocks noChangeAspect="1"/>
          </p:cNvPicPr>
          <p:nvPr/>
        </p:nvPicPr>
        <p:blipFill>
          <a:blip r:embed="rId7"/>
          <a:stretch>
            <a:fillRect/>
          </a:stretch>
        </p:blipFill>
        <p:spPr>
          <a:xfrm>
            <a:off x="5631367" y="984578"/>
            <a:ext cx="3264712" cy="388987"/>
          </a:xfrm>
          <a:prstGeom prst="rect">
            <a:avLst/>
          </a:prstGeom>
        </p:spPr>
      </p:pic>
      <p:pic>
        <p:nvPicPr>
          <p:cNvPr id="9" name="Picture 8">
            <a:extLst>
              <a:ext uri="{FF2B5EF4-FFF2-40B4-BE49-F238E27FC236}">
                <a16:creationId xmlns:a16="http://schemas.microsoft.com/office/drawing/2014/main" id="{E95A9296-4C24-4D96-9A69-1ED319F77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5" y="6364648"/>
            <a:ext cx="1202043" cy="482175"/>
          </a:xfrm>
          <a:prstGeom prst="rect">
            <a:avLst/>
          </a:prstGeom>
        </p:spPr>
      </p:pic>
      <p:pic>
        <p:nvPicPr>
          <p:cNvPr id="10" name="Εικόνα 9">
            <a:extLst>
              <a:ext uri="{FF2B5EF4-FFF2-40B4-BE49-F238E27FC236}">
                <a16:creationId xmlns:a16="http://schemas.microsoft.com/office/drawing/2014/main" id="{8B79463B-6DA5-42BC-80D8-B808244FC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160" y="6503773"/>
            <a:ext cx="1145115" cy="205947"/>
          </a:xfrm>
          <a:prstGeom prst="rect">
            <a:avLst/>
          </a:prstGeom>
        </p:spPr>
      </p:pic>
    </p:spTree>
    <p:extLst>
      <p:ext uri="{BB962C8B-B14F-4D97-AF65-F5344CB8AC3E}">
        <p14:creationId xmlns:p14="http://schemas.microsoft.com/office/powerpoint/2010/main" val="171870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2 people and text">
            <a:extLst>
              <a:ext uri="{FF2B5EF4-FFF2-40B4-BE49-F238E27FC236}">
                <a16:creationId xmlns:a16="http://schemas.microsoft.com/office/drawing/2014/main" id="{A30D8601-DF6B-4E9B-9DEF-7752B6823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82" y="980728"/>
            <a:ext cx="82296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ACF6B035-6339-4D5A-A828-9985E18F2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286060B9-6B2C-4822-BA0B-DED244557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66022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20B56C-A709-4966-8E2D-332EC2D15AAD}"/>
              </a:ext>
            </a:extLst>
          </p:cNvPr>
          <p:cNvSpPr>
            <a:spLocks noGrp="1"/>
          </p:cNvSpPr>
          <p:nvPr>
            <p:ph type="title"/>
          </p:nvPr>
        </p:nvSpPr>
        <p:spPr>
          <a:xfrm>
            <a:off x="457200" y="2270764"/>
            <a:ext cx="8229600" cy="1143000"/>
          </a:xfrm>
        </p:spPr>
        <p:txBody>
          <a:bodyPr/>
          <a:lstStyle/>
          <a:p>
            <a:r>
              <a:rPr lang="en-GB" dirty="0"/>
              <a:t>What did the students think?</a:t>
            </a:r>
          </a:p>
        </p:txBody>
      </p:sp>
      <p:pic>
        <p:nvPicPr>
          <p:cNvPr id="4" name="Picture 8">
            <a:extLst>
              <a:ext uri="{FF2B5EF4-FFF2-40B4-BE49-F238E27FC236}">
                <a16:creationId xmlns:a16="http://schemas.microsoft.com/office/drawing/2014/main" id="{1361DAD2-AC0D-4F6E-87E1-289BE9701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D0408CFF-0545-4AF8-B746-91724BA87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897144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teachers rate their students’ interest with the visit</a:t>
            </a:r>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06" y="1600734"/>
            <a:ext cx="8857173" cy="361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a:extLst>
              <a:ext uri="{FF2B5EF4-FFF2-40B4-BE49-F238E27FC236}">
                <a16:creationId xmlns:a16="http://schemas.microsoft.com/office/drawing/2014/main" id="{2D169746-6000-4A25-AE8F-6F89C1FC2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F2731017-B920-4CA4-A831-4FD049A38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95702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What are your overall impressions of the Virtual Visit? (N=60)</a:t>
            </a:r>
            <a:endParaRPr lang="el-GR" sz="2800" dirty="0"/>
          </a:p>
        </p:txBody>
      </p:sp>
      <p:pic>
        <p:nvPicPr>
          <p:cNvPr id="3074" name="Picture 2">
            <a:extLst>
              <a:ext uri="{FF2B5EF4-FFF2-40B4-BE49-F238E27FC236}">
                <a16:creationId xmlns:a16="http://schemas.microsoft.com/office/drawing/2014/main" id="{6B294AB4-8C16-472D-B885-3FD8C1EC7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6780245" cy="50851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39D43F63-19AC-4BF0-8559-A108576F5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269007FE-0C4C-4383-A2C3-B4C7244D8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3499472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396552" y="271732"/>
          <a:ext cx="9353622" cy="655272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8">
            <a:extLst>
              <a:ext uri="{FF2B5EF4-FFF2-40B4-BE49-F238E27FC236}">
                <a16:creationId xmlns:a16="http://schemas.microsoft.com/office/drawing/2014/main" id="{0EDDE5B4-DF22-4E63-B72E-E21D287AA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4" name="Εικόνα 3">
            <a:extLst>
              <a:ext uri="{FF2B5EF4-FFF2-40B4-BE49-F238E27FC236}">
                <a16:creationId xmlns:a16="http://schemas.microsoft.com/office/drawing/2014/main" id="{D15AB9E9-E9AE-49A0-8C19-ACAE85C4A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401448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E88373-51A8-474C-9FFD-CA0DEE553CE7}"/>
              </a:ext>
            </a:extLst>
          </p:cNvPr>
          <p:cNvSpPr>
            <a:spLocks noGrp="1"/>
          </p:cNvSpPr>
          <p:nvPr>
            <p:ph type="title"/>
          </p:nvPr>
        </p:nvSpPr>
        <p:spPr/>
        <p:txBody>
          <a:bodyPr>
            <a:normAutofit fontScale="90000"/>
          </a:bodyPr>
          <a:lstStyle/>
          <a:p>
            <a:r>
              <a:rPr lang="en-US" dirty="0"/>
              <a:t>Highlights from students’ comments</a:t>
            </a:r>
            <a:endParaRPr lang="el-GR" dirty="0"/>
          </a:p>
        </p:txBody>
      </p:sp>
      <p:sp>
        <p:nvSpPr>
          <p:cNvPr id="3" name="Θέση περιεχομένου 2">
            <a:extLst>
              <a:ext uri="{FF2B5EF4-FFF2-40B4-BE49-F238E27FC236}">
                <a16:creationId xmlns:a16="http://schemas.microsoft.com/office/drawing/2014/main" id="{B821CFAD-DAE2-40A1-8107-F4B95E312782}"/>
              </a:ext>
            </a:extLst>
          </p:cNvPr>
          <p:cNvSpPr>
            <a:spLocks noGrp="1"/>
          </p:cNvSpPr>
          <p:nvPr>
            <p:ph idx="1"/>
          </p:nvPr>
        </p:nvSpPr>
        <p:spPr>
          <a:xfrm>
            <a:off x="457200" y="1600200"/>
            <a:ext cx="7787208" cy="4873752"/>
          </a:xfrm>
        </p:spPr>
        <p:txBody>
          <a:bodyPr>
            <a:normAutofit fontScale="70000" lnSpcReduction="20000"/>
          </a:bodyPr>
          <a:lstStyle/>
          <a:p>
            <a:r>
              <a:rPr lang="en-US" sz="2900" dirty="0"/>
              <a:t>“It was an amazing experience, one that I enjoyed immensely. It was extremely informative and I learned a lot from it. The teachers also did a </a:t>
            </a:r>
            <a:r>
              <a:rPr lang="en-US" sz="2900" dirty="0" err="1"/>
              <a:t>marvellous</a:t>
            </a:r>
            <a:r>
              <a:rPr lang="en-US" sz="2900" dirty="0"/>
              <a:t> job explaining the topic.”</a:t>
            </a:r>
            <a:br>
              <a:rPr lang="en-US" sz="2900" dirty="0"/>
            </a:br>
            <a:endParaRPr lang="en-US" sz="2900" dirty="0"/>
          </a:p>
          <a:p>
            <a:r>
              <a:rPr lang="en-US" sz="2900" dirty="0"/>
              <a:t>“Very sympathetic, well-educated people who enjoy passing on their knowledge. It was incredible seeing the observatory from the inside.”</a:t>
            </a:r>
            <a:br>
              <a:rPr lang="en-US" sz="2900" dirty="0"/>
            </a:br>
            <a:endParaRPr lang="en-US" sz="2900" dirty="0"/>
          </a:p>
          <a:p>
            <a:r>
              <a:rPr lang="en-US" sz="2900" dirty="0"/>
              <a:t>“It was pretty good and informative. Everything about the facility was very fascinating and all the questions were handled very professionally, catering all aspects of the answer. However, a little understanding issues were faced because of the different accent of the speaker. Other than that the whole visit was very helpful and gave a great insight of the internal working of the facility.”</a:t>
            </a:r>
            <a:br>
              <a:rPr lang="en-US" sz="2900" dirty="0"/>
            </a:br>
            <a:endParaRPr lang="en-US" sz="2900" dirty="0"/>
          </a:p>
          <a:p>
            <a:r>
              <a:rPr lang="en-US" sz="2900" dirty="0"/>
              <a:t>“It was a very nice effort and I really appreciated the ‘</a:t>
            </a:r>
            <a:r>
              <a:rPr lang="en-US" sz="2900" dirty="0" err="1"/>
              <a:t>meraki</a:t>
            </a:r>
            <a:r>
              <a:rPr lang="en-US" sz="2900" dirty="0"/>
              <a:t>’  (passion) of the presenters, because they didn’t show any kind of indifference and were constantly asking if there are questions, which shows interest from their part.“</a:t>
            </a:r>
            <a:endParaRPr lang="el-GR" sz="2900" dirty="0"/>
          </a:p>
          <a:p>
            <a:endParaRPr lang="en-US" dirty="0"/>
          </a:p>
          <a:p>
            <a:endParaRPr lang="en-US" dirty="0"/>
          </a:p>
          <a:p>
            <a:endParaRPr lang="en-US" dirty="0"/>
          </a:p>
          <a:p>
            <a:endParaRPr lang="el-GR" dirty="0"/>
          </a:p>
        </p:txBody>
      </p:sp>
      <p:pic>
        <p:nvPicPr>
          <p:cNvPr id="4" name="Picture 8">
            <a:extLst>
              <a:ext uri="{FF2B5EF4-FFF2-40B4-BE49-F238E27FC236}">
                <a16:creationId xmlns:a16="http://schemas.microsoft.com/office/drawing/2014/main" id="{CF960609-EEE9-4E77-B949-052E08176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03E94FE3-7BA1-4A0F-8A01-0D35D22F0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14325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2D04C1-4714-430C-BF39-E11466B048C8}"/>
              </a:ext>
            </a:extLst>
          </p:cNvPr>
          <p:cNvSpPr>
            <a:spLocks noGrp="1"/>
          </p:cNvSpPr>
          <p:nvPr>
            <p:ph type="title"/>
          </p:nvPr>
        </p:nvSpPr>
        <p:spPr>
          <a:xfrm>
            <a:off x="457200" y="2376816"/>
            <a:ext cx="8229600" cy="1143000"/>
          </a:xfrm>
        </p:spPr>
        <p:txBody>
          <a:bodyPr>
            <a:normAutofit fontScale="90000"/>
          </a:bodyPr>
          <a:lstStyle/>
          <a:p>
            <a:r>
              <a:rPr lang="en-GB" dirty="0"/>
              <a:t>What did the students learn? </a:t>
            </a:r>
            <a:br>
              <a:rPr lang="en-GB" dirty="0"/>
            </a:br>
            <a:r>
              <a:rPr lang="en-GB" dirty="0"/>
              <a:t>(Findings from 100 high school students)</a:t>
            </a:r>
          </a:p>
        </p:txBody>
      </p:sp>
      <p:pic>
        <p:nvPicPr>
          <p:cNvPr id="4" name="Picture 8">
            <a:extLst>
              <a:ext uri="{FF2B5EF4-FFF2-40B4-BE49-F238E27FC236}">
                <a16:creationId xmlns:a16="http://schemas.microsoft.com/office/drawing/2014/main" id="{0D7E7C33-2990-450C-B533-445C6261D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027891E8-5710-4E3B-A716-6D7B522F6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2639242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Αποτέλεσμα εικόνας για frontiers of particle phys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522" y="1284846"/>
            <a:ext cx="4119707" cy="31834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00355"/>
            <a:ext cx="8229600" cy="889183"/>
          </a:xfrm>
        </p:spPr>
        <p:txBody>
          <a:bodyPr>
            <a:noAutofit/>
          </a:bodyPr>
          <a:lstStyle/>
          <a:p>
            <a:r>
              <a:rPr lang="fr-FR" dirty="0">
                <a:solidFill>
                  <a:schemeClr val="accent1"/>
                </a:solidFill>
                <a:latin typeface="+mn-lt"/>
              </a:rPr>
              <a:t>FRONTIERS in </a:t>
            </a:r>
            <a:r>
              <a:rPr lang="fr-FR" dirty="0" err="1">
                <a:solidFill>
                  <a:schemeClr val="accent1"/>
                </a:solidFill>
                <a:latin typeface="+mn-lt"/>
              </a:rPr>
              <a:t>fundamental</a:t>
            </a:r>
            <a:r>
              <a:rPr lang="fr-FR" dirty="0">
                <a:solidFill>
                  <a:schemeClr val="accent1"/>
                </a:solidFill>
                <a:latin typeface="+mn-lt"/>
              </a:rPr>
              <a:t> </a:t>
            </a:r>
            <a:r>
              <a:rPr lang="fr-FR" dirty="0" err="1">
                <a:solidFill>
                  <a:schemeClr val="accent1"/>
                </a:solidFill>
                <a:latin typeface="+mn-lt"/>
              </a:rPr>
              <a:t>physics</a:t>
            </a:r>
            <a:endParaRPr lang="en-US" dirty="0">
              <a:latin typeface="+mn-lt"/>
            </a:endParaRPr>
          </a:p>
        </p:txBody>
      </p:sp>
      <p:sp>
        <p:nvSpPr>
          <p:cNvPr id="9" name="AutoShape 2" descr="ÎÏÎ¿ÏÎ­Î»ÎµÏÎ¼Î± ÎµÎ¹ÎºÏÎ½Î±Ï Î³Î¹Î± particle telescop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0" name="AutoShape 4" descr="ÎÏÎ¿ÏÎ­Î»ÎµÏÎ¼Î± ÎµÎ¹ÎºÏÎ½Î±Ï Î³Î¹Î± particle telescop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1" name="AutoShape 7" descr="ÎÏÎ¿ÏÎ­Î»ÎµÏÎ¼Î± ÎµÎ¹ÎºÏÎ½Î±Ï Î³Î¹Î± LI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0" y="1344364"/>
            <a:ext cx="1660970" cy="124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060" y="1398557"/>
            <a:ext cx="1213462" cy="116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13" descr="ÎÏÎ¿ÏÎ­Î»ÎµÏÎ¼Î± ÎµÎ¹ÎºÏÎ½Î±Ï Î³Î¹Î± T2K experim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2880" y="1417639"/>
            <a:ext cx="2144995"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2880" y="2847976"/>
            <a:ext cx="2165379" cy="103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17" descr="ÎÏÎ¿ÏÎ­Î»ÎµÏÎ¼Î± ÎµÎ¹ÎºÏÎ½Î±Ï Î³Î¹Î± higgs event display"/>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44" name="Picture 20" descr="ÎÏÎ¿ÏÎ­Î»ÎµÏÎ¼Î± ÎµÎ¹ÎºÏÎ½Î±Ï Î³Î¹Î± higgs event displ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0095" y="4657495"/>
            <a:ext cx="202882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75" y="4617478"/>
            <a:ext cx="2213020" cy="133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3" descr="ÎÏÎ¿ÏÎ­Î»ÎµÏÎ¼Î± ÎµÎ¹ÎºÏÎ½Î±Ï Î³Î¹Î± cer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48"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575" y="4657495"/>
            <a:ext cx="36195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90" y="2588489"/>
            <a:ext cx="2874432"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8">
            <a:extLst>
              <a:ext uri="{FF2B5EF4-FFF2-40B4-BE49-F238E27FC236}">
                <a16:creationId xmlns:a16="http://schemas.microsoft.com/office/drawing/2014/main" id="{CBD58B03-A7B4-7C43-A05B-B0286FE100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20" name="Εικόνα 5">
            <a:extLst>
              <a:ext uri="{FF2B5EF4-FFF2-40B4-BE49-F238E27FC236}">
                <a16:creationId xmlns:a16="http://schemas.microsoft.com/office/drawing/2014/main" id="{446A9AA4-5BD2-CC4D-9358-C915EC5CB0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3432434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Γράφημα 3">
            <a:extLst>
              <a:ext uri="{FF2B5EF4-FFF2-40B4-BE49-F238E27FC236}">
                <a16:creationId xmlns:a16="http://schemas.microsoft.com/office/drawing/2014/main" id="{D6F49121-81BF-4A95-A3E0-AE3AB78DC626}"/>
              </a:ext>
            </a:extLst>
          </p:cNvPr>
          <p:cNvGraphicFramePr>
            <a:graphicFrameLocks/>
          </p:cNvGraphicFramePr>
          <p:nvPr/>
        </p:nvGraphicFramePr>
        <p:xfrm>
          <a:off x="6896" y="332656"/>
          <a:ext cx="8964488" cy="6336704"/>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8">
            <a:extLst>
              <a:ext uri="{FF2B5EF4-FFF2-40B4-BE49-F238E27FC236}">
                <a16:creationId xmlns:a16="http://schemas.microsoft.com/office/drawing/2014/main" id="{F1721932-B4DD-430C-8877-2F644A7F9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9AE753F5-39E6-464E-8DA0-85EE6A9E6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1708889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Γράφημα 3">
            <a:extLst>
              <a:ext uri="{FF2B5EF4-FFF2-40B4-BE49-F238E27FC236}">
                <a16:creationId xmlns:a16="http://schemas.microsoft.com/office/drawing/2014/main" id="{C45B5BCD-B5A3-4CD0-898B-B41D97E8460E}"/>
              </a:ext>
            </a:extLst>
          </p:cNvPr>
          <p:cNvGraphicFramePr>
            <a:graphicFrameLocks/>
          </p:cNvGraphicFramePr>
          <p:nvPr/>
        </p:nvGraphicFramePr>
        <p:xfrm>
          <a:off x="143285" y="173472"/>
          <a:ext cx="8857430" cy="65110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4448236" y="6093296"/>
            <a:ext cx="4695764" cy="43204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0           10        20        30         40        50        60         70       80     </a:t>
            </a:r>
            <a:endParaRPr lang="el-GR" sz="1100" dirty="0"/>
          </a:p>
        </p:txBody>
      </p:sp>
      <p:pic>
        <p:nvPicPr>
          <p:cNvPr id="6" name="Picture 8">
            <a:extLst>
              <a:ext uri="{FF2B5EF4-FFF2-40B4-BE49-F238E27FC236}">
                <a16:creationId xmlns:a16="http://schemas.microsoft.com/office/drawing/2014/main" id="{9C889E97-D401-4939-85AB-FBD44FC33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7" name="Εικόνα 6">
            <a:extLst>
              <a:ext uri="{FF2B5EF4-FFF2-40B4-BE49-F238E27FC236}">
                <a16:creationId xmlns:a16="http://schemas.microsoft.com/office/drawing/2014/main" id="{F335A3C9-3DBD-4FFC-9B0B-AA0E60C06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674025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Γράφημα 3">
            <a:extLst>
              <a:ext uri="{FF2B5EF4-FFF2-40B4-BE49-F238E27FC236}">
                <a16:creationId xmlns:a16="http://schemas.microsoft.com/office/drawing/2014/main" id="{C17D45FE-C33F-4897-B15C-5BED23B7E143}"/>
              </a:ext>
            </a:extLst>
          </p:cNvPr>
          <p:cNvGraphicFramePr>
            <a:graphicFrameLocks/>
          </p:cNvGraphicFramePr>
          <p:nvPr/>
        </p:nvGraphicFramePr>
        <p:xfrm>
          <a:off x="539552" y="620688"/>
          <a:ext cx="8208912" cy="583264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92839" y="980728"/>
            <a:ext cx="576064" cy="5355312"/>
          </a:xfrm>
          <a:prstGeom prst="rect">
            <a:avLst/>
          </a:prstGeom>
          <a:noFill/>
        </p:spPr>
        <p:txBody>
          <a:bodyPr wrap="square" rtlCol="0">
            <a:spAutoFit/>
          </a:bodyPr>
          <a:lstStyle/>
          <a:p>
            <a:br>
              <a:rPr lang="en-US" dirty="0"/>
            </a:br>
            <a:r>
              <a:rPr lang="en-US" dirty="0"/>
              <a:t>5</a:t>
            </a:r>
            <a:br>
              <a:rPr lang="en-US" dirty="0"/>
            </a:br>
            <a:br>
              <a:rPr lang="en-US" dirty="0"/>
            </a:br>
            <a:br>
              <a:rPr lang="en-US" dirty="0"/>
            </a:br>
            <a:br>
              <a:rPr lang="en-US" dirty="0"/>
            </a:br>
            <a:br>
              <a:rPr lang="en-US" dirty="0"/>
            </a:br>
            <a:r>
              <a:rPr lang="en-US" dirty="0"/>
              <a:t>4</a:t>
            </a:r>
            <a:br>
              <a:rPr lang="en-US" dirty="0"/>
            </a:br>
            <a:br>
              <a:rPr lang="en-US" dirty="0"/>
            </a:br>
            <a:br>
              <a:rPr lang="en-US" dirty="0"/>
            </a:br>
            <a:br>
              <a:rPr lang="en-US" dirty="0"/>
            </a:br>
            <a:r>
              <a:rPr lang="en-US" dirty="0"/>
              <a:t>3</a:t>
            </a:r>
            <a:br>
              <a:rPr lang="en-US" dirty="0"/>
            </a:br>
            <a:br>
              <a:rPr lang="en-US" dirty="0"/>
            </a:br>
            <a:br>
              <a:rPr lang="en-US" dirty="0"/>
            </a:br>
            <a:br>
              <a:rPr lang="en-US" dirty="0"/>
            </a:br>
            <a:r>
              <a:rPr lang="en-US" dirty="0"/>
              <a:t>2</a:t>
            </a:r>
            <a:br>
              <a:rPr lang="en-US" dirty="0"/>
            </a:br>
            <a:br>
              <a:rPr lang="en-US" dirty="0"/>
            </a:br>
            <a:br>
              <a:rPr lang="en-US" dirty="0"/>
            </a:br>
            <a:br>
              <a:rPr lang="en-US" dirty="0"/>
            </a:br>
            <a:r>
              <a:rPr lang="en-US" dirty="0"/>
              <a:t>1</a:t>
            </a:r>
            <a:endParaRPr lang="el-GR" dirty="0"/>
          </a:p>
        </p:txBody>
      </p:sp>
      <p:pic>
        <p:nvPicPr>
          <p:cNvPr id="5" name="Picture 8">
            <a:extLst>
              <a:ext uri="{FF2B5EF4-FFF2-40B4-BE49-F238E27FC236}">
                <a16:creationId xmlns:a16="http://schemas.microsoft.com/office/drawing/2014/main" id="{19E10127-6C80-47E2-92FE-0456A9CAC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6" name="Εικόνα 5">
            <a:extLst>
              <a:ext uri="{FF2B5EF4-FFF2-40B4-BE49-F238E27FC236}">
                <a16:creationId xmlns:a16="http://schemas.microsoft.com/office/drawing/2014/main" id="{7322A192-33E5-4C4C-923F-4229D9853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1033055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would you explain gravitational waves to a friend?</a:t>
            </a:r>
            <a:endParaRPr lang="el-GR" dirty="0"/>
          </a:p>
        </p:txBody>
      </p:sp>
      <p:sp>
        <p:nvSpPr>
          <p:cNvPr id="3" name="Content Placeholder 2"/>
          <p:cNvSpPr>
            <a:spLocks noGrp="1"/>
          </p:cNvSpPr>
          <p:nvPr>
            <p:ph sz="quarter" idx="1"/>
          </p:nvPr>
        </p:nvSpPr>
        <p:spPr/>
        <p:txBody>
          <a:bodyPr>
            <a:normAutofit fontScale="77500" lnSpcReduction="20000"/>
          </a:bodyPr>
          <a:lstStyle/>
          <a:p>
            <a:r>
              <a:rPr lang="en-US" dirty="0"/>
              <a:t>60% of students report that they don’t know/remember (26) or copy and paste </a:t>
            </a:r>
            <a:r>
              <a:rPr lang="en-US" dirty="0" err="1"/>
              <a:t>google</a:t>
            </a:r>
            <a:r>
              <a:rPr lang="en-US" dirty="0"/>
              <a:t> based answers (35).</a:t>
            </a:r>
            <a:br>
              <a:rPr lang="en-US" dirty="0"/>
            </a:br>
            <a:endParaRPr lang="en-US" dirty="0"/>
          </a:p>
          <a:p>
            <a:r>
              <a:rPr lang="en-US" dirty="0"/>
              <a:t>Students more interested in Physics seem to display better learning regarding GWs</a:t>
            </a:r>
            <a:br>
              <a:rPr lang="en-US" dirty="0"/>
            </a:br>
            <a:endParaRPr lang="en-US" dirty="0"/>
          </a:p>
          <a:p>
            <a:r>
              <a:rPr lang="en-US" dirty="0"/>
              <a:t>Students still have a Newtonian (or pre-Newtonian) worldview regarding gravity. </a:t>
            </a:r>
            <a:br>
              <a:rPr lang="en-US" dirty="0"/>
            </a:br>
            <a:endParaRPr lang="en-US" dirty="0"/>
          </a:p>
          <a:p>
            <a:r>
              <a:rPr lang="en-US" dirty="0"/>
              <a:t>We have a significant increase in students’ confidence to explain gravitational waves to a friend of theirs.</a:t>
            </a:r>
            <a:br>
              <a:rPr lang="en-US" dirty="0"/>
            </a:br>
            <a:endParaRPr lang="en-US" dirty="0"/>
          </a:p>
        </p:txBody>
      </p:sp>
      <p:pic>
        <p:nvPicPr>
          <p:cNvPr id="4" name="Picture 8">
            <a:extLst>
              <a:ext uri="{FF2B5EF4-FFF2-40B4-BE49-F238E27FC236}">
                <a16:creationId xmlns:a16="http://schemas.microsoft.com/office/drawing/2014/main" id="{F788927F-7D79-40C7-B0D8-3E13BC3FE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3DEB78B3-2681-4E5A-AF0F-5B92ED3FD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4085390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a:t>
            </a:r>
            <a:endParaRPr lang="el-GR" dirty="0"/>
          </a:p>
        </p:txBody>
      </p:sp>
      <p:sp>
        <p:nvSpPr>
          <p:cNvPr id="3" name="Content Placeholder 2"/>
          <p:cNvSpPr>
            <a:spLocks noGrp="1"/>
          </p:cNvSpPr>
          <p:nvPr>
            <p:ph sz="quarter" idx="1"/>
          </p:nvPr>
        </p:nvSpPr>
        <p:spPr/>
        <p:txBody>
          <a:bodyPr>
            <a:normAutofit fontScale="77500" lnSpcReduction="20000"/>
          </a:bodyPr>
          <a:lstStyle/>
          <a:p>
            <a:r>
              <a:rPr lang="en-US" dirty="0"/>
              <a:t>We conclude that the virtual visit can help inspire students to explore further, gain familiarity with concepts or be able to participate in a discussion. </a:t>
            </a:r>
            <a:br>
              <a:rPr lang="en-US" dirty="0"/>
            </a:br>
            <a:endParaRPr lang="en-US" dirty="0"/>
          </a:p>
          <a:p>
            <a:r>
              <a:rPr lang="en-US" dirty="0"/>
              <a:t>As General Relativity is beyond the scope of school curricula in the countries addressed here, we believe that knowledge acquisition about GR is superficial. </a:t>
            </a:r>
            <a:br>
              <a:rPr lang="en-US" dirty="0"/>
            </a:br>
            <a:endParaRPr lang="en-US" dirty="0"/>
          </a:p>
          <a:p>
            <a:r>
              <a:rPr lang="en-US" dirty="0"/>
              <a:t>In order to provide in depth knowledge acquisition, visits need to be coupled with workshops for students. Furthermore, visits should take place after an introduction to Gravity and </a:t>
            </a:r>
            <a:r>
              <a:rPr lang="en-US" dirty="0" err="1"/>
              <a:t>Spacetime</a:t>
            </a:r>
            <a:r>
              <a:rPr lang="en-US" dirty="0"/>
              <a:t> as students (95%) don’t explain gravity in a different fashion before and after the visit.</a:t>
            </a:r>
            <a:br>
              <a:rPr lang="en-US" dirty="0"/>
            </a:br>
            <a:endParaRPr lang="en-US" dirty="0"/>
          </a:p>
          <a:p>
            <a:endParaRPr lang="el-GR" dirty="0"/>
          </a:p>
        </p:txBody>
      </p:sp>
      <p:pic>
        <p:nvPicPr>
          <p:cNvPr id="4" name="Picture 8">
            <a:extLst>
              <a:ext uri="{FF2B5EF4-FFF2-40B4-BE49-F238E27FC236}">
                <a16:creationId xmlns:a16="http://schemas.microsoft.com/office/drawing/2014/main" id="{4711241F-77EF-4207-B8BB-5B116C64E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7E262D8A-0187-49BE-8D02-4637B1920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1070572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F26CEB-40C0-4549-B351-1F5412208CBE}"/>
              </a:ext>
            </a:extLst>
          </p:cNvPr>
          <p:cNvSpPr>
            <a:spLocks noGrp="1"/>
          </p:cNvSpPr>
          <p:nvPr>
            <p:ph type="title"/>
          </p:nvPr>
        </p:nvSpPr>
        <p:spPr>
          <a:xfrm>
            <a:off x="570322" y="2286000"/>
            <a:ext cx="8229600" cy="1143000"/>
          </a:xfrm>
        </p:spPr>
        <p:txBody>
          <a:bodyPr>
            <a:normAutofit fontScale="90000"/>
          </a:bodyPr>
          <a:lstStyle/>
          <a:p>
            <a:r>
              <a:rPr lang="en-GB" dirty="0"/>
              <a:t>Draw a research lab and a scientist </a:t>
            </a:r>
            <a:br>
              <a:rPr lang="en-GB" dirty="0"/>
            </a:br>
            <a:r>
              <a:rPr lang="en-GB" dirty="0"/>
              <a:t>(12 </a:t>
            </a:r>
            <a:r>
              <a:rPr lang="en-GB" b="1" dirty="0"/>
              <a:t>primary</a:t>
            </a:r>
            <a:r>
              <a:rPr lang="en-GB" dirty="0"/>
              <a:t> school students before and after visit)</a:t>
            </a:r>
          </a:p>
        </p:txBody>
      </p:sp>
      <p:pic>
        <p:nvPicPr>
          <p:cNvPr id="4" name="Picture 8">
            <a:extLst>
              <a:ext uri="{FF2B5EF4-FFF2-40B4-BE49-F238E27FC236}">
                <a16:creationId xmlns:a16="http://schemas.microsoft.com/office/drawing/2014/main" id="{53742A6B-E31A-4B67-ADE9-8DA68D67B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7090C3B6-8EA0-476B-AA2F-450B8A43C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3073346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E0628C-C72D-44A1-8F2E-18C832E6F95A}"/>
              </a:ext>
            </a:extLst>
          </p:cNvPr>
          <p:cNvSpPr>
            <a:spLocks noGrp="1"/>
          </p:cNvSpPr>
          <p:nvPr>
            <p:ph type="title"/>
          </p:nvPr>
        </p:nvSpPr>
        <p:spPr>
          <a:xfrm>
            <a:off x="457200" y="274638"/>
            <a:ext cx="8229600" cy="457199"/>
          </a:xfrm>
        </p:spPr>
        <p:txBody>
          <a:bodyPr>
            <a:normAutofit fontScale="90000"/>
          </a:bodyPr>
          <a:lstStyle/>
          <a:p>
            <a:r>
              <a:rPr lang="en-US" dirty="0"/>
              <a:t>Before visit</a:t>
            </a:r>
            <a:endParaRPr lang="el-GR" dirty="0"/>
          </a:p>
        </p:txBody>
      </p:sp>
      <p:pic>
        <p:nvPicPr>
          <p:cNvPr id="5" name="Εικόνα 4">
            <a:extLst>
              <a:ext uri="{FF2B5EF4-FFF2-40B4-BE49-F238E27FC236}">
                <a16:creationId xmlns:a16="http://schemas.microsoft.com/office/drawing/2014/main" id="{40842322-0949-4782-B963-1235EE2968BD}"/>
              </a:ext>
            </a:extLst>
          </p:cNvPr>
          <p:cNvPicPr>
            <a:picLocks noChangeAspect="1"/>
          </p:cNvPicPr>
          <p:nvPr/>
        </p:nvPicPr>
        <p:blipFill>
          <a:blip r:embed="rId2"/>
          <a:stretch>
            <a:fillRect/>
          </a:stretch>
        </p:blipFill>
        <p:spPr>
          <a:xfrm>
            <a:off x="179512" y="980728"/>
            <a:ext cx="3806992" cy="3024336"/>
          </a:xfrm>
          <a:prstGeom prst="rect">
            <a:avLst/>
          </a:prstGeom>
        </p:spPr>
      </p:pic>
      <p:pic>
        <p:nvPicPr>
          <p:cNvPr id="7" name="Εικόνα 6">
            <a:extLst>
              <a:ext uri="{FF2B5EF4-FFF2-40B4-BE49-F238E27FC236}">
                <a16:creationId xmlns:a16="http://schemas.microsoft.com/office/drawing/2014/main" id="{4E768237-4975-49FB-BBD8-DD8EA0AB085A}"/>
              </a:ext>
            </a:extLst>
          </p:cNvPr>
          <p:cNvPicPr>
            <a:picLocks noChangeAspect="1"/>
          </p:cNvPicPr>
          <p:nvPr/>
        </p:nvPicPr>
        <p:blipFill>
          <a:blip r:embed="rId3"/>
          <a:stretch>
            <a:fillRect/>
          </a:stretch>
        </p:blipFill>
        <p:spPr>
          <a:xfrm>
            <a:off x="4234165" y="980728"/>
            <a:ext cx="4586307" cy="3267447"/>
          </a:xfrm>
          <a:prstGeom prst="rect">
            <a:avLst/>
          </a:prstGeom>
        </p:spPr>
      </p:pic>
      <p:pic>
        <p:nvPicPr>
          <p:cNvPr id="9" name="Εικόνα 8">
            <a:extLst>
              <a:ext uri="{FF2B5EF4-FFF2-40B4-BE49-F238E27FC236}">
                <a16:creationId xmlns:a16="http://schemas.microsoft.com/office/drawing/2014/main" id="{B82C9F08-A34E-4408-AE66-CEC349789B3A}"/>
              </a:ext>
            </a:extLst>
          </p:cNvPr>
          <p:cNvPicPr>
            <a:picLocks noChangeAspect="1"/>
          </p:cNvPicPr>
          <p:nvPr/>
        </p:nvPicPr>
        <p:blipFill>
          <a:blip r:embed="rId4"/>
          <a:stretch>
            <a:fillRect/>
          </a:stretch>
        </p:blipFill>
        <p:spPr>
          <a:xfrm>
            <a:off x="755576" y="4239331"/>
            <a:ext cx="2940104" cy="2287167"/>
          </a:xfrm>
          <a:prstGeom prst="rect">
            <a:avLst/>
          </a:prstGeom>
        </p:spPr>
      </p:pic>
      <p:pic>
        <p:nvPicPr>
          <p:cNvPr id="11" name="Εικόνα 10">
            <a:extLst>
              <a:ext uri="{FF2B5EF4-FFF2-40B4-BE49-F238E27FC236}">
                <a16:creationId xmlns:a16="http://schemas.microsoft.com/office/drawing/2014/main" id="{2B4FE1F2-7EA3-44A0-8BD8-D22446AB0D33}"/>
              </a:ext>
            </a:extLst>
          </p:cNvPr>
          <p:cNvPicPr>
            <a:picLocks noChangeAspect="1"/>
          </p:cNvPicPr>
          <p:nvPr/>
        </p:nvPicPr>
        <p:blipFill>
          <a:blip r:embed="rId5"/>
          <a:stretch>
            <a:fillRect/>
          </a:stretch>
        </p:blipFill>
        <p:spPr>
          <a:xfrm>
            <a:off x="4598309" y="4239331"/>
            <a:ext cx="3321248" cy="2595028"/>
          </a:xfrm>
          <a:prstGeom prst="rect">
            <a:avLst/>
          </a:prstGeom>
        </p:spPr>
      </p:pic>
      <p:pic>
        <p:nvPicPr>
          <p:cNvPr id="8" name="Picture 8">
            <a:extLst>
              <a:ext uri="{FF2B5EF4-FFF2-40B4-BE49-F238E27FC236}">
                <a16:creationId xmlns:a16="http://schemas.microsoft.com/office/drawing/2014/main" id="{890A4203-B55D-4492-A107-E85C36886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10" name="Εικόνα 9">
            <a:extLst>
              <a:ext uri="{FF2B5EF4-FFF2-40B4-BE49-F238E27FC236}">
                <a16:creationId xmlns:a16="http://schemas.microsoft.com/office/drawing/2014/main" id="{117D5F5F-9086-4534-9DFB-A68ADFA88D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1444436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FDB295D-70F6-4283-AEAC-912C7123BEC9}"/>
              </a:ext>
            </a:extLst>
          </p:cNvPr>
          <p:cNvPicPr>
            <a:picLocks noChangeAspect="1"/>
          </p:cNvPicPr>
          <p:nvPr/>
        </p:nvPicPr>
        <p:blipFill>
          <a:blip r:embed="rId2"/>
          <a:stretch>
            <a:fillRect/>
          </a:stretch>
        </p:blipFill>
        <p:spPr>
          <a:xfrm>
            <a:off x="179512" y="116632"/>
            <a:ext cx="4392488" cy="3147765"/>
          </a:xfrm>
          <a:prstGeom prst="rect">
            <a:avLst/>
          </a:prstGeom>
        </p:spPr>
      </p:pic>
      <p:pic>
        <p:nvPicPr>
          <p:cNvPr id="7" name="Εικόνα 6">
            <a:extLst>
              <a:ext uri="{FF2B5EF4-FFF2-40B4-BE49-F238E27FC236}">
                <a16:creationId xmlns:a16="http://schemas.microsoft.com/office/drawing/2014/main" id="{3E84BA61-62DA-4CAD-B5BF-C07509FCC240}"/>
              </a:ext>
            </a:extLst>
          </p:cNvPr>
          <p:cNvPicPr>
            <a:picLocks noChangeAspect="1"/>
          </p:cNvPicPr>
          <p:nvPr/>
        </p:nvPicPr>
        <p:blipFill>
          <a:blip r:embed="rId3"/>
          <a:stretch>
            <a:fillRect/>
          </a:stretch>
        </p:blipFill>
        <p:spPr>
          <a:xfrm>
            <a:off x="4769246" y="116633"/>
            <a:ext cx="4340226" cy="3024336"/>
          </a:xfrm>
          <a:prstGeom prst="rect">
            <a:avLst/>
          </a:prstGeom>
        </p:spPr>
      </p:pic>
      <p:pic>
        <p:nvPicPr>
          <p:cNvPr id="9" name="Εικόνα 8">
            <a:extLst>
              <a:ext uri="{FF2B5EF4-FFF2-40B4-BE49-F238E27FC236}">
                <a16:creationId xmlns:a16="http://schemas.microsoft.com/office/drawing/2014/main" id="{34B7832D-38B8-4B2C-942C-8027508E2BAD}"/>
              </a:ext>
            </a:extLst>
          </p:cNvPr>
          <p:cNvPicPr>
            <a:picLocks noChangeAspect="1"/>
          </p:cNvPicPr>
          <p:nvPr/>
        </p:nvPicPr>
        <p:blipFill>
          <a:blip r:embed="rId4"/>
          <a:stretch>
            <a:fillRect/>
          </a:stretch>
        </p:blipFill>
        <p:spPr>
          <a:xfrm>
            <a:off x="33377" y="3619831"/>
            <a:ext cx="4521194" cy="3126968"/>
          </a:xfrm>
          <a:prstGeom prst="rect">
            <a:avLst/>
          </a:prstGeom>
        </p:spPr>
      </p:pic>
      <p:pic>
        <p:nvPicPr>
          <p:cNvPr id="11" name="Εικόνα 10">
            <a:extLst>
              <a:ext uri="{FF2B5EF4-FFF2-40B4-BE49-F238E27FC236}">
                <a16:creationId xmlns:a16="http://schemas.microsoft.com/office/drawing/2014/main" id="{6061A70B-80CF-48B8-82B3-2391DE7AF74E}"/>
              </a:ext>
            </a:extLst>
          </p:cNvPr>
          <p:cNvPicPr>
            <a:picLocks noChangeAspect="1"/>
          </p:cNvPicPr>
          <p:nvPr/>
        </p:nvPicPr>
        <p:blipFill>
          <a:blip r:embed="rId5"/>
          <a:stretch>
            <a:fillRect/>
          </a:stretch>
        </p:blipFill>
        <p:spPr>
          <a:xfrm>
            <a:off x="4644070" y="3721885"/>
            <a:ext cx="4527444" cy="2736303"/>
          </a:xfrm>
          <a:prstGeom prst="rect">
            <a:avLst/>
          </a:prstGeom>
        </p:spPr>
      </p:pic>
      <p:pic>
        <p:nvPicPr>
          <p:cNvPr id="6" name="Picture 8">
            <a:extLst>
              <a:ext uri="{FF2B5EF4-FFF2-40B4-BE49-F238E27FC236}">
                <a16:creationId xmlns:a16="http://schemas.microsoft.com/office/drawing/2014/main" id="{D20B4ED8-1A39-40E7-A8E1-AA21BCEC5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8" name="Εικόνα 7">
            <a:extLst>
              <a:ext uri="{FF2B5EF4-FFF2-40B4-BE49-F238E27FC236}">
                <a16:creationId xmlns:a16="http://schemas.microsoft.com/office/drawing/2014/main" id="{48CE40D2-809F-4CA5-A510-41A6DE9EF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1704015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7A7DFA7A-3732-4591-B7FD-9D70578CDB33}"/>
              </a:ext>
            </a:extLst>
          </p:cNvPr>
          <p:cNvPicPr>
            <a:picLocks noChangeAspect="1"/>
          </p:cNvPicPr>
          <p:nvPr/>
        </p:nvPicPr>
        <p:blipFill>
          <a:blip r:embed="rId2"/>
          <a:stretch>
            <a:fillRect/>
          </a:stretch>
        </p:blipFill>
        <p:spPr>
          <a:xfrm>
            <a:off x="0" y="1124744"/>
            <a:ext cx="4824536" cy="3520101"/>
          </a:xfrm>
          <a:prstGeom prst="rect">
            <a:avLst/>
          </a:prstGeom>
        </p:spPr>
      </p:pic>
      <p:pic>
        <p:nvPicPr>
          <p:cNvPr id="7" name="Εικόνα 6">
            <a:extLst>
              <a:ext uri="{FF2B5EF4-FFF2-40B4-BE49-F238E27FC236}">
                <a16:creationId xmlns:a16="http://schemas.microsoft.com/office/drawing/2014/main" id="{701939D2-6CFE-4F26-BBE9-1B89B7A10841}"/>
              </a:ext>
            </a:extLst>
          </p:cNvPr>
          <p:cNvPicPr>
            <a:picLocks noChangeAspect="1"/>
          </p:cNvPicPr>
          <p:nvPr/>
        </p:nvPicPr>
        <p:blipFill>
          <a:blip r:embed="rId3"/>
          <a:stretch>
            <a:fillRect/>
          </a:stretch>
        </p:blipFill>
        <p:spPr>
          <a:xfrm>
            <a:off x="4319464" y="1191920"/>
            <a:ext cx="4824536" cy="3385747"/>
          </a:xfrm>
          <a:prstGeom prst="rect">
            <a:avLst/>
          </a:prstGeom>
        </p:spPr>
      </p:pic>
      <p:pic>
        <p:nvPicPr>
          <p:cNvPr id="4" name="Picture 8">
            <a:extLst>
              <a:ext uri="{FF2B5EF4-FFF2-40B4-BE49-F238E27FC236}">
                <a16:creationId xmlns:a16="http://schemas.microsoft.com/office/drawing/2014/main" id="{B5AD6D41-8D08-42A2-88F1-32FFA6422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6" name="Εικόνα 5">
            <a:extLst>
              <a:ext uri="{FF2B5EF4-FFF2-40B4-BE49-F238E27FC236}">
                <a16:creationId xmlns:a16="http://schemas.microsoft.com/office/drawing/2014/main" id="{1E22D2C4-25FD-4909-9324-6541314136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1054473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A5B821-5AE4-4C39-B420-11F7ED0A1B38}"/>
              </a:ext>
            </a:extLst>
          </p:cNvPr>
          <p:cNvSpPr>
            <a:spLocks noGrp="1"/>
          </p:cNvSpPr>
          <p:nvPr>
            <p:ph type="title"/>
          </p:nvPr>
        </p:nvSpPr>
        <p:spPr>
          <a:xfrm>
            <a:off x="370762" y="-200284"/>
            <a:ext cx="8229600" cy="1143000"/>
          </a:xfrm>
        </p:spPr>
        <p:txBody>
          <a:bodyPr/>
          <a:lstStyle/>
          <a:p>
            <a:r>
              <a:rPr lang="en-US" dirty="0"/>
              <a:t>After visit</a:t>
            </a:r>
            <a:endParaRPr lang="el-GR" dirty="0"/>
          </a:p>
        </p:txBody>
      </p:sp>
      <p:pic>
        <p:nvPicPr>
          <p:cNvPr id="5" name="Εικόνα 4">
            <a:extLst>
              <a:ext uri="{FF2B5EF4-FFF2-40B4-BE49-F238E27FC236}">
                <a16:creationId xmlns:a16="http://schemas.microsoft.com/office/drawing/2014/main" id="{8B3EDE5D-EDB7-4AE9-A1B6-68B1CAD39606}"/>
              </a:ext>
            </a:extLst>
          </p:cNvPr>
          <p:cNvPicPr>
            <a:picLocks noChangeAspect="1"/>
          </p:cNvPicPr>
          <p:nvPr/>
        </p:nvPicPr>
        <p:blipFill>
          <a:blip r:embed="rId2"/>
          <a:stretch>
            <a:fillRect/>
          </a:stretch>
        </p:blipFill>
        <p:spPr>
          <a:xfrm>
            <a:off x="142953" y="836712"/>
            <a:ext cx="4342609" cy="2924023"/>
          </a:xfrm>
          <a:prstGeom prst="rect">
            <a:avLst/>
          </a:prstGeom>
        </p:spPr>
      </p:pic>
      <p:pic>
        <p:nvPicPr>
          <p:cNvPr id="7" name="Εικόνα 6">
            <a:extLst>
              <a:ext uri="{FF2B5EF4-FFF2-40B4-BE49-F238E27FC236}">
                <a16:creationId xmlns:a16="http://schemas.microsoft.com/office/drawing/2014/main" id="{0DEBD7CB-8CB5-4B8A-ABA0-EEB2488ED478}"/>
              </a:ext>
            </a:extLst>
          </p:cNvPr>
          <p:cNvPicPr>
            <a:picLocks noChangeAspect="1"/>
          </p:cNvPicPr>
          <p:nvPr/>
        </p:nvPicPr>
        <p:blipFill>
          <a:blip r:embed="rId3"/>
          <a:stretch>
            <a:fillRect/>
          </a:stretch>
        </p:blipFill>
        <p:spPr>
          <a:xfrm>
            <a:off x="4675333" y="772965"/>
            <a:ext cx="4179476" cy="2924023"/>
          </a:xfrm>
          <a:prstGeom prst="rect">
            <a:avLst/>
          </a:prstGeom>
        </p:spPr>
      </p:pic>
      <p:pic>
        <p:nvPicPr>
          <p:cNvPr id="9" name="Εικόνα 8">
            <a:extLst>
              <a:ext uri="{FF2B5EF4-FFF2-40B4-BE49-F238E27FC236}">
                <a16:creationId xmlns:a16="http://schemas.microsoft.com/office/drawing/2014/main" id="{8D6736D9-C54C-4C7C-B2E1-F8D2C34C77A9}"/>
              </a:ext>
            </a:extLst>
          </p:cNvPr>
          <p:cNvPicPr>
            <a:picLocks noChangeAspect="1"/>
          </p:cNvPicPr>
          <p:nvPr/>
        </p:nvPicPr>
        <p:blipFill>
          <a:blip r:embed="rId4"/>
          <a:stretch>
            <a:fillRect/>
          </a:stretch>
        </p:blipFill>
        <p:spPr>
          <a:xfrm>
            <a:off x="156320" y="4077072"/>
            <a:ext cx="4452898" cy="2397261"/>
          </a:xfrm>
          <a:prstGeom prst="rect">
            <a:avLst/>
          </a:prstGeom>
        </p:spPr>
      </p:pic>
      <p:pic>
        <p:nvPicPr>
          <p:cNvPr id="11" name="Εικόνα 10">
            <a:extLst>
              <a:ext uri="{FF2B5EF4-FFF2-40B4-BE49-F238E27FC236}">
                <a16:creationId xmlns:a16="http://schemas.microsoft.com/office/drawing/2014/main" id="{6AC646B7-4941-49D1-B8F0-45ADBD677E2B}"/>
              </a:ext>
            </a:extLst>
          </p:cNvPr>
          <p:cNvPicPr>
            <a:picLocks noChangeAspect="1"/>
          </p:cNvPicPr>
          <p:nvPr/>
        </p:nvPicPr>
        <p:blipFill>
          <a:blip r:embed="rId5"/>
          <a:stretch>
            <a:fillRect/>
          </a:stretch>
        </p:blipFill>
        <p:spPr>
          <a:xfrm>
            <a:off x="4821689" y="4077072"/>
            <a:ext cx="4179476" cy="2539229"/>
          </a:xfrm>
          <a:prstGeom prst="rect">
            <a:avLst/>
          </a:prstGeom>
        </p:spPr>
      </p:pic>
      <p:pic>
        <p:nvPicPr>
          <p:cNvPr id="8" name="Picture 8">
            <a:extLst>
              <a:ext uri="{FF2B5EF4-FFF2-40B4-BE49-F238E27FC236}">
                <a16:creationId xmlns:a16="http://schemas.microsoft.com/office/drawing/2014/main" id="{E1B7A379-485D-4B96-A2BC-C626D1526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10" name="Εικόνα 9">
            <a:extLst>
              <a:ext uri="{FF2B5EF4-FFF2-40B4-BE49-F238E27FC236}">
                <a16:creationId xmlns:a16="http://schemas.microsoft.com/office/drawing/2014/main" id="{8E3F95E3-07D9-4AD8-9EAC-90F0B32E89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4144396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971" y="741965"/>
            <a:ext cx="8229600" cy="1143000"/>
          </a:xfrm>
        </p:spPr>
        <p:txBody>
          <a:bodyPr>
            <a:normAutofit/>
          </a:bodyPr>
          <a:lstStyle/>
          <a:p>
            <a:r>
              <a:rPr lang="en-US" sz="3200" dirty="0">
                <a:solidFill>
                  <a:schemeClr val="accent1"/>
                </a:solidFill>
                <a:latin typeface="+mn-lt"/>
              </a:rPr>
              <a:t>bringing together </a:t>
            </a:r>
            <a:r>
              <a:rPr lang="en-US" sz="3200" b="1" dirty="0">
                <a:solidFill>
                  <a:schemeClr val="accent1"/>
                </a:solidFill>
                <a:latin typeface="+mn-lt"/>
              </a:rPr>
              <a:t>research</a:t>
            </a:r>
            <a:r>
              <a:rPr lang="en-US" sz="3200" dirty="0">
                <a:solidFill>
                  <a:schemeClr val="accent1"/>
                </a:solidFill>
                <a:latin typeface="+mn-lt"/>
              </a:rPr>
              <a:t> and </a:t>
            </a:r>
            <a:r>
              <a:rPr lang="en-US" sz="3200" b="1" dirty="0">
                <a:solidFill>
                  <a:schemeClr val="accent1"/>
                </a:solidFill>
                <a:latin typeface="+mn-lt"/>
              </a:rPr>
              <a:t>educational</a:t>
            </a:r>
            <a:r>
              <a:rPr lang="en-US" sz="3200" dirty="0">
                <a:solidFill>
                  <a:schemeClr val="accent1"/>
                </a:solidFill>
                <a:latin typeface="+mn-lt"/>
              </a:rPr>
              <a:t> institutions from all over </a:t>
            </a:r>
            <a:r>
              <a:rPr lang="en-US" sz="3200" b="1" dirty="0">
                <a:solidFill>
                  <a:schemeClr val="accent1"/>
                </a:solidFill>
                <a:latin typeface="+mn-lt"/>
              </a:rPr>
              <a:t>Europe</a:t>
            </a:r>
          </a:p>
        </p:txBody>
      </p:sp>
      <p:pic>
        <p:nvPicPr>
          <p:cNvPr id="21" name="Picture 8">
            <a:extLst>
              <a:ext uri="{FF2B5EF4-FFF2-40B4-BE49-F238E27FC236}">
                <a16:creationId xmlns:a16="http://schemas.microsoft.com/office/drawing/2014/main" id="{CBD58B03-A7B4-7C43-A05B-B0286FE10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23" name="Εικόνα 5">
            <a:extLst>
              <a:ext uri="{FF2B5EF4-FFF2-40B4-BE49-F238E27FC236}">
                <a16:creationId xmlns:a16="http://schemas.microsoft.com/office/drawing/2014/main" id="{0950594A-909C-2B4D-B89F-6776B012F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pic>
        <p:nvPicPr>
          <p:cNvPr id="30" name="Picture 15">
            <a:extLst>
              <a:ext uri="{FF2B5EF4-FFF2-40B4-BE49-F238E27FC236}">
                <a16:creationId xmlns:a16="http://schemas.microsoft.com/office/drawing/2014/main" id="{DDFC6AF2-5A0B-AE4F-8490-0575BFBD0E87}"/>
              </a:ext>
            </a:extLst>
          </p:cNvPr>
          <p:cNvPicPr>
            <a:picLocks noChangeAspect="1"/>
          </p:cNvPicPr>
          <p:nvPr/>
        </p:nvPicPr>
        <p:blipFill>
          <a:blip r:embed="rId4"/>
          <a:stretch>
            <a:fillRect/>
          </a:stretch>
        </p:blipFill>
        <p:spPr>
          <a:xfrm>
            <a:off x="5527439" y="4299037"/>
            <a:ext cx="1264740" cy="331572"/>
          </a:xfrm>
          <a:prstGeom prst="rect">
            <a:avLst/>
          </a:prstGeom>
        </p:spPr>
      </p:pic>
      <p:grpSp>
        <p:nvGrpSpPr>
          <p:cNvPr id="3" name="Groupe 2">
            <a:extLst>
              <a:ext uri="{FF2B5EF4-FFF2-40B4-BE49-F238E27FC236}">
                <a16:creationId xmlns:a16="http://schemas.microsoft.com/office/drawing/2014/main" id="{329C4C3C-893C-874D-A518-624AD990B5EE}"/>
              </a:ext>
            </a:extLst>
          </p:cNvPr>
          <p:cNvGrpSpPr/>
          <p:nvPr/>
        </p:nvGrpSpPr>
        <p:grpSpPr>
          <a:xfrm>
            <a:off x="555971" y="1815403"/>
            <a:ext cx="8073483" cy="4466408"/>
            <a:chOff x="323458" y="1744980"/>
            <a:chExt cx="8363342" cy="4824498"/>
          </a:xfrm>
        </p:grpSpPr>
        <p:sp>
          <p:nvSpPr>
            <p:cNvPr id="10" name="TextBox 9"/>
            <p:cNvSpPr txBox="1"/>
            <p:nvPr/>
          </p:nvSpPr>
          <p:spPr>
            <a:xfrm>
              <a:off x="323458" y="1744980"/>
              <a:ext cx="1958421" cy="369332"/>
            </a:xfrm>
            <a:prstGeom prst="rect">
              <a:avLst/>
            </a:prstGeom>
            <a:noFill/>
          </p:spPr>
          <p:txBody>
            <a:bodyPr wrap="none" rtlCol="0">
              <a:spAutoFit/>
            </a:bodyPr>
            <a:lstStyle/>
            <a:p>
              <a:r>
                <a:rPr lang="en-US" b="1" dirty="0"/>
                <a:t>Scientific Research</a:t>
              </a:r>
              <a:endParaRPr lang="el-GR" b="1" dirty="0"/>
            </a:p>
          </p:txBody>
        </p:sp>
        <p:sp>
          <p:nvSpPr>
            <p:cNvPr id="11" name="TextBox 10"/>
            <p:cNvSpPr txBox="1"/>
            <p:nvPr/>
          </p:nvSpPr>
          <p:spPr>
            <a:xfrm>
              <a:off x="6792179" y="1795671"/>
              <a:ext cx="1894621" cy="369332"/>
            </a:xfrm>
            <a:prstGeom prst="rect">
              <a:avLst/>
            </a:prstGeom>
            <a:noFill/>
          </p:spPr>
          <p:txBody>
            <a:bodyPr wrap="none" rtlCol="0">
              <a:spAutoFit/>
            </a:bodyPr>
            <a:lstStyle/>
            <a:p>
              <a:r>
                <a:rPr lang="en-US" b="1" dirty="0"/>
                <a:t>Science Education</a:t>
              </a:r>
              <a:endParaRPr lang="el-GR" b="1" dirty="0"/>
            </a:p>
          </p:txBody>
        </p:sp>
        <p:sp>
          <p:nvSpPr>
            <p:cNvPr id="13" name="TextBox 12"/>
            <p:cNvSpPr txBox="1"/>
            <p:nvPr/>
          </p:nvSpPr>
          <p:spPr>
            <a:xfrm>
              <a:off x="337832" y="5734133"/>
              <a:ext cx="3785846" cy="646331"/>
            </a:xfrm>
            <a:prstGeom prst="rect">
              <a:avLst/>
            </a:prstGeom>
            <a:noFill/>
          </p:spPr>
          <p:txBody>
            <a:bodyPr wrap="square" rtlCol="0">
              <a:spAutoFit/>
            </a:bodyPr>
            <a:lstStyle/>
            <a:p>
              <a:r>
                <a:rPr lang="en-US" b="1" dirty="0"/>
                <a:t>Teacher Training Networks and Astrophysics Outreach</a:t>
              </a:r>
              <a:endParaRPr lang="el-GR" b="1" dirty="0"/>
            </a:p>
          </p:txBody>
        </p:sp>
        <p:sp>
          <p:nvSpPr>
            <p:cNvPr id="24" name="Oval 7">
              <a:extLst>
                <a:ext uri="{FF2B5EF4-FFF2-40B4-BE49-F238E27FC236}">
                  <a16:creationId xmlns:a16="http://schemas.microsoft.com/office/drawing/2014/main" id="{DF73A602-73C7-364E-978A-7BC1165F958A}"/>
                </a:ext>
              </a:extLst>
            </p:cNvPr>
            <p:cNvSpPr/>
            <p:nvPr/>
          </p:nvSpPr>
          <p:spPr>
            <a:xfrm>
              <a:off x="1081725" y="1909548"/>
              <a:ext cx="4267671" cy="3857768"/>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p>
          </p:txBody>
        </p:sp>
        <p:sp>
          <p:nvSpPr>
            <p:cNvPr id="25" name="Oval 8">
              <a:extLst>
                <a:ext uri="{FF2B5EF4-FFF2-40B4-BE49-F238E27FC236}">
                  <a16:creationId xmlns:a16="http://schemas.microsoft.com/office/drawing/2014/main" id="{0B7B594E-4080-5C4A-A0CD-5B7F8C29E9CC}"/>
                </a:ext>
              </a:extLst>
            </p:cNvPr>
            <p:cNvSpPr/>
            <p:nvPr/>
          </p:nvSpPr>
          <p:spPr>
            <a:xfrm>
              <a:off x="3962581" y="1953495"/>
              <a:ext cx="4009012" cy="3713733"/>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8" name="Oval 11">
              <a:extLst>
                <a:ext uri="{FF2B5EF4-FFF2-40B4-BE49-F238E27FC236}">
                  <a16:creationId xmlns:a16="http://schemas.microsoft.com/office/drawing/2014/main" id="{C5937AD1-F496-604E-A88D-E1879384E33D}"/>
                </a:ext>
              </a:extLst>
            </p:cNvPr>
            <p:cNvSpPr/>
            <p:nvPr/>
          </p:nvSpPr>
          <p:spPr>
            <a:xfrm>
              <a:off x="3054785" y="2691741"/>
              <a:ext cx="3990617" cy="3877737"/>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dirty="0"/>
            </a:p>
          </p:txBody>
        </p:sp>
        <p:pic>
          <p:nvPicPr>
            <p:cNvPr id="31" name="Picture 16">
              <a:extLst>
                <a:ext uri="{FF2B5EF4-FFF2-40B4-BE49-F238E27FC236}">
                  <a16:creationId xmlns:a16="http://schemas.microsoft.com/office/drawing/2014/main" id="{3FBFD2CC-7F66-DF4C-AB22-11B183DB2653}"/>
                </a:ext>
              </a:extLst>
            </p:cNvPr>
            <p:cNvPicPr>
              <a:picLocks noChangeAspect="1"/>
            </p:cNvPicPr>
            <p:nvPr/>
          </p:nvPicPr>
          <p:blipFill>
            <a:blip r:embed="rId5"/>
            <a:stretch>
              <a:fillRect/>
            </a:stretch>
          </p:blipFill>
          <p:spPr>
            <a:xfrm>
              <a:off x="6344250" y="2498494"/>
              <a:ext cx="806709" cy="546315"/>
            </a:xfrm>
            <a:prstGeom prst="rect">
              <a:avLst/>
            </a:prstGeom>
          </p:spPr>
        </p:pic>
        <p:pic>
          <p:nvPicPr>
            <p:cNvPr id="32" name="Picture 18">
              <a:extLst>
                <a:ext uri="{FF2B5EF4-FFF2-40B4-BE49-F238E27FC236}">
                  <a16:creationId xmlns:a16="http://schemas.microsoft.com/office/drawing/2014/main" id="{E90FE1A7-49D8-DE4B-BF65-2BB70FABB4FF}"/>
                </a:ext>
              </a:extLst>
            </p:cNvPr>
            <p:cNvPicPr>
              <a:picLocks noChangeAspect="1"/>
            </p:cNvPicPr>
            <p:nvPr/>
          </p:nvPicPr>
          <p:blipFill>
            <a:blip r:embed="rId6"/>
            <a:stretch>
              <a:fillRect/>
            </a:stretch>
          </p:blipFill>
          <p:spPr>
            <a:xfrm>
              <a:off x="4185888" y="5762213"/>
              <a:ext cx="1512970" cy="435936"/>
            </a:xfrm>
            <a:prstGeom prst="rect">
              <a:avLst/>
            </a:prstGeom>
          </p:spPr>
        </p:pic>
        <p:pic>
          <p:nvPicPr>
            <p:cNvPr id="34" name="Image 33">
              <a:extLst>
                <a:ext uri="{FF2B5EF4-FFF2-40B4-BE49-F238E27FC236}">
                  <a16:creationId xmlns:a16="http://schemas.microsoft.com/office/drawing/2014/main" id="{12707C87-F1D1-2644-932D-CA41ABB43E31}"/>
                </a:ext>
              </a:extLst>
            </p:cNvPr>
            <p:cNvPicPr>
              <a:picLocks noChangeAspect="1"/>
            </p:cNvPicPr>
            <p:nvPr/>
          </p:nvPicPr>
          <p:blipFill>
            <a:blip r:embed="rId7"/>
            <a:stretch>
              <a:fillRect/>
            </a:stretch>
          </p:blipFill>
          <p:spPr>
            <a:xfrm>
              <a:off x="1813864" y="4351192"/>
              <a:ext cx="936030" cy="671500"/>
            </a:xfrm>
            <a:prstGeom prst="rect">
              <a:avLst/>
            </a:prstGeom>
          </p:spPr>
        </p:pic>
        <p:pic>
          <p:nvPicPr>
            <p:cNvPr id="35" name="Image 34">
              <a:extLst>
                <a:ext uri="{FF2B5EF4-FFF2-40B4-BE49-F238E27FC236}">
                  <a16:creationId xmlns:a16="http://schemas.microsoft.com/office/drawing/2014/main" id="{D2AA4CC8-B889-5C40-B577-00C98D0A370B}"/>
                </a:ext>
              </a:extLst>
            </p:cNvPr>
            <p:cNvPicPr>
              <a:picLocks noChangeAspect="1"/>
            </p:cNvPicPr>
            <p:nvPr/>
          </p:nvPicPr>
          <p:blipFill>
            <a:blip r:embed="rId8"/>
            <a:stretch>
              <a:fillRect/>
            </a:stretch>
          </p:blipFill>
          <p:spPr>
            <a:xfrm>
              <a:off x="2392370" y="2304304"/>
              <a:ext cx="868644" cy="868644"/>
            </a:xfrm>
            <a:prstGeom prst="rect">
              <a:avLst/>
            </a:prstGeom>
          </p:spPr>
        </p:pic>
        <p:pic>
          <p:nvPicPr>
            <p:cNvPr id="36" name="Content Placeholder 7" descr="LOGOdef_completo-1.jpg">
              <a:extLst>
                <a:ext uri="{FF2B5EF4-FFF2-40B4-BE49-F238E27FC236}">
                  <a16:creationId xmlns:a16="http://schemas.microsoft.com/office/drawing/2014/main" id="{2FAB9B70-1627-B04B-A130-B41B36CDA2B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37594"/>
            <a:stretch/>
          </p:blipFill>
          <p:spPr bwMode="auto">
            <a:xfrm>
              <a:off x="1470263" y="3599768"/>
              <a:ext cx="1223623" cy="2595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Εικόνα 5">
              <a:extLst>
                <a:ext uri="{FF2B5EF4-FFF2-40B4-BE49-F238E27FC236}">
                  <a16:creationId xmlns:a16="http://schemas.microsoft.com/office/drawing/2014/main" id="{3EA53E88-81A3-F54D-9766-C23B93F17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860" y="3694523"/>
              <a:ext cx="1288172" cy="231676"/>
            </a:xfrm>
            <a:prstGeom prst="rect">
              <a:avLst/>
            </a:prstGeom>
          </p:spPr>
        </p:pic>
      </p:grpSp>
      <p:pic>
        <p:nvPicPr>
          <p:cNvPr id="40" name="Εικόνα 5">
            <a:extLst>
              <a:ext uri="{FF2B5EF4-FFF2-40B4-BE49-F238E27FC236}">
                <a16:creationId xmlns:a16="http://schemas.microsoft.com/office/drawing/2014/main" id="{CA546C73-0B90-C84B-860E-9BAD04224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845" y="293600"/>
            <a:ext cx="3513181" cy="631840"/>
          </a:xfrm>
          <a:prstGeom prst="rect">
            <a:avLst/>
          </a:prstGeom>
        </p:spPr>
      </p:pic>
      <p:sp>
        <p:nvSpPr>
          <p:cNvPr id="41" name="Title 1">
            <a:extLst>
              <a:ext uri="{FF2B5EF4-FFF2-40B4-BE49-F238E27FC236}">
                <a16:creationId xmlns:a16="http://schemas.microsoft.com/office/drawing/2014/main" id="{48600D65-1116-D846-B353-6EA00E246D41}"/>
              </a:ext>
            </a:extLst>
          </p:cNvPr>
          <p:cNvSpPr txBox="1">
            <a:spLocks/>
          </p:cNvSpPr>
          <p:nvPr/>
        </p:nvSpPr>
        <p:spPr>
          <a:xfrm>
            <a:off x="3722333" y="164929"/>
            <a:ext cx="5497847" cy="8891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err="1">
                <a:solidFill>
                  <a:schemeClr val="accent1"/>
                </a:solidFill>
                <a:latin typeface="+mn-lt"/>
              </a:rPr>
              <a:t>is</a:t>
            </a:r>
            <a:r>
              <a:rPr lang="fr-FR" sz="3200" dirty="0">
                <a:solidFill>
                  <a:schemeClr val="accent1"/>
                </a:solidFill>
                <a:latin typeface="+mn-lt"/>
              </a:rPr>
              <a:t> an EU </a:t>
            </a:r>
            <a:r>
              <a:rPr lang="fr-FR" sz="3200" dirty="0" err="1">
                <a:solidFill>
                  <a:schemeClr val="accent1"/>
                </a:solidFill>
                <a:latin typeface="+mn-lt"/>
              </a:rPr>
              <a:t>funded</a:t>
            </a:r>
            <a:r>
              <a:rPr lang="fr-FR" sz="3200" dirty="0">
                <a:solidFill>
                  <a:schemeClr val="accent1"/>
                </a:solidFill>
                <a:latin typeface="+mn-lt"/>
              </a:rPr>
              <a:t> </a:t>
            </a:r>
            <a:r>
              <a:rPr lang="fr-FR" sz="3200" dirty="0" err="1">
                <a:solidFill>
                  <a:schemeClr val="accent1"/>
                </a:solidFill>
                <a:latin typeface="+mn-lt"/>
              </a:rPr>
              <a:t>project</a:t>
            </a:r>
            <a:endParaRPr lang="en-US" sz="3200" dirty="0">
              <a:latin typeface="+mn-lt"/>
            </a:endParaRPr>
          </a:p>
        </p:txBody>
      </p:sp>
    </p:spTree>
    <p:extLst>
      <p:ext uri="{BB962C8B-B14F-4D97-AF65-F5344CB8AC3E}">
        <p14:creationId xmlns:p14="http://schemas.microsoft.com/office/powerpoint/2010/main" val="804334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8A9F24B-FB89-43F0-B6ED-425306527372}"/>
              </a:ext>
            </a:extLst>
          </p:cNvPr>
          <p:cNvPicPr>
            <a:picLocks noChangeAspect="1"/>
          </p:cNvPicPr>
          <p:nvPr/>
        </p:nvPicPr>
        <p:blipFill>
          <a:blip r:embed="rId2"/>
          <a:stretch>
            <a:fillRect/>
          </a:stretch>
        </p:blipFill>
        <p:spPr>
          <a:xfrm>
            <a:off x="179513" y="188641"/>
            <a:ext cx="4536504" cy="3037684"/>
          </a:xfrm>
          <a:prstGeom prst="rect">
            <a:avLst/>
          </a:prstGeom>
        </p:spPr>
      </p:pic>
      <p:pic>
        <p:nvPicPr>
          <p:cNvPr id="7" name="Εικόνα 6">
            <a:extLst>
              <a:ext uri="{FF2B5EF4-FFF2-40B4-BE49-F238E27FC236}">
                <a16:creationId xmlns:a16="http://schemas.microsoft.com/office/drawing/2014/main" id="{86A8B4EE-777E-4903-9FD1-CD45217D6DDB}"/>
              </a:ext>
            </a:extLst>
          </p:cNvPr>
          <p:cNvPicPr>
            <a:picLocks noChangeAspect="1"/>
          </p:cNvPicPr>
          <p:nvPr/>
        </p:nvPicPr>
        <p:blipFill>
          <a:blip r:embed="rId3"/>
          <a:stretch>
            <a:fillRect/>
          </a:stretch>
        </p:blipFill>
        <p:spPr>
          <a:xfrm>
            <a:off x="4716017" y="188640"/>
            <a:ext cx="4248470" cy="3058467"/>
          </a:xfrm>
          <a:prstGeom prst="rect">
            <a:avLst/>
          </a:prstGeom>
        </p:spPr>
      </p:pic>
      <p:pic>
        <p:nvPicPr>
          <p:cNvPr id="9" name="Εικόνα 8">
            <a:extLst>
              <a:ext uri="{FF2B5EF4-FFF2-40B4-BE49-F238E27FC236}">
                <a16:creationId xmlns:a16="http://schemas.microsoft.com/office/drawing/2014/main" id="{8E4FAC54-C675-4282-B67E-0A1C078F5079}"/>
              </a:ext>
            </a:extLst>
          </p:cNvPr>
          <p:cNvPicPr>
            <a:picLocks noChangeAspect="1"/>
          </p:cNvPicPr>
          <p:nvPr/>
        </p:nvPicPr>
        <p:blipFill>
          <a:blip r:embed="rId4"/>
          <a:stretch>
            <a:fillRect/>
          </a:stretch>
        </p:blipFill>
        <p:spPr>
          <a:xfrm>
            <a:off x="0" y="3310977"/>
            <a:ext cx="4716017" cy="3393159"/>
          </a:xfrm>
          <a:prstGeom prst="rect">
            <a:avLst/>
          </a:prstGeom>
        </p:spPr>
      </p:pic>
      <p:pic>
        <p:nvPicPr>
          <p:cNvPr id="11" name="Εικόνα 10">
            <a:extLst>
              <a:ext uri="{FF2B5EF4-FFF2-40B4-BE49-F238E27FC236}">
                <a16:creationId xmlns:a16="http://schemas.microsoft.com/office/drawing/2014/main" id="{02F6A121-9559-48DD-88B7-CEBE114DA140}"/>
              </a:ext>
            </a:extLst>
          </p:cNvPr>
          <p:cNvPicPr>
            <a:picLocks noChangeAspect="1"/>
          </p:cNvPicPr>
          <p:nvPr/>
        </p:nvPicPr>
        <p:blipFill>
          <a:blip r:embed="rId5"/>
          <a:stretch>
            <a:fillRect/>
          </a:stretch>
        </p:blipFill>
        <p:spPr>
          <a:xfrm>
            <a:off x="4230227" y="3331758"/>
            <a:ext cx="4756837" cy="3494819"/>
          </a:xfrm>
          <a:prstGeom prst="rect">
            <a:avLst/>
          </a:prstGeom>
        </p:spPr>
      </p:pic>
      <p:pic>
        <p:nvPicPr>
          <p:cNvPr id="6" name="Picture 8">
            <a:extLst>
              <a:ext uri="{FF2B5EF4-FFF2-40B4-BE49-F238E27FC236}">
                <a16:creationId xmlns:a16="http://schemas.microsoft.com/office/drawing/2014/main" id="{3D72A552-0192-428D-96DB-45B5918F6B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8" name="Εικόνα 7">
            <a:extLst>
              <a:ext uri="{FF2B5EF4-FFF2-40B4-BE49-F238E27FC236}">
                <a16:creationId xmlns:a16="http://schemas.microsoft.com/office/drawing/2014/main" id="{6E07D296-55D5-4822-8DD1-7952718BC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443449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BEEB63A-49CC-4415-BFAF-098E719B6D27}"/>
              </a:ext>
            </a:extLst>
          </p:cNvPr>
          <p:cNvPicPr>
            <a:picLocks noChangeAspect="1"/>
          </p:cNvPicPr>
          <p:nvPr/>
        </p:nvPicPr>
        <p:blipFill>
          <a:blip r:embed="rId2"/>
          <a:stretch>
            <a:fillRect/>
          </a:stretch>
        </p:blipFill>
        <p:spPr>
          <a:xfrm>
            <a:off x="179512" y="548680"/>
            <a:ext cx="4691539" cy="3312368"/>
          </a:xfrm>
          <a:prstGeom prst="rect">
            <a:avLst/>
          </a:prstGeom>
        </p:spPr>
      </p:pic>
      <p:pic>
        <p:nvPicPr>
          <p:cNvPr id="7" name="Εικόνα 6">
            <a:extLst>
              <a:ext uri="{FF2B5EF4-FFF2-40B4-BE49-F238E27FC236}">
                <a16:creationId xmlns:a16="http://schemas.microsoft.com/office/drawing/2014/main" id="{AD972A23-2D50-4F5B-B069-C603B3CBB40A}"/>
              </a:ext>
            </a:extLst>
          </p:cNvPr>
          <p:cNvPicPr>
            <a:picLocks noChangeAspect="1"/>
          </p:cNvPicPr>
          <p:nvPr/>
        </p:nvPicPr>
        <p:blipFill>
          <a:blip r:embed="rId3"/>
          <a:stretch>
            <a:fillRect/>
          </a:stretch>
        </p:blipFill>
        <p:spPr>
          <a:xfrm>
            <a:off x="4709579" y="554407"/>
            <a:ext cx="4446041" cy="3408834"/>
          </a:xfrm>
          <a:prstGeom prst="rect">
            <a:avLst/>
          </a:prstGeom>
        </p:spPr>
      </p:pic>
      <p:pic>
        <p:nvPicPr>
          <p:cNvPr id="4" name="Picture 8">
            <a:extLst>
              <a:ext uri="{FF2B5EF4-FFF2-40B4-BE49-F238E27FC236}">
                <a16:creationId xmlns:a16="http://schemas.microsoft.com/office/drawing/2014/main" id="{3089878B-B16A-40A8-BEFE-38270E272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6" name="Εικόνα 5">
            <a:extLst>
              <a:ext uri="{FF2B5EF4-FFF2-40B4-BE49-F238E27FC236}">
                <a16:creationId xmlns:a16="http://schemas.microsoft.com/office/drawing/2014/main" id="{B306DB42-13BD-4CA0-ABA1-F3FDE6796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4141088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a:t>
            </a:r>
            <a:endParaRPr lang="el-GR" dirty="0"/>
          </a:p>
        </p:txBody>
      </p:sp>
      <p:sp>
        <p:nvSpPr>
          <p:cNvPr id="3" name="Content Placeholder 2"/>
          <p:cNvSpPr>
            <a:spLocks noGrp="1"/>
          </p:cNvSpPr>
          <p:nvPr>
            <p:ph sz="quarter" idx="1"/>
          </p:nvPr>
        </p:nvSpPr>
        <p:spPr/>
        <p:txBody>
          <a:bodyPr>
            <a:normAutofit fontScale="70000" lnSpcReduction="20000"/>
          </a:bodyPr>
          <a:lstStyle/>
          <a:p>
            <a:r>
              <a:rPr lang="en-US" dirty="0"/>
              <a:t>Even though GWs are far beyond the grasp of primary school students, their feedback and drawings indicate that they are able to understand what a research lab looks like, and they get impressions by the scientists involved in the visit.</a:t>
            </a:r>
            <a:br>
              <a:rPr lang="en-US" dirty="0"/>
            </a:br>
            <a:endParaRPr lang="en-US" dirty="0"/>
          </a:p>
          <a:p>
            <a:r>
              <a:rPr lang="en-US" dirty="0"/>
              <a:t>For primary school students, an “enculturation” visit would be more appropriate: to show them what a research lab looks like.</a:t>
            </a:r>
            <a:br>
              <a:rPr lang="en-US" dirty="0"/>
            </a:br>
            <a:endParaRPr lang="en-US" dirty="0"/>
          </a:p>
          <a:p>
            <a:r>
              <a:rPr lang="en-US" dirty="0"/>
              <a:t>Primary students were impressed by the fact that their questions were answered and we were accessible. They considered it as proof that we care for them. It seems that the benefits for primary students lie more in the affective domain.</a:t>
            </a:r>
            <a:endParaRPr lang="el-GR" dirty="0"/>
          </a:p>
        </p:txBody>
      </p:sp>
      <p:pic>
        <p:nvPicPr>
          <p:cNvPr id="4" name="Picture 8">
            <a:extLst>
              <a:ext uri="{FF2B5EF4-FFF2-40B4-BE49-F238E27FC236}">
                <a16:creationId xmlns:a16="http://schemas.microsoft.com/office/drawing/2014/main" id="{76CE8F55-C72C-4644-A613-F09887B03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85671F92-D7CC-4F13-BA29-7B34F839B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3829962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5E9FA3-8781-4430-84EB-E4B6164AE84B}"/>
              </a:ext>
            </a:extLst>
          </p:cNvPr>
          <p:cNvSpPr>
            <a:spLocks noGrp="1"/>
          </p:cNvSpPr>
          <p:nvPr>
            <p:ph type="title"/>
          </p:nvPr>
        </p:nvSpPr>
        <p:spPr>
          <a:xfrm>
            <a:off x="457200" y="2499363"/>
            <a:ext cx="8229600" cy="1143000"/>
          </a:xfrm>
        </p:spPr>
        <p:txBody>
          <a:bodyPr>
            <a:normAutofit fontScale="90000"/>
          </a:bodyPr>
          <a:lstStyle/>
          <a:p>
            <a:r>
              <a:rPr lang="en-GB" dirty="0"/>
              <a:t>High School Students’ follow up video projects. Selected videos</a:t>
            </a:r>
          </a:p>
        </p:txBody>
      </p:sp>
      <p:pic>
        <p:nvPicPr>
          <p:cNvPr id="4" name="Picture 8">
            <a:extLst>
              <a:ext uri="{FF2B5EF4-FFF2-40B4-BE49-F238E27FC236}">
                <a16:creationId xmlns:a16="http://schemas.microsoft.com/office/drawing/2014/main" id="{1A9C3094-9D0E-4503-B0C5-C5EC61B2D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DE11C69C-ED86-458B-87DE-ED847DF75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4010093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043494-49A5-48AA-ABCD-B42C2054CE9C}"/>
              </a:ext>
            </a:extLst>
          </p:cNvPr>
          <p:cNvSpPr>
            <a:spLocks noGrp="1"/>
          </p:cNvSpPr>
          <p:nvPr>
            <p:ph type="title"/>
          </p:nvPr>
        </p:nvSpPr>
        <p:spPr/>
        <p:txBody>
          <a:bodyPr>
            <a:noAutofit/>
          </a:bodyPr>
          <a:lstStyle/>
          <a:p>
            <a:r>
              <a:rPr lang="en-GB" sz="2400" b="0" i="0" dirty="0">
                <a:solidFill>
                  <a:srgbClr val="030303"/>
                </a:solidFill>
                <a:effectLst/>
                <a:latin typeface="Roboto" panose="02000000000000000000" pitchFamily="2" charset="0"/>
              </a:rPr>
              <a:t>Student </a:t>
            </a:r>
            <a:r>
              <a:rPr lang="en-GB" sz="2400" b="0" i="0" dirty="0" err="1">
                <a:solidFill>
                  <a:srgbClr val="030303"/>
                </a:solidFill>
                <a:effectLst/>
                <a:latin typeface="Roboto" panose="02000000000000000000" pitchFamily="2" charset="0"/>
              </a:rPr>
              <a:t>Abeeha</a:t>
            </a:r>
            <a:r>
              <a:rPr lang="en-GB" sz="2400" b="0" i="0" dirty="0">
                <a:solidFill>
                  <a:srgbClr val="030303"/>
                </a:solidFill>
                <a:effectLst/>
                <a:latin typeface="Roboto" panose="02000000000000000000" pitchFamily="2" charset="0"/>
              </a:rPr>
              <a:t> Hussain from the School of Astronomy and Physics by </a:t>
            </a:r>
            <a:r>
              <a:rPr lang="en-GB" sz="2400" b="0" i="0" dirty="0" err="1">
                <a:solidFill>
                  <a:srgbClr val="030303"/>
                </a:solidFill>
                <a:effectLst/>
                <a:latin typeface="Roboto" panose="02000000000000000000" pitchFamily="2" charset="0"/>
              </a:rPr>
              <a:t>Mirwat</a:t>
            </a:r>
            <a:r>
              <a:rPr lang="en-GB" sz="2400" b="0" i="0" dirty="0">
                <a:solidFill>
                  <a:srgbClr val="030303"/>
                </a:solidFill>
                <a:effectLst/>
                <a:latin typeface="Roboto" panose="02000000000000000000" pitchFamily="2" charset="0"/>
              </a:rPr>
              <a:t> Uzair, in Pakistan</a:t>
            </a:r>
            <a:br>
              <a:rPr lang="en-GB" sz="2400" b="0" i="0" dirty="0">
                <a:solidFill>
                  <a:srgbClr val="030303"/>
                </a:solidFill>
                <a:effectLst/>
                <a:latin typeface="Roboto" panose="02000000000000000000" pitchFamily="2" charset="0"/>
              </a:rPr>
            </a:br>
            <a:r>
              <a:rPr lang="en-GB" sz="2400" b="0" i="0" dirty="0">
                <a:solidFill>
                  <a:srgbClr val="030303"/>
                </a:solidFill>
                <a:effectLst/>
                <a:latin typeface="Roboto" panose="02000000000000000000" pitchFamily="2" charset="0"/>
                <a:hlinkClick r:id="rId2"/>
              </a:rPr>
              <a:t>https://www.youtube.com/watch?v=E4Mz2N9nRzU</a:t>
            </a:r>
            <a:r>
              <a:rPr lang="en-GB" sz="2400" b="0" i="0" dirty="0">
                <a:solidFill>
                  <a:srgbClr val="030303"/>
                </a:solidFill>
                <a:effectLst/>
                <a:latin typeface="Roboto" panose="02000000000000000000" pitchFamily="2" charset="0"/>
              </a:rPr>
              <a:t> </a:t>
            </a:r>
            <a:endParaRPr lang="en-GB" sz="2400" dirty="0"/>
          </a:p>
        </p:txBody>
      </p:sp>
      <p:pic>
        <p:nvPicPr>
          <p:cNvPr id="5" name="Εικόνα 4">
            <a:extLst>
              <a:ext uri="{FF2B5EF4-FFF2-40B4-BE49-F238E27FC236}">
                <a16:creationId xmlns:a16="http://schemas.microsoft.com/office/drawing/2014/main" id="{0EF3EE3F-A7AD-4B31-BCB0-CC4CEA9B3770}"/>
              </a:ext>
            </a:extLst>
          </p:cNvPr>
          <p:cNvPicPr>
            <a:picLocks noChangeAspect="1"/>
          </p:cNvPicPr>
          <p:nvPr/>
        </p:nvPicPr>
        <p:blipFill>
          <a:blip r:embed="rId3"/>
          <a:stretch>
            <a:fillRect/>
          </a:stretch>
        </p:blipFill>
        <p:spPr>
          <a:xfrm>
            <a:off x="387185" y="1614806"/>
            <a:ext cx="8493207" cy="4720007"/>
          </a:xfrm>
          <a:prstGeom prst="rect">
            <a:avLst/>
          </a:prstGeom>
        </p:spPr>
      </p:pic>
      <p:pic>
        <p:nvPicPr>
          <p:cNvPr id="6" name="Picture 8">
            <a:extLst>
              <a:ext uri="{FF2B5EF4-FFF2-40B4-BE49-F238E27FC236}">
                <a16:creationId xmlns:a16="http://schemas.microsoft.com/office/drawing/2014/main" id="{5F72D5CA-4155-4D32-B354-4DDC7CF34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7" name="Εικόνα 6">
            <a:extLst>
              <a:ext uri="{FF2B5EF4-FFF2-40B4-BE49-F238E27FC236}">
                <a16:creationId xmlns:a16="http://schemas.microsoft.com/office/drawing/2014/main" id="{FD4DB34B-249B-40AC-8585-A5355CA13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3719821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61FFB8-0D34-4A92-958D-3EB10F4EA55F}"/>
              </a:ext>
            </a:extLst>
          </p:cNvPr>
          <p:cNvSpPr>
            <a:spLocks noGrp="1"/>
          </p:cNvSpPr>
          <p:nvPr>
            <p:ph type="title"/>
          </p:nvPr>
        </p:nvSpPr>
        <p:spPr/>
        <p:txBody>
          <a:bodyPr>
            <a:noAutofit/>
          </a:bodyPr>
          <a:lstStyle/>
          <a:p>
            <a:r>
              <a:rPr lang="en-GB" sz="2400" b="0" i="0" dirty="0">
                <a:solidFill>
                  <a:srgbClr val="030303"/>
                </a:solidFill>
                <a:effectLst/>
                <a:latin typeface="Roboto" panose="02000000000000000000" pitchFamily="2" charset="0"/>
              </a:rPr>
              <a:t>Students from the 4th High School of Kallithea, Greece discuss Gravitational Waves and their detection.</a:t>
            </a:r>
            <a:br>
              <a:rPr lang="en-GB" sz="2400" b="0" i="0" dirty="0">
                <a:solidFill>
                  <a:srgbClr val="030303"/>
                </a:solidFill>
                <a:effectLst/>
                <a:latin typeface="Roboto" panose="02000000000000000000" pitchFamily="2" charset="0"/>
              </a:rPr>
            </a:br>
            <a:r>
              <a:rPr lang="en-GB" sz="2400" b="0" i="0" dirty="0">
                <a:solidFill>
                  <a:srgbClr val="030303"/>
                </a:solidFill>
                <a:effectLst/>
                <a:latin typeface="Roboto" panose="02000000000000000000" pitchFamily="2" charset="0"/>
                <a:hlinkClick r:id="rId2"/>
              </a:rPr>
              <a:t>https://www.youtube.com/watch?v=AyKyAU3t5Uk</a:t>
            </a:r>
            <a:r>
              <a:rPr lang="en-GB" sz="2400" b="0" i="0" dirty="0">
                <a:solidFill>
                  <a:srgbClr val="030303"/>
                </a:solidFill>
                <a:effectLst/>
                <a:latin typeface="Roboto" panose="02000000000000000000" pitchFamily="2" charset="0"/>
              </a:rPr>
              <a:t> </a:t>
            </a:r>
            <a:endParaRPr lang="en-GB" sz="2400" dirty="0"/>
          </a:p>
        </p:txBody>
      </p:sp>
      <p:pic>
        <p:nvPicPr>
          <p:cNvPr id="5" name="Εικόνα 4">
            <a:extLst>
              <a:ext uri="{FF2B5EF4-FFF2-40B4-BE49-F238E27FC236}">
                <a16:creationId xmlns:a16="http://schemas.microsoft.com/office/drawing/2014/main" id="{E2B1BD8A-00A0-4115-9336-DFFC96902036}"/>
              </a:ext>
            </a:extLst>
          </p:cNvPr>
          <p:cNvPicPr>
            <a:picLocks noChangeAspect="1"/>
          </p:cNvPicPr>
          <p:nvPr/>
        </p:nvPicPr>
        <p:blipFill>
          <a:blip r:embed="rId3"/>
          <a:stretch>
            <a:fillRect/>
          </a:stretch>
        </p:blipFill>
        <p:spPr>
          <a:xfrm>
            <a:off x="457200" y="1479207"/>
            <a:ext cx="7986123" cy="5226147"/>
          </a:xfrm>
          <a:prstGeom prst="rect">
            <a:avLst/>
          </a:prstGeom>
        </p:spPr>
      </p:pic>
      <p:pic>
        <p:nvPicPr>
          <p:cNvPr id="6" name="Picture 8">
            <a:extLst>
              <a:ext uri="{FF2B5EF4-FFF2-40B4-BE49-F238E27FC236}">
                <a16:creationId xmlns:a16="http://schemas.microsoft.com/office/drawing/2014/main" id="{21B8E186-D96B-4EB2-9625-E1C49E543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7" name="Εικόνα 6">
            <a:extLst>
              <a:ext uri="{FF2B5EF4-FFF2-40B4-BE49-F238E27FC236}">
                <a16:creationId xmlns:a16="http://schemas.microsoft.com/office/drawing/2014/main" id="{700D291B-42E3-4CA4-9EE7-1FF09C06D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2752425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endParaRPr lang="el-GR" dirty="0"/>
          </a:p>
        </p:txBody>
      </p:sp>
      <p:sp>
        <p:nvSpPr>
          <p:cNvPr id="3" name="Content Placeholder 2"/>
          <p:cNvSpPr>
            <a:spLocks noGrp="1"/>
          </p:cNvSpPr>
          <p:nvPr>
            <p:ph sz="quarter" idx="1"/>
          </p:nvPr>
        </p:nvSpPr>
        <p:spPr/>
        <p:txBody>
          <a:bodyPr>
            <a:normAutofit fontScale="70000" lnSpcReduction="20000"/>
          </a:bodyPr>
          <a:lstStyle/>
          <a:p>
            <a:endParaRPr lang="en-US" dirty="0"/>
          </a:p>
          <a:p>
            <a:pPr marL="0" lvl="1" indent="-342900">
              <a:buClr>
                <a:srgbClr val="FFC000"/>
              </a:buClr>
              <a:buFont typeface="Wingdings" pitchFamily="2" charset="2"/>
              <a:buChar char="§"/>
            </a:pPr>
            <a:r>
              <a:rPr lang="en-US" sz="3200" dirty="0"/>
              <a:t>FRONTIERS is an education-oriented project with a strong outreach impact. Best practices such as the selected virtual visits presented here attest to that.</a:t>
            </a:r>
          </a:p>
          <a:p>
            <a:pPr marL="0" lvl="1">
              <a:buClr>
                <a:srgbClr val="FFC000"/>
              </a:buClr>
            </a:pPr>
            <a:endParaRPr lang="en-US" sz="3200" dirty="0"/>
          </a:p>
          <a:p>
            <a:pPr marL="0" lvl="1" indent="-342900">
              <a:buClr>
                <a:srgbClr val="FFC000"/>
              </a:buClr>
              <a:buFont typeface="Wingdings" pitchFamily="2" charset="2"/>
              <a:buChar char="§"/>
            </a:pPr>
            <a:r>
              <a:rPr lang="en-US" sz="3200" dirty="0"/>
              <a:t>More than 20 teacher training workshops, 30 activities, 2 e-Summer Schools, 1 e-Winter School, engaging more than 700 teachers worldwide. </a:t>
            </a:r>
            <a:br>
              <a:rPr lang="en-US" sz="3200" dirty="0"/>
            </a:br>
            <a:endParaRPr lang="en-US" sz="3200" dirty="0"/>
          </a:p>
          <a:p>
            <a:pPr marL="0" lvl="1" indent="-342900">
              <a:buClr>
                <a:srgbClr val="FFC000"/>
              </a:buClr>
              <a:buFont typeface="Wingdings" pitchFamily="2" charset="2"/>
              <a:buChar char="§"/>
            </a:pPr>
            <a:r>
              <a:rPr lang="en-US" sz="3200" dirty="0"/>
              <a:t>Many activities in the classroom even in the covid era.</a:t>
            </a:r>
            <a:br>
              <a:rPr lang="en-US" sz="3200" dirty="0"/>
            </a:br>
            <a:r>
              <a:rPr lang="en-US" sz="3200" dirty="0"/>
              <a:t> </a:t>
            </a:r>
          </a:p>
          <a:p>
            <a:pPr marL="0" lvl="1" indent="-342900">
              <a:buClr>
                <a:srgbClr val="FFC000"/>
              </a:buClr>
              <a:buFont typeface="Wingdings" pitchFamily="2" charset="2"/>
              <a:buChar char="§"/>
            </a:pPr>
            <a:r>
              <a:rPr lang="en-US" sz="3200" dirty="0"/>
              <a:t>Already begun co-</a:t>
            </a:r>
            <a:r>
              <a:rPr lang="en-US" sz="3200" dirty="0" err="1"/>
              <a:t>organising</a:t>
            </a:r>
            <a:r>
              <a:rPr lang="en-US" sz="3200" dirty="0"/>
              <a:t> virtual visits to the Virgo Gravitational Wave detector for European students. Will soon co-</a:t>
            </a:r>
            <a:r>
              <a:rPr lang="en-US" sz="3200" dirty="0" err="1"/>
              <a:t>organise</a:t>
            </a:r>
            <a:r>
              <a:rPr lang="en-US" sz="3200" dirty="0"/>
              <a:t> visits to other large RIs. </a:t>
            </a:r>
            <a:endParaRPr lang="el-GR" dirty="0"/>
          </a:p>
        </p:txBody>
      </p:sp>
      <p:pic>
        <p:nvPicPr>
          <p:cNvPr id="4" name="Picture 8">
            <a:extLst>
              <a:ext uri="{FF2B5EF4-FFF2-40B4-BE49-F238E27FC236}">
                <a16:creationId xmlns:a16="http://schemas.microsoft.com/office/drawing/2014/main" id="{6E6EFD6B-C528-4252-94BD-EA6CE54F1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5" name="Εικόνα 4">
            <a:extLst>
              <a:ext uri="{FF2B5EF4-FFF2-40B4-BE49-F238E27FC236}">
                <a16:creationId xmlns:a16="http://schemas.microsoft.com/office/drawing/2014/main" id="{7D88ED92-5121-4070-B7AE-62C0483D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2980893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819" y="2332038"/>
            <a:ext cx="8229600" cy="3254724"/>
          </a:xfrm>
        </p:spPr>
        <p:txBody>
          <a:bodyPr/>
          <a:lstStyle/>
          <a:p>
            <a:pPr>
              <a:buClr>
                <a:srgbClr val="FFC000"/>
              </a:buClr>
              <a:buFont typeface="Wingdings" pitchFamily="2" charset="2"/>
              <a:buChar char="§"/>
            </a:pPr>
            <a:r>
              <a:rPr lang="en-US" sz="2800" dirty="0"/>
              <a:t>The outreach teams of EGO-Virgo, ATLAS experiment and Pierre Auger Observatory for offering us the opportunity to co-organize these visits.</a:t>
            </a:r>
          </a:p>
          <a:p>
            <a:pPr>
              <a:buClr>
                <a:srgbClr val="FFC000"/>
              </a:buClr>
              <a:buFont typeface="Wingdings" pitchFamily="2" charset="2"/>
              <a:buChar char="§"/>
            </a:pPr>
            <a:endParaRPr lang="en-US" sz="2800" dirty="0"/>
          </a:p>
          <a:p>
            <a:pPr>
              <a:buClr>
                <a:srgbClr val="FFC000"/>
              </a:buClr>
              <a:buFont typeface="Wingdings" pitchFamily="2" charset="2"/>
              <a:buChar char="§"/>
            </a:pPr>
            <a:r>
              <a:rPr lang="en-US" sz="2800" dirty="0"/>
              <a:t>REINFORCE EU project and ESIA for their support.</a:t>
            </a:r>
          </a:p>
          <a:p>
            <a:pPr marL="0" indent="0">
              <a:buNone/>
            </a:pPr>
            <a:endParaRPr lang="el-GR" dirty="0"/>
          </a:p>
        </p:txBody>
      </p:sp>
      <p:pic>
        <p:nvPicPr>
          <p:cNvPr id="4" name="Picture 8">
            <a:extLst>
              <a:ext uri="{FF2B5EF4-FFF2-40B4-BE49-F238E27FC236}">
                <a16:creationId xmlns:a16="http://schemas.microsoft.com/office/drawing/2014/main" id="{CBD58B03-A7B4-7C43-A05B-B0286FE10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6" name="Εικόνα 5">
            <a:extLst>
              <a:ext uri="{FF2B5EF4-FFF2-40B4-BE49-F238E27FC236}">
                <a16:creationId xmlns:a16="http://schemas.microsoft.com/office/drawing/2014/main" id="{8C27B87E-4835-1049-A0CA-BDF9E3B3C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
        <p:nvSpPr>
          <p:cNvPr id="7" name="Rectangle 6">
            <a:extLst>
              <a:ext uri="{FF2B5EF4-FFF2-40B4-BE49-F238E27FC236}">
                <a16:creationId xmlns:a16="http://schemas.microsoft.com/office/drawing/2014/main" id="{152D3EF4-CCD0-4340-B91A-97D36CB5850E}"/>
              </a:ext>
            </a:extLst>
          </p:cNvPr>
          <p:cNvSpPr/>
          <p:nvPr/>
        </p:nvSpPr>
        <p:spPr>
          <a:xfrm>
            <a:off x="457200" y="1116178"/>
            <a:ext cx="8229600" cy="707886"/>
          </a:xfrm>
          <a:prstGeom prst="rect">
            <a:avLst/>
          </a:prstGeom>
        </p:spPr>
        <p:txBody>
          <a:bodyPr wrap="square">
            <a:spAutoFit/>
          </a:bodyPr>
          <a:lstStyle/>
          <a:p>
            <a:pPr algn="ctr"/>
            <a:r>
              <a:rPr lang="fr-FR" sz="4000" dirty="0" err="1">
                <a:solidFill>
                  <a:schemeClr val="accent1"/>
                </a:solidFill>
              </a:rPr>
              <a:t>Many</a:t>
            </a:r>
            <a:r>
              <a:rPr lang="fr-FR" sz="4000" dirty="0">
                <a:solidFill>
                  <a:schemeClr val="accent1"/>
                </a:solidFill>
              </a:rPr>
              <a:t> </a:t>
            </a:r>
            <a:r>
              <a:rPr lang="fr-FR" sz="4000" dirty="0" err="1">
                <a:solidFill>
                  <a:schemeClr val="accent1"/>
                </a:solidFill>
              </a:rPr>
              <a:t>thanks</a:t>
            </a:r>
            <a:r>
              <a:rPr lang="fr-FR" sz="4000" dirty="0">
                <a:solidFill>
                  <a:schemeClr val="accent1"/>
                </a:solidFill>
              </a:rPr>
              <a:t> to</a:t>
            </a:r>
            <a:endParaRPr lang="fr-FR" dirty="0"/>
          </a:p>
        </p:txBody>
      </p:sp>
    </p:spTree>
    <p:extLst>
      <p:ext uri="{BB962C8B-B14F-4D97-AF65-F5344CB8AC3E}">
        <p14:creationId xmlns:p14="http://schemas.microsoft.com/office/powerpoint/2010/main" val="171429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DBF1279-066B-B34F-B771-FE8E95A04395}"/>
              </a:ext>
            </a:extLst>
          </p:cNvPr>
          <p:cNvSpPr/>
          <p:nvPr/>
        </p:nvSpPr>
        <p:spPr>
          <a:xfrm>
            <a:off x="1097280" y="191265"/>
            <a:ext cx="7110018" cy="825291"/>
          </a:xfrm>
          <a:prstGeom prst="rect">
            <a:avLst/>
          </a:prstGeom>
        </p:spPr>
        <p:txBody>
          <a:bodyPr wrap="square">
            <a:spAutoFit/>
          </a:bodyPr>
          <a:lstStyle/>
          <a:p>
            <a:pPr algn="ctr">
              <a:lnSpc>
                <a:spcPct val="115000"/>
              </a:lnSpc>
              <a:spcAft>
                <a:spcPts val="0"/>
              </a:spcAft>
            </a:pPr>
            <a:r>
              <a:rPr lang="fr-FR" sz="4400" dirty="0" err="1">
                <a:solidFill>
                  <a:schemeClr val="accent1"/>
                </a:solidFill>
              </a:rPr>
              <a:t>Thank</a:t>
            </a:r>
            <a:r>
              <a:rPr lang="fr-FR" sz="4400" dirty="0">
                <a:solidFill>
                  <a:schemeClr val="accent1"/>
                </a:solidFill>
              </a:rPr>
              <a:t> </a:t>
            </a:r>
            <a:r>
              <a:rPr lang="fr-FR" sz="4400" dirty="0" err="1">
                <a:solidFill>
                  <a:schemeClr val="accent1"/>
                </a:solidFill>
              </a:rPr>
              <a:t>you</a:t>
            </a:r>
            <a:r>
              <a:rPr lang="fr-FR" sz="4400" dirty="0">
                <a:solidFill>
                  <a:schemeClr val="accent1"/>
                </a:solidFill>
              </a:rPr>
              <a:t> for </a:t>
            </a:r>
            <a:r>
              <a:rPr lang="fr-FR" sz="4400" dirty="0" err="1">
                <a:solidFill>
                  <a:schemeClr val="accent1"/>
                </a:solidFill>
              </a:rPr>
              <a:t>your</a:t>
            </a:r>
            <a:r>
              <a:rPr lang="fr-FR" sz="4400" dirty="0">
                <a:solidFill>
                  <a:schemeClr val="accent1"/>
                </a:solidFill>
              </a:rPr>
              <a:t> attention!</a:t>
            </a:r>
          </a:p>
        </p:txBody>
      </p:sp>
      <p:pic>
        <p:nvPicPr>
          <p:cNvPr id="24" name="Picture 8">
            <a:extLst>
              <a:ext uri="{FF2B5EF4-FFF2-40B4-BE49-F238E27FC236}">
                <a16:creationId xmlns:a16="http://schemas.microsoft.com/office/drawing/2014/main" id="{CBD58B03-A7B4-7C43-A05B-B0286FE10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sp>
        <p:nvSpPr>
          <p:cNvPr id="25" name="Content Placeholder 2">
            <a:extLst>
              <a:ext uri="{FF2B5EF4-FFF2-40B4-BE49-F238E27FC236}">
                <a16:creationId xmlns:a16="http://schemas.microsoft.com/office/drawing/2014/main" id="{EB657BF9-0D2F-E94F-8DD2-1F2989C0DA76}"/>
              </a:ext>
            </a:extLst>
          </p:cNvPr>
          <p:cNvSpPr>
            <a:spLocks noGrp="1"/>
          </p:cNvSpPr>
          <p:nvPr>
            <p:ph sz="quarter" idx="1"/>
          </p:nvPr>
        </p:nvSpPr>
        <p:spPr>
          <a:xfrm>
            <a:off x="679746" y="1212579"/>
            <a:ext cx="7784509" cy="4987965"/>
          </a:xfrm>
        </p:spPr>
        <p:txBody>
          <a:bodyPr>
            <a:noAutofit/>
          </a:bodyPr>
          <a:lstStyle/>
          <a:p>
            <a:pPr marL="457200" lvl="1" indent="0" algn="ctr">
              <a:buNone/>
            </a:pPr>
            <a:r>
              <a:rPr lang="fr-FR" sz="2000" dirty="0"/>
              <a:t>For </a:t>
            </a:r>
            <a:r>
              <a:rPr lang="fr-FR" sz="2000" dirty="0" err="1"/>
              <a:t>further</a:t>
            </a:r>
            <a:r>
              <a:rPr lang="fr-FR" sz="2000" dirty="0"/>
              <a:t> </a:t>
            </a:r>
            <a:r>
              <a:rPr lang="fr-FR" sz="2000" dirty="0" err="1"/>
              <a:t>details</a:t>
            </a:r>
            <a:r>
              <a:rPr lang="fr-FR" sz="2000" dirty="0"/>
              <a:t> </a:t>
            </a:r>
            <a:r>
              <a:rPr lang="fr-FR" sz="2000" dirty="0" err="1"/>
              <a:t>visit</a:t>
            </a:r>
            <a:r>
              <a:rPr lang="fr-FR" sz="2000" dirty="0"/>
              <a:t>:</a:t>
            </a:r>
            <a:br>
              <a:rPr lang="fr-FR" sz="2000" dirty="0"/>
            </a:br>
            <a:endParaRPr lang="fr-FR" sz="2000" dirty="0"/>
          </a:p>
          <a:p>
            <a:pPr marL="457200" lvl="1" indent="0" algn="ctr">
              <a:buNone/>
            </a:pPr>
            <a:r>
              <a:rPr lang="fr-FR" sz="2000" dirty="0"/>
              <a:t>FRONTIERS </a:t>
            </a:r>
            <a:r>
              <a:rPr lang="fr-FR" sz="2000" dirty="0" err="1"/>
              <a:t>website</a:t>
            </a:r>
            <a:r>
              <a:rPr lang="fr-FR" sz="2000" dirty="0"/>
              <a:t>:</a:t>
            </a:r>
          </a:p>
          <a:p>
            <a:pPr marL="457200" lvl="1" indent="0" algn="ctr">
              <a:buNone/>
            </a:pPr>
            <a:r>
              <a:rPr lang="fr-FR" sz="2000" dirty="0">
                <a:hlinkClick r:id="rId4"/>
              </a:rPr>
              <a:t>www.frontiers-project.eu </a:t>
            </a:r>
            <a:endParaRPr lang="fr-FR" sz="2000" dirty="0"/>
          </a:p>
          <a:p>
            <a:pPr marL="457200" lvl="1" indent="0" algn="ctr">
              <a:buNone/>
            </a:pPr>
            <a:endParaRPr lang="fr-FR" sz="1000" dirty="0"/>
          </a:p>
          <a:p>
            <a:pPr marL="457200" lvl="1" indent="0" algn="ctr">
              <a:buNone/>
            </a:pPr>
            <a:r>
              <a:rPr lang="fr-FR" sz="2000" dirty="0"/>
              <a:t>Facebook page: </a:t>
            </a:r>
          </a:p>
          <a:p>
            <a:pPr marL="457200" lvl="1" indent="0" algn="ctr">
              <a:buNone/>
            </a:pPr>
            <a:r>
              <a:rPr lang="fr-FR" sz="2000" dirty="0">
                <a:hlinkClick r:id="rId5"/>
              </a:rPr>
              <a:t>https://www.facebook.com/frontierseu</a:t>
            </a:r>
            <a:endParaRPr lang="fr-FR" sz="2000" dirty="0"/>
          </a:p>
          <a:p>
            <a:pPr marL="457200" lvl="1" indent="0" algn="ctr">
              <a:buNone/>
            </a:pPr>
            <a:endParaRPr lang="fr-FR" sz="1000" dirty="0"/>
          </a:p>
          <a:p>
            <a:pPr marL="457200" lvl="1" indent="0" algn="ctr">
              <a:buNone/>
            </a:pPr>
            <a:r>
              <a:rPr lang="fr-FR" sz="2000" dirty="0"/>
              <a:t>Facebook group :</a:t>
            </a:r>
            <a:br>
              <a:rPr lang="fr-FR" sz="2000" dirty="0"/>
            </a:br>
            <a:r>
              <a:rPr lang="fr-FR" sz="2000" dirty="0">
                <a:hlinkClick r:id="rId6"/>
              </a:rPr>
              <a:t>https://www.facebook.com/groups/665957563876838/</a:t>
            </a:r>
            <a:endParaRPr lang="fr-FR" sz="2000" dirty="0"/>
          </a:p>
          <a:p>
            <a:pPr marL="457200" lvl="1" indent="0" algn="ctr">
              <a:buNone/>
            </a:pPr>
            <a:endParaRPr lang="fr-FR" sz="1000" dirty="0"/>
          </a:p>
          <a:p>
            <a:pPr marL="457200" lvl="1" indent="0" algn="ctr">
              <a:buNone/>
            </a:pPr>
            <a:r>
              <a:rPr lang="fr-FR" sz="2000" dirty="0"/>
              <a:t>Twitter : </a:t>
            </a:r>
          </a:p>
          <a:p>
            <a:pPr marL="457200" lvl="1" indent="0" algn="ctr">
              <a:buNone/>
            </a:pPr>
            <a:r>
              <a:rPr lang="fr-FR" sz="2000" dirty="0">
                <a:hlinkClick r:id="rId7"/>
              </a:rPr>
              <a:t>https://twitter.com/FrontiersProj</a:t>
            </a:r>
            <a:endParaRPr lang="fr-FR" sz="2000" dirty="0"/>
          </a:p>
          <a:p>
            <a:pPr marL="457200" lvl="1" indent="0" algn="ctr">
              <a:buNone/>
            </a:pPr>
            <a:endParaRPr lang="fr-FR" sz="2000" dirty="0"/>
          </a:p>
          <a:p>
            <a:pPr marL="457200" lvl="1" indent="0" algn="ctr">
              <a:buNone/>
            </a:pPr>
            <a:r>
              <a:rPr lang="fr-FR" sz="2000" dirty="0" err="1"/>
              <a:t>Don’t</a:t>
            </a:r>
            <a:r>
              <a:rPr lang="fr-FR" sz="2000" dirty="0"/>
              <a:t> </a:t>
            </a:r>
            <a:r>
              <a:rPr lang="fr-FR" sz="2000" dirty="0" err="1"/>
              <a:t>hesitate</a:t>
            </a:r>
            <a:r>
              <a:rPr lang="fr-FR" sz="2000" dirty="0"/>
              <a:t> to contact us : </a:t>
            </a:r>
            <a:r>
              <a:rPr lang="fr-FR" sz="2000" dirty="0">
                <a:hlinkClick r:id="rId8"/>
              </a:rPr>
              <a:t>info@frontiers-project.eu</a:t>
            </a:r>
            <a:endParaRPr lang="fr-FR" sz="2000" dirty="0"/>
          </a:p>
          <a:p>
            <a:pPr marL="457200" lvl="1" indent="0" algn="ctr">
              <a:buNone/>
            </a:pPr>
            <a:r>
              <a:rPr lang="fr-FR" sz="2000" dirty="0"/>
              <a:t> </a:t>
            </a:r>
          </a:p>
          <a:p>
            <a:pPr marL="457200" lvl="1" indent="0" algn="ctr">
              <a:buNone/>
            </a:pPr>
            <a:endParaRPr lang="fr-FR" sz="2000" dirty="0"/>
          </a:p>
          <a:p>
            <a:pPr marL="457200" lvl="1" indent="0">
              <a:buNone/>
            </a:pPr>
            <a:endParaRPr lang="fr-FR" sz="1600" dirty="0"/>
          </a:p>
          <a:p>
            <a:pPr marL="457200" lvl="1" indent="0">
              <a:buNone/>
            </a:pPr>
            <a:br>
              <a:rPr lang="el-GR" sz="1600" dirty="0"/>
            </a:br>
            <a:endParaRPr lang="el-GR" sz="1600" dirty="0"/>
          </a:p>
          <a:p>
            <a:pPr marL="0" indent="0">
              <a:buNone/>
            </a:pPr>
            <a:br>
              <a:rPr lang="el-GR" sz="1600" dirty="0"/>
            </a:br>
            <a:endParaRPr lang="el-GR" sz="1600" dirty="0"/>
          </a:p>
          <a:p>
            <a:pPr marL="0" indent="0">
              <a:buNone/>
            </a:pPr>
            <a:r>
              <a:rPr lang="el-GR" sz="1600" dirty="0"/>
              <a:t> </a:t>
            </a:r>
          </a:p>
        </p:txBody>
      </p:sp>
      <p:pic>
        <p:nvPicPr>
          <p:cNvPr id="6" name="Εικόνα 5">
            <a:extLst>
              <a:ext uri="{FF2B5EF4-FFF2-40B4-BE49-F238E27FC236}">
                <a16:creationId xmlns:a16="http://schemas.microsoft.com/office/drawing/2014/main" id="{29A7C551-A903-6D4B-901A-5AAB94E4F7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Tree>
    <p:extLst>
      <p:ext uri="{BB962C8B-B14F-4D97-AF65-F5344CB8AC3E}">
        <p14:creationId xmlns:p14="http://schemas.microsoft.com/office/powerpoint/2010/main" val="3485787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9571151C-F284-CA46-9500-E48F37259614}"/>
              </a:ext>
            </a:extLst>
          </p:cNvPr>
          <p:cNvGrpSpPr/>
          <p:nvPr/>
        </p:nvGrpSpPr>
        <p:grpSpPr>
          <a:xfrm>
            <a:off x="122238" y="1480237"/>
            <a:ext cx="8699576" cy="4654550"/>
            <a:chOff x="122238" y="1731879"/>
            <a:chExt cx="8699576" cy="465455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731879"/>
              <a:ext cx="8699576" cy="465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a:extLst>
                <a:ext uri="{FF2B5EF4-FFF2-40B4-BE49-F238E27FC236}">
                  <a16:creationId xmlns:a16="http://schemas.microsoft.com/office/drawing/2014/main" id="{3BC069C2-DBE2-FD45-8B99-B9C4312D3CEB}"/>
                </a:ext>
              </a:extLst>
            </p:cNvPr>
            <p:cNvSpPr txBox="1"/>
            <p:nvPr/>
          </p:nvSpPr>
          <p:spPr>
            <a:xfrm>
              <a:off x="1104119" y="1845537"/>
              <a:ext cx="6811545" cy="1384995"/>
            </a:xfrm>
            <a:prstGeom prst="rect">
              <a:avLst/>
            </a:prstGeom>
            <a:solidFill>
              <a:schemeClr val="bg1"/>
            </a:solidFill>
          </p:spPr>
          <p:txBody>
            <a:bodyPr wrap="none" rtlCol="0">
              <a:spAutoFit/>
            </a:bodyPr>
            <a:lstStyle/>
            <a:p>
              <a:pPr marL="285750" indent="-285750">
                <a:buFontTx/>
                <a:buChar char="-"/>
              </a:pPr>
              <a:r>
                <a:rPr lang="en-GB" sz="1400" b="1" dirty="0"/>
                <a:t>Offering authentic research experience for students, teachers, and the general public.</a:t>
              </a:r>
            </a:p>
            <a:p>
              <a:pPr marL="285750" indent="-285750">
                <a:buFontTx/>
                <a:buChar char="-"/>
              </a:pPr>
              <a:r>
                <a:rPr lang="en-GB" sz="1400" b="1" dirty="0"/>
                <a:t>Adopting an inquiry based approach.</a:t>
              </a:r>
            </a:p>
            <a:p>
              <a:pPr marL="285750" indent="-285750">
                <a:buFontTx/>
                <a:buChar char="-"/>
              </a:pPr>
              <a:r>
                <a:rPr lang="en-GB" sz="1400" b="1" dirty="0"/>
                <a:t>Developing open, digital educational resources for everyone to use.</a:t>
              </a:r>
            </a:p>
            <a:p>
              <a:pPr marL="285750" indent="-285750">
                <a:buFontTx/>
                <a:buChar char="-"/>
              </a:pPr>
              <a:r>
                <a:rPr lang="en-GB" sz="1400" b="1" dirty="0"/>
                <a:t>Creating and supporting national and international communities.</a:t>
              </a:r>
            </a:p>
            <a:p>
              <a:pPr marL="285750" indent="-285750">
                <a:buFontTx/>
                <a:buChar char="-"/>
              </a:pPr>
              <a:r>
                <a:rPr lang="en-GB" sz="1400" b="1" dirty="0"/>
                <a:t>Offering short and long term courses for teachers and students.</a:t>
              </a:r>
            </a:p>
            <a:p>
              <a:pPr marL="285750" indent="-285750">
                <a:buFontTx/>
                <a:buChar char="-"/>
              </a:pPr>
              <a:r>
                <a:rPr lang="en-GB" sz="1400" b="1" dirty="0"/>
                <a:t>Engaging the public through events such as Virtual Visits to Research Infrastructure.</a:t>
              </a:r>
            </a:p>
          </p:txBody>
        </p:sp>
      </p:grpSp>
      <p:sp>
        <p:nvSpPr>
          <p:cNvPr id="3" name="Rectangle à coins arrondis 2">
            <a:extLst>
              <a:ext uri="{FF2B5EF4-FFF2-40B4-BE49-F238E27FC236}">
                <a16:creationId xmlns:a16="http://schemas.microsoft.com/office/drawing/2014/main" id="{0FA66E6C-2361-ED4F-9D9E-6C7B9789832F}"/>
              </a:ext>
            </a:extLst>
          </p:cNvPr>
          <p:cNvSpPr/>
          <p:nvPr/>
        </p:nvSpPr>
        <p:spPr>
          <a:xfrm>
            <a:off x="958845" y="1588969"/>
            <a:ext cx="6881477" cy="1389921"/>
          </a:xfrm>
          <a:prstGeom prst="round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le 1"/>
          <p:cNvSpPr>
            <a:spLocks noGrp="1"/>
          </p:cNvSpPr>
          <p:nvPr>
            <p:ph type="title"/>
          </p:nvPr>
        </p:nvSpPr>
        <p:spPr>
          <a:xfrm>
            <a:off x="122238" y="47961"/>
            <a:ext cx="8915637" cy="1375924"/>
          </a:xfrm>
        </p:spPr>
        <p:txBody>
          <a:bodyPr>
            <a:noAutofit/>
          </a:bodyPr>
          <a:lstStyle/>
          <a:p>
            <a:r>
              <a:rPr lang="en-US" sz="3200" dirty="0">
                <a:solidFill>
                  <a:schemeClr val="accent1"/>
                </a:solidFill>
                <a:latin typeface="+mn-lt"/>
              </a:rPr>
              <a:t>Aiming to bridge the gap between frontier science and education as well as society</a:t>
            </a:r>
          </a:p>
        </p:txBody>
      </p:sp>
      <p:pic>
        <p:nvPicPr>
          <p:cNvPr id="9" name="Picture 8">
            <a:extLst>
              <a:ext uri="{FF2B5EF4-FFF2-40B4-BE49-F238E27FC236}">
                <a16:creationId xmlns:a16="http://schemas.microsoft.com/office/drawing/2014/main" id="{CBD58B03-A7B4-7C43-A05B-B0286FE10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6" name="Εικόνα 5">
            <a:extLst>
              <a:ext uri="{FF2B5EF4-FFF2-40B4-BE49-F238E27FC236}">
                <a16:creationId xmlns:a16="http://schemas.microsoft.com/office/drawing/2014/main" id="{6A136E2D-A2AA-7541-891C-F1C56DF7E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
        <p:nvSpPr>
          <p:cNvPr id="12" name="Rectangle 11">
            <a:extLst>
              <a:ext uri="{FF2B5EF4-FFF2-40B4-BE49-F238E27FC236}">
                <a16:creationId xmlns:a16="http://schemas.microsoft.com/office/drawing/2014/main" id="{80A658EF-7A40-014E-B450-960DC3CB836C}"/>
              </a:ext>
            </a:extLst>
          </p:cNvPr>
          <p:cNvSpPr/>
          <p:nvPr/>
        </p:nvSpPr>
        <p:spPr>
          <a:xfrm>
            <a:off x="7701774" y="1640471"/>
            <a:ext cx="1610786" cy="1133387"/>
          </a:xfrm>
          <a:prstGeom prst="rect">
            <a:avLst/>
          </a:prstGeom>
        </p:spPr>
        <p:txBody>
          <a:bodyPr wrap="square">
            <a:spAutoFit/>
          </a:bodyPr>
          <a:lstStyle/>
          <a:p>
            <a:pPr algn="ctr">
              <a:lnSpc>
                <a:spcPct val="115000"/>
              </a:lnSpc>
              <a:spcAft>
                <a:spcPts val="0"/>
              </a:spcAft>
            </a:pPr>
            <a:r>
              <a:rPr lang="fr-FR" sz="2000" b="1" dirty="0">
                <a:solidFill>
                  <a:schemeClr val="accent6"/>
                </a:solidFill>
              </a:rPr>
              <a:t>The FRONTIERS </a:t>
            </a:r>
            <a:r>
              <a:rPr lang="fr-FR" sz="2000" b="1" dirty="0" err="1">
                <a:solidFill>
                  <a:schemeClr val="accent6"/>
                </a:solidFill>
              </a:rPr>
              <a:t>tool</a:t>
            </a:r>
            <a:r>
              <a:rPr lang="fr-FR" sz="2000" b="1" dirty="0">
                <a:solidFill>
                  <a:schemeClr val="accent6"/>
                </a:solidFill>
              </a:rPr>
              <a:t>-kit</a:t>
            </a:r>
          </a:p>
        </p:txBody>
      </p:sp>
      <p:sp>
        <p:nvSpPr>
          <p:cNvPr id="5" name="ZoneTexte 4">
            <a:extLst>
              <a:ext uri="{FF2B5EF4-FFF2-40B4-BE49-F238E27FC236}">
                <a16:creationId xmlns:a16="http://schemas.microsoft.com/office/drawing/2014/main" id="{1488B0F9-7C7D-8141-9EB1-33408F4CA98B}"/>
              </a:ext>
            </a:extLst>
          </p:cNvPr>
          <p:cNvSpPr txBox="1"/>
          <p:nvPr/>
        </p:nvSpPr>
        <p:spPr>
          <a:xfrm>
            <a:off x="10597019" y="1427967"/>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39080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71F6A4-E0AA-254B-8572-B6D6CAD4A42E}"/>
              </a:ext>
            </a:extLst>
          </p:cNvPr>
          <p:cNvSpPr/>
          <p:nvPr/>
        </p:nvSpPr>
        <p:spPr>
          <a:xfrm>
            <a:off x="742720" y="499977"/>
            <a:ext cx="6447220" cy="2352952"/>
          </a:xfrm>
          <a:prstGeom prst="rect">
            <a:avLst/>
          </a:prstGeom>
        </p:spPr>
        <p:txBody>
          <a:bodyPr wrap="square">
            <a:spAutoFit/>
          </a:bodyPr>
          <a:lstStyle/>
          <a:p>
            <a:pPr marL="0" lvl="1" indent="-342900">
              <a:lnSpc>
                <a:spcPct val="150000"/>
              </a:lnSpc>
              <a:buClr>
                <a:srgbClr val="FFC000"/>
              </a:buClr>
              <a:buFont typeface="Wingdings" pitchFamily="2" charset="2"/>
              <a:buChar char="§"/>
            </a:pPr>
            <a:r>
              <a:rPr lang="en-GB" sz="2000" dirty="0"/>
              <a:t>21 pedagogical scenarios for secondary school+ Activities    developed by teachers trained by the FRONTIERS team</a:t>
            </a:r>
          </a:p>
          <a:p>
            <a:pPr marL="0" lvl="1" indent="-342900">
              <a:lnSpc>
                <a:spcPct val="150000"/>
              </a:lnSpc>
              <a:buClr>
                <a:srgbClr val="FFC000"/>
              </a:buClr>
              <a:buFont typeface="Wingdings" pitchFamily="2" charset="2"/>
              <a:buChar char="§"/>
            </a:pPr>
            <a:r>
              <a:rPr lang="en-GB" sz="2000" dirty="0"/>
              <a:t>Fully online ready to use in 5 different languages.</a:t>
            </a:r>
          </a:p>
          <a:p>
            <a:pPr marL="0" lvl="1" indent="-342900">
              <a:lnSpc>
                <a:spcPct val="150000"/>
              </a:lnSpc>
              <a:buClr>
                <a:srgbClr val="FFC000"/>
              </a:buClr>
              <a:buFont typeface="Wingdings" pitchFamily="2" charset="2"/>
              <a:buChar char="§"/>
            </a:pPr>
            <a:r>
              <a:rPr lang="en-GB" sz="2000" dirty="0"/>
              <a:t>Follow an inquiry methodology.</a:t>
            </a:r>
          </a:p>
          <a:p>
            <a:pPr marL="0" lvl="1" indent="-342900">
              <a:lnSpc>
                <a:spcPct val="150000"/>
              </a:lnSpc>
              <a:buClr>
                <a:srgbClr val="FFC000"/>
              </a:buClr>
              <a:buFont typeface="Wingdings" pitchFamily="2" charset="2"/>
              <a:buChar char="§"/>
            </a:pPr>
            <a:r>
              <a:rPr lang="en-GB" sz="2000" dirty="0"/>
              <a:t>Free, open source, completely editable and adaptable.</a:t>
            </a:r>
          </a:p>
        </p:txBody>
      </p:sp>
      <p:sp>
        <p:nvSpPr>
          <p:cNvPr id="12" name="Rectangle 11">
            <a:extLst>
              <a:ext uri="{FF2B5EF4-FFF2-40B4-BE49-F238E27FC236}">
                <a16:creationId xmlns:a16="http://schemas.microsoft.com/office/drawing/2014/main" id="{DCFD07BD-9830-CC49-8A1D-06A9E29F4399}"/>
              </a:ext>
            </a:extLst>
          </p:cNvPr>
          <p:cNvSpPr/>
          <p:nvPr/>
        </p:nvSpPr>
        <p:spPr>
          <a:xfrm>
            <a:off x="781650" y="5861178"/>
            <a:ext cx="7580701" cy="400110"/>
          </a:xfrm>
          <a:prstGeom prst="rect">
            <a:avLst/>
          </a:prstGeom>
        </p:spPr>
        <p:txBody>
          <a:bodyPr wrap="square">
            <a:spAutoFit/>
          </a:bodyPr>
          <a:lstStyle/>
          <a:p>
            <a:pPr algn="ctr"/>
            <a:r>
              <a:rPr lang="fr-FR" sz="2000" dirty="0">
                <a:hlinkClick r:id="rId2"/>
              </a:rPr>
              <a:t>http://www.frontiers-project.eu/demonstrators/</a:t>
            </a:r>
            <a:r>
              <a:rPr lang="fr-FR" sz="2000" dirty="0"/>
              <a:t> </a:t>
            </a:r>
          </a:p>
        </p:txBody>
      </p:sp>
      <p:pic>
        <p:nvPicPr>
          <p:cNvPr id="13" name="Image 12">
            <a:extLst>
              <a:ext uri="{FF2B5EF4-FFF2-40B4-BE49-F238E27FC236}">
                <a16:creationId xmlns:a16="http://schemas.microsoft.com/office/drawing/2014/main" id="{46DE21A7-32EA-5841-A45D-7E641E7BB2A2}"/>
              </a:ext>
            </a:extLst>
          </p:cNvPr>
          <p:cNvPicPr>
            <a:picLocks noChangeAspect="1"/>
          </p:cNvPicPr>
          <p:nvPr/>
        </p:nvPicPr>
        <p:blipFill rotWithShape="1">
          <a:blip r:embed="rId3"/>
          <a:srcRect t="9648"/>
          <a:stretch/>
        </p:blipFill>
        <p:spPr>
          <a:xfrm>
            <a:off x="862384" y="2377470"/>
            <a:ext cx="7419233" cy="3393623"/>
          </a:xfrm>
          <a:prstGeom prst="rect">
            <a:avLst/>
          </a:prstGeom>
        </p:spPr>
      </p:pic>
      <p:pic>
        <p:nvPicPr>
          <p:cNvPr id="9" name="Picture 8">
            <a:extLst>
              <a:ext uri="{FF2B5EF4-FFF2-40B4-BE49-F238E27FC236}">
                <a16:creationId xmlns:a16="http://schemas.microsoft.com/office/drawing/2014/main" id="{CBD58B03-A7B4-7C43-A05B-B0286FE10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11" name="Εικόνα 5">
            <a:extLst>
              <a:ext uri="{FF2B5EF4-FFF2-40B4-BE49-F238E27FC236}">
                <a16:creationId xmlns:a16="http://schemas.microsoft.com/office/drawing/2014/main" id="{59821DB8-D31A-DF42-AEDD-F2F56AF31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
        <p:nvSpPr>
          <p:cNvPr id="15" name="Title 1">
            <a:extLst>
              <a:ext uri="{FF2B5EF4-FFF2-40B4-BE49-F238E27FC236}">
                <a16:creationId xmlns:a16="http://schemas.microsoft.com/office/drawing/2014/main" id="{6CD8762A-64A1-4A47-9419-6B0EC67A1661}"/>
              </a:ext>
            </a:extLst>
          </p:cNvPr>
          <p:cNvSpPr txBox="1">
            <a:spLocks/>
          </p:cNvSpPr>
          <p:nvPr/>
        </p:nvSpPr>
        <p:spPr>
          <a:xfrm>
            <a:off x="2770355" y="24087"/>
            <a:ext cx="3530237" cy="6387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200" dirty="0">
                <a:solidFill>
                  <a:schemeClr val="accent1"/>
                </a:solidFill>
                <a:latin typeface="+mn-lt"/>
              </a:rPr>
              <a:t>The </a:t>
            </a:r>
            <a:r>
              <a:rPr lang="fr-FR" sz="3200" dirty="0" err="1">
                <a:solidFill>
                  <a:schemeClr val="accent1"/>
                </a:solidFill>
                <a:latin typeface="+mn-lt"/>
              </a:rPr>
              <a:t>Demonstrators</a:t>
            </a:r>
            <a:endParaRPr lang="en-US" sz="3200" dirty="0">
              <a:latin typeface="+mn-lt"/>
            </a:endParaRPr>
          </a:p>
        </p:txBody>
      </p:sp>
    </p:spTree>
    <p:extLst>
      <p:ext uri="{BB962C8B-B14F-4D97-AF65-F5344CB8AC3E}">
        <p14:creationId xmlns:p14="http://schemas.microsoft.com/office/powerpoint/2010/main" val="370214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925" y="737354"/>
            <a:ext cx="6945389" cy="547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a:extLst>
              <a:ext uri="{FF2B5EF4-FFF2-40B4-BE49-F238E27FC236}">
                <a16:creationId xmlns:a16="http://schemas.microsoft.com/office/drawing/2014/main" id="{CBD58B03-A7B4-7C43-A05B-B0286FE10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8" name="Εικόνα 5">
            <a:extLst>
              <a:ext uri="{FF2B5EF4-FFF2-40B4-BE49-F238E27FC236}">
                <a16:creationId xmlns:a16="http://schemas.microsoft.com/office/drawing/2014/main" id="{68B490AA-8AF2-EF4B-8666-5FB2AA71B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
        <p:nvSpPr>
          <p:cNvPr id="9" name="Title 1">
            <a:extLst>
              <a:ext uri="{FF2B5EF4-FFF2-40B4-BE49-F238E27FC236}">
                <a16:creationId xmlns:a16="http://schemas.microsoft.com/office/drawing/2014/main" id="{950E7359-CA69-544E-9A80-C68F64A2725F}"/>
              </a:ext>
            </a:extLst>
          </p:cNvPr>
          <p:cNvSpPr txBox="1">
            <a:spLocks/>
          </p:cNvSpPr>
          <p:nvPr/>
        </p:nvSpPr>
        <p:spPr>
          <a:xfrm>
            <a:off x="250521" y="24087"/>
            <a:ext cx="8787354" cy="9404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err="1">
                <a:solidFill>
                  <a:schemeClr val="accent1"/>
                </a:solidFill>
                <a:latin typeface="+mn-lt"/>
              </a:rPr>
              <a:t>Developing</a:t>
            </a:r>
            <a:r>
              <a:rPr lang="fr-FR" sz="3200" dirty="0">
                <a:solidFill>
                  <a:schemeClr val="accent1"/>
                </a:solidFill>
                <a:latin typeface="+mn-lt"/>
              </a:rPr>
              <a:t> national and international </a:t>
            </a:r>
            <a:r>
              <a:rPr lang="fr-FR" sz="3200" dirty="0" err="1">
                <a:solidFill>
                  <a:schemeClr val="accent1"/>
                </a:solidFill>
                <a:latin typeface="+mn-lt"/>
              </a:rPr>
              <a:t>communities</a:t>
            </a:r>
            <a:endParaRPr lang="en-US" sz="3200" dirty="0">
              <a:latin typeface="+mn-lt"/>
            </a:endParaRPr>
          </a:p>
        </p:txBody>
      </p:sp>
      <p:pic>
        <p:nvPicPr>
          <p:cNvPr id="7" name="Picture 2">
            <a:extLst>
              <a:ext uri="{FF2B5EF4-FFF2-40B4-BE49-F238E27FC236}">
                <a16:creationId xmlns:a16="http://schemas.microsoft.com/office/drawing/2014/main" id="{79290D40-F53E-414E-916C-62B8662A2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1369" y="964505"/>
            <a:ext cx="70485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935B3D81-F7EF-D642-8CB2-148D01CEF0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90" y="1212565"/>
            <a:ext cx="8894215" cy="364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a:extLst>
              <a:ext uri="{FF2B5EF4-FFF2-40B4-BE49-F238E27FC236}">
                <a16:creationId xmlns:a16="http://schemas.microsoft.com/office/drawing/2014/main" id="{8C4D26C3-09F3-0340-BFD2-A76C0CA903CD}"/>
              </a:ext>
            </a:extLst>
          </p:cNvPr>
          <p:cNvPicPr>
            <a:picLocks noChangeAspect="1"/>
          </p:cNvPicPr>
          <p:nvPr/>
        </p:nvPicPr>
        <p:blipFill>
          <a:blip r:embed="rId7"/>
          <a:stretch>
            <a:fillRect/>
          </a:stretch>
        </p:blipFill>
        <p:spPr>
          <a:xfrm>
            <a:off x="0" y="1677772"/>
            <a:ext cx="9144000" cy="4269324"/>
          </a:xfrm>
          <a:prstGeom prst="rect">
            <a:avLst/>
          </a:prstGeom>
        </p:spPr>
      </p:pic>
    </p:spTree>
    <p:extLst>
      <p:ext uri="{BB962C8B-B14F-4D97-AF65-F5344CB8AC3E}">
        <p14:creationId xmlns:p14="http://schemas.microsoft.com/office/powerpoint/2010/main" val="249193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CCD37682-293B-3045-8109-27C79B577E99}"/>
              </a:ext>
            </a:extLst>
          </p:cNvPr>
          <p:cNvPicPr>
            <a:picLocks noChangeAspect="1"/>
          </p:cNvPicPr>
          <p:nvPr/>
        </p:nvPicPr>
        <p:blipFill>
          <a:blip r:embed="rId2"/>
          <a:stretch>
            <a:fillRect/>
          </a:stretch>
        </p:blipFill>
        <p:spPr>
          <a:xfrm>
            <a:off x="306363" y="4245279"/>
            <a:ext cx="3102345" cy="1771828"/>
          </a:xfrm>
          <a:prstGeom prst="rect">
            <a:avLst/>
          </a:prstGeom>
        </p:spPr>
      </p:pic>
      <p:pic>
        <p:nvPicPr>
          <p:cNvPr id="6" name="Picture 8">
            <a:extLst>
              <a:ext uri="{FF2B5EF4-FFF2-40B4-BE49-F238E27FC236}">
                <a16:creationId xmlns:a16="http://schemas.microsoft.com/office/drawing/2014/main" id="{CBD58B03-A7B4-7C43-A05B-B0286FE10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8" name="Εικόνα 5">
            <a:extLst>
              <a:ext uri="{FF2B5EF4-FFF2-40B4-BE49-F238E27FC236}">
                <a16:creationId xmlns:a16="http://schemas.microsoft.com/office/drawing/2014/main" id="{E47606A9-05FA-6B40-BF93-18AB60805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
        <p:nvSpPr>
          <p:cNvPr id="11" name="Title 1">
            <a:extLst>
              <a:ext uri="{FF2B5EF4-FFF2-40B4-BE49-F238E27FC236}">
                <a16:creationId xmlns:a16="http://schemas.microsoft.com/office/drawing/2014/main" id="{AC8A6FFC-4209-9144-A68A-58D71F127EDA}"/>
              </a:ext>
            </a:extLst>
          </p:cNvPr>
          <p:cNvSpPr txBox="1">
            <a:spLocks/>
          </p:cNvSpPr>
          <p:nvPr/>
        </p:nvSpPr>
        <p:spPr>
          <a:xfrm>
            <a:off x="250521" y="24087"/>
            <a:ext cx="8787354" cy="9404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000" dirty="0">
                <a:solidFill>
                  <a:schemeClr val="accent1"/>
                </a:solidFill>
                <a:latin typeface="+mn-lt"/>
              </a:rPr>
              <a:t>Training and support</a:t>
            </a:r>
            <a:endParaRPr lang="en-US" sz="4000" dirty="0">
              <a:latin typeface="+mn-lt"/>
            </a:endParaRPr>
          </a:p>
        </p:txBody>
      </p:sp>
      <p:sp>
        <p:nvSpPr>
          <p:cNvPr id="12" name="Rectangle 11">
            <a:extLst>
              <a:ext uri="{FF2B5EF4-FFF2-40B4-BE49-F238E27FC236}">
                <a16:creationId xmlns:a16="http://schemas.microsoft.com/office/drawing/2014/main" id="{4B930BAF-92AB-7D44-92A6-24E30A160ABD}"/>
              </a:ext>
            </a:extLst>
          </p:cNvPr>
          <p:cNvSpPr/>
          <p:nvPr/>
        </p:nvSpPr>
        <p:spPr>
          <a:xfrm>
            <a:off x="9097" y="768556"/>
            <a:ext cx="9134903" cy="461665"/>
          </a:xfrm>
          <a:prstGeom prst="rect">
            <a:avLst/>
          </a:prstGeom>
        </p:spPr>
        <p:txBody>
          <a:bodyPr wrap="square">
            <a:spAutoFit/>
          </a:bodyPr>
          <a:lstStyle/>
          <a:p>
            <a:pPr marL="0" lvl="1" algn="ctr">
              <a:buClr>
                <a:srgbClr val="FFC000"/>
              </a:buClr>
            </a:pPr>
            <a:r>
              <a:rPr lang="en-US" sz="2400" dirty="0">
                <a:solidFill>
                  <a:schemeClr val="tx2"/>
                </a:solidFill>
              </a:rPr>
              <a:t>Year-round training workshops for continuous professional development</a:t>
            </a:r>
            <a:endParaRPr lang="en-GB" sz="2400" dirty="0">
              <a:solidFill>
                <a:schemeClr val="tx2"/>
              </a:solidFill>
            </a:endParaRPr>
          </a:p>
        </p:txBody>
      </p:sp>
      <p:pic>
        <p:nvPicPr>
          <p:cNvPr id="13" name="Image 12">
            <a:extLst>
              <a:ext uri="{FF2B5EF4-FFF2-40B4-BE49-F238E27FC236}">
                <a16:creationId xmlns:a16="http://schemas.microsoft.com/office/drawing/2014/main" id="{6E2D2361-DCE2-1645-BD43-CCF2AF5E5BF8}"/>
              </a:ext>
            </a:extLst>
          </p:cNvPr>
          <p:cNvPicPr>
            <a:picLocks noChangeAspect="1"/>
          </p:cNvPicPr>
          <p:nvPr/>
        </p:nvPicPr>
        <p:blipFill>
          <a:blip r:embed="rId5"/>
          <a:stretch>
            <a:fillRect/>
          </a:stretch>
        </p:blipFill>
        <p:spPr>
          <a:xfrm>
            <a:off x="6300624" y="2135453"/>
            <a:ext cx="2349259" cy="1761944"/>
          </a:xfrm>
          <a:prstGeom prst="rect">
            <a:avLst/>
          </a:prstGeom>
        </p:spPr>
      </p:pic>
      <p:pic>
        <p:nvPicPr>
          <p:cNvPr id="14" name="Image 13">
            <a:extLst>
              <a:ext uri="{FF2B5EF4-FFF2-40B4-BE49-F238E27FC236}">
                <a16:creationId xmlns:a16="http://schemas.microsoft.com/office/drawing/2014/main" id="{8222CA25-3788-FE40-BA67-4CA62A092BEE}"/>
              </a:ext>
            </a:extLst>
          </p:cNvPr>
          <p:cNvPicPr>
            <a:picLocks noChangeAspect="1"/>
          </p:cNvPicPr>
          <p:nvPr/>
        </p:nvPicPr>
        <p:blipFill>
          <a:blip r:embed="rId6"/>
          <a:stretch>
            <a:fillRect/>
          </a:stretch>
        </p:blipFill>
        <p:spPr>
          <a:xfrm>
            <a:off x="6503878" y="1319624"/>
            <a:ext cx="2146005" cy="1120692"/>
          </a:xfrm>
          <a:prstGeom prst="rect">
            <a:avLst/>
          </a:prstGeom>
        </p:spPr>
      </p:pic>
      <p:pic>
        <p:nvPicPr>
          <p:cNvPr id="15" name="Image 14">
            <a:extLst>
              <a:ext uri="{FF2B5EF4-FFF2-40B4-BE49-F238E27FC236}">
                <a16:creationId xmlns:a16="http://schemas.microsoft.com/office/drawing/2014/main" id="{094F69D8-0408-C744-B1EC-A571F2FB9080}"/>
              </a:ext>
            </a:extLst>
          </p:cNvPr>
          <p:cNvPicPr>
            <a:picLocks noChangeAspect="1"/>
          </p:cNvPicPr>
          <p:nvPr/>
        </p:nvPicPr>
        <p:blipFill>
          <a:blip r:embed="rId7"/>
          <a:stretch>
            <a:fillRect/>
          </a:stretch>
        </p:blipFill>
        <p:spPr>
          <a:xfrm>
            <a:off x="4873342" y="1311008"/>
            <a:ext cx="1630536" cy="1222902"/>
          </a:xfrm>
          <a:prstGeom prst="rect">
            <a:avLst/>
          </a:prstGeom>
        </p:spPr>
      </p:pic>
      <p:pic>
        <p:nvPicPr>
          <p:cNvPr id="16" name="Image 15">
            <a:extLst>
              <a:ext uri="{FF2B5EF4-FFF2-40B4-BE49-F238E27FC236}">
                <a16:creationId xmlns:a16="http://schemas.microsoft.com/office/drawing/2014/main" id="{11022A5C-2CE6-0E41-B707-949A00409E36}"/>
              </a:ext>
            </a:extLst>
          </p:cNvPr>
          <p:cNvPicPr>
            <a:picLocks noChangeAspect="1"/>
          </p:cNvPicPr>
          <p:nvPr/>
        </p:nvPicPr>
        <p:blipFill>
          <a:blip r:embed="rId8"/>
          <a:stretch>
            <a:fillRect/>
          </a:stretch>
        </p:blipFill>
        <p:spPr>
          <a:xfrm>
            <a:off x="1879050" y="2282033"/>
            <a:ext cx="2316309" cy="1737232"/>
          </a:xfrm>
          <a:prstGeom prst="rect">
            <a:avLst/>
          </a:prstGeom>
        </p:spPr>
      </p:pic>
      <p:pic>
        <p:nvPicPr>
          <p:cNvPr id="17" name="Image 16">
            <a:extLst>
              <a:ext uri="{FF2B5EF4-FFF2-40B4-BE49-F238E27FC236}">
                <a16:creationId xmlns:a16="http://schemas.microsoft.com/office/drawing/2014/main" id="{8EB7C82B-3F4F-F447-88CD-BCDD26E972C0}"/>
              </a:ext>
            </a:extLst>
          </p:cNvPr>
          <p:cNvPicPr>
            <a:picLocks noChangeAspect="1"/>
          </p:cNvPicPr>
          <p:nvPr/>
        </p:nvPicPr>
        <p:blipFill>
          <a:blip r:embed="rId9"/>
          <a:stretch>
            <a:fillRect/>
          </a:stretch>
        </p:blipFill>
        <p:spPr>
          <a:xfrm>
            <a:off x="4195359" y="2440316"/>
            <a:ext cx="2105265" cy="1578949"/>
          </a:xfrm>
          <a:prstGeom prst="rect">
            <a:avLst/>
          </a:prstGeom>
        </p:spPr>
      </p:pic>
      <p:pic>
        <p:nvPicPr>
          <p:cNvPr id="18" name="Image 17">
            <a:extLst>
              <a:ext uri="{FF2B5EF4-FFF2-40B4-BE49-F238E27FC236}">
                <a16:creationId xmlns:a16="http://schemas.microsoft.com/office/drawing/2014/main" id="{23D46802-6633-1C4C-837E-FF3B9CB29150}"/>
              </a:ext>
            </a:extLst>
          </p:cNvPr>
          <p:cNvPicPr>
            <a:picLocks noChangeAspect="1"/>
          </p:cNvPicPr>
          <p:nvPr/>
        </p:nvPicPr>
        <p:blipFill>
          <a:blip r:embed="rId10"/>
          <a:stretch>
            <a:fillRect/>
          </a:stretch>
        </p:blipFill>
        <p:spPr>
          <a:xfrm>
            <a:off x="3024055" y="1319624"/>
            <a:ext cx="1849287" cy="1386965"/>
          </a:xfrm>
          <a:prstGeom prst="rect">
            <a:avLst/>
          </a:prstGeom>
        </p:spPr>
      </p:pic>
      <p:sp>
        <p:nvSpPr>
          <p:cNvPr id="10" name="Rectangle 9">
            <a:extLst>
              <a:ext uri="{FF2B5EF4-FFF2-40B4-BE49-F238E27FC236}">
                <a16:creationId xmlns:a16="http://schemas.microsoft.com/office/drawing/2014/main" id="{AB207E96-32C3-7C44-B3D0-CF79FA0D1845}"/>
              </a:ext>
            </a:extLst>
          </p:cNvPr>
          <p:cNvSpPr/>
          <p:nvPr/>
        </p:nvSpPr>
        <p:spPr>
          <a:xfrm>
            <a:off x="586522" y="1482131"/>
            <a:ext cx="1942752" cy="584775"/>
          </a:xfrm>
          <a:prstGeom prst="rect">
            <a:avLst/>
          </a:prstGeom>
        </p:spPr>
        <p:txBody>
          <a:bodyPr wrap="square">
            <a:spAutoFit/>
          </a:bodyPr>
          <a:lstStyle/>
          <a:p>
            <a:r>
              <a:rPr lang="fr-FR" sz="3200" dirty="0" err="1">
                <a:solidFill>
                  <a:schemeClr val="accent6"/>
                </a:solidFill>
              </a:rPr>
              <a:t>Pre</a:t>
            </a:r>
            <a:r>
              <a:rPr lang="fr-FR" sz="3200" dirty="0">
                <a:solidFill>
                  <a:schemeClr val="accent6"/>
                </a:solidFill>
              </a:rPr>
              <a:t>-COVID</a:t>
            </a:r>
            <a:endParaRPr lang="fr-FR" sz="3200" dirty="0"/>
          </a:p>
        </p:txBody>
      </p:sp>
      <p:pic>
        <p:nvPicPr>
          <p:cNvPr id="23" name="Image 22">
            <a:extLst>
              <a:ext uri="{FF2B5EF4-FFF2-40B4-BE49-F238E27FC236}">
                <a16:creationId xmlns:a16="http://schemas.microsoft.com/office/drawing/2014/main" id="{8F03C3EE-D7A5-3244-8B2B-B875DD4834AD}"/>
              </a:ext>
            </a:extLst>
          </p:cNvPr>
          <p:cNvPicPr>
            <a:picLocks noChangeAspect="1"/>
          </p:cNvPicPr>
          <p:nvPr/>
        </p:nvPicPr>
        <p:blipFill rotWithShape="1">
          <a:blip r:embed="rId11"/>
          <a:srcRect l="3386" t="3957" r="3652" b="8345"/>
          <a:stretch/>
        </p:blipFill>
        <p:spPr>
          <a:xfrm>
            <a:off x="3408708" y="4213147"/>
            <a:ext cx="3867857" cy="2032821"/>
          </a:xfrm>
          <a:prstGeom prst="rect">
            <a:avLst/>
          </a:prstGeom>
        </p:spPr>
      </p:pic>
      <p:sp>
        <p:nvSpPr>
          <p:cNvPr id="25" name="Rectangle 24">
            <a:extLst>
              <a:ext uri="{FF2B5EF4-FFF2-40B4-BE49-F238E27FC236}">
                <a16:creationId xmlns:a16="http://schemas.microsoft.com/office/drawing/2014/main" id="{ED826478-A87F-1D4E-B2B3-211B18D00733}"/>
              </a:ext>
            </a:extLst>
          </p:cNvPr>
          <p:cNvSpPr/>
          <p:nvPr/>
        </p:nvSpPr>
        <p:spPr>
          <a:xfrm>
            <a:off x="7352765" y="4447447"/>
            <a:ext cx="1867435" cy="1569660"/>
          </a:xfrm>
          <a:prstGeom prst="rect">
            <a:avLst/>
          </a:prstGeom>
        </p:spPr>
        <p:txBody>
          <a:bodyPr wrap="square">
            <a:spAutoFit/>
          </a:bodyPr>
          <a:lstStyle/>
          <a:p>
            <a:r>
              <a:rPr lang="en-GB" sz="3200" dirty="0">
                <a:solidFill>
                  <a:schemeClr val="accent6"/>
                </a:solidFill>
              </a:rPr>
              <a:t>During the pandemic</a:t>
            </a:r>
            <a:endParaRPr lang="en-GB" sz="3200" dirty="0"/>
          </a:p>
        </p:txBody>
      </p:sp>
    </p:spTree>
    <p:extLst>
      <p:ext uri="{BB962C8B-B14F-4D97-AF65-F5344CB8AC3E}">
        <p14:creationId xmlns:p14="http://schemas.microsoft.com/office/powerpoint/2010/main" val="35932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CBD58B03-A7B4-7C43-A05B-B0286FE10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pic>
        <p:nvPicPr>
          <p:cNvPr id="8" name="Εικόνα 5">
            <a:extLst>
              <a:ext uri="{FF2B5EF4-FFF2-40B4-BE49-F238E27FC236}">
                <a16:creationId xmlns:a16="http://schemas.microsoft.com/office/drawing/2014/main" id="{E47606A9-05FA-6B40-BF93-18AB60805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sp>
        <p:nvSpPr>
          <p:cNvPr id="11" name="Title 1">
            <a:extLst>
              <a:ext uri="{FF2B5EF4-FFF2-40B4-BE49-F238E27FC236}">
                <a16:creationId xmlns:a16="http://schemas.microsoft.com/office/drawing/2014/main" id="{AC8A6FFC-4209-9144-A68A-58D71F127EDA}"/>
              </a:ext>
            </a:extLst>
          </p:cNvPr>
          <p:cNvSpPr txBox="1">
            <a:spLocks/>
          </p:cNvSpPr>
          <p:nvPr/>
        </p:nvSpPr>
        <p:spPr>
          <a:xfrm>
            <a:off x="250521" y="24087"/>
            <a:ext cx="8787354" cy="9404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000" dirty="0">
                <a:solidFill>
                  <a:schemeClr val="accent1"/>
                </a:solidFill>
                <a:latin typeface="+mn-lt"/>
              </a:rPr>
              <a:t>Training and support</a:t>
            </a:r>
            <a:endParaRPr lang="en-US" sz="4000" dirty="0">
              <a:latin typeface="+mn-lt"/>
            </a:endParaRPr>
          </a:p>
        </p:txBody>
      </p:sp>
      <p:sp>
        <p:nvSpPr>
          <p:cNvPr id="19" name="Rectangle 18">
            <a:extLst>
              <a:ext uri="{FF2B5EF4-FFF2-40B4-BE49-F238E27FC236}">
                <a16:creationId xmlns:a16="http://schemas.microsoft.com/office/drawing/2014/main" id="{AABFA8D1-ECFA-E34E-B16B-89E1C68CF15F}"/>
              </a:ext>
            </a:extLst>
          </p:cNvPr>
          <p:cNvSpPr/>
          <p:nvPr/>
        </p:nvSpPr>
        <p:spPr>
          <a:xfrm>
            <a:off x="4478711" y="2036655"/>
            <a:ext cx="4472076" cy="923330"/>
          </a:xfrm>
          <a:prstGeom prst="rect">
            <a:avLst/>
          </a:prstGeom>
        </p:spPr>
        <p:txBody>
          <a:bodyPr wrap="square">
            <a:spAutoFit/>
          </a:bodyPr>
          <a:lstStyle/>
          <a:p>
            <a:pPr algn="ctr"/>
            <a:r>
              <a:rPr lang="fr-FR" dirty="0">
                <a:solidFill>
                  <a:schemeClr val="accent1"/>
                </a:solidFill>
              </a:rPr>
              <a:t>E-</a:t>
            </a:r>
            <a:r>
              <a:rPr lang="fr-FR" dirty="0" err="1">
                <a:solidFill>
                  <a:schemeClr val="accent1"/>
                </a:solidFill>
              </a:rPr>
              <a:t>Summer</a:t>
            </a:r>
            <a:r>
              <a:rPr lang="fr-FR" dirty="0">
                <a:solidFill>
                  <a:schemeClr val="accent1"/>
                </a:solidFill>
              </a:rPr>
              <a:t> </a:t>
            </a:r>
            <a:r>
              <a:rPr lang="fr-FR" dirty="0" err="1">
                <a:solidFill>
                  <a:schemeClr val="accent1"/>
                </a:solidFill>
              </a:rPr>
              <a:t>School</a:t>
            </a:r>
            <a:r>
              <a:rPr lang="fr-FR" dirty="0">
                <a:solidFill>
                  <a:schemeClr val="accent1"/>
                </a:solidFill>
              </a:rPr>
              <a:t> : </a:t>
            </a:r>
          </a:p>
          <a:p>
            <a:pPr algn="ctr"/>
            <a:r>
              <a:rPr lang="fr-FR" dirty="0"/>
              <a:t>13 – 24 July 2020</a:t>
            </a:r>
          </a:p>
          <a:p>
            <a:pPr algn="ctr"/>
            <a:r>
              <a:rPr lang="fr-FR" dirty="0">
                <a:hlinkClick r:id="rId4"/>
              </a:rPr>
              <a:t>https://indico.ego-gw.it/event/73/timetable/</a:t>
            </a:r>
            <a:endParaRPr lang="fr-FR" dirty="0"/>
          </a:p>
        </p:txBody>
      </p:sp>
      <p:pic>
        <p:nvPicPr>
          <p:cNvPr id="20" name="Image 19">
            <a:extLst>
              <a:ext uri="{FF2B5EF4-FFF2-40B4-BE49-F238E27FC236}">
                <a16:creationId xmlns:a16="http://schemas.microsoft.com/office/drawing/2014/main" id="{2E051FBA-36C3-4D40-B2DA-265B6E2B8A01}"/>
              </a:ext>
            </a:extLst>
          </p:cNvPr>
          <p:cNvPicPr>
            <a:picLocks noChangeAspect="1"/>
          </p:cNvPicPr>
          <p:nvPr/>
        </p:nvPicPr>
        <p:blipFill>
          <a:blip r:embed="rId5"/>
          <a:stretch>
            <a:fillRect/>
          </a:stretch>
        </p:blipFill>
        <p:spPr>
          <a:xfrm>
            <a:off x="225592" y="1557330"/>
            <a:ext cx="4198432" cy="2356963"/>
          </a:xfrm>
          <a:prstGeom prst="rect">
            <a:avLst/>
          </a:prstGeom>
        </p:spPr>
      </p:pic>
      <p:sp>
        <p:nvSpPr>
          <p:cNvPr id="24" name="Rectangle 23">
            <a:extLst>
              <a:ext uri="{FF2B5EF4-FFF2-40B4-BE49-F238E27FC236}">
                <a16:creationId xmlns:a16="http://schemas.microsoft.com/office/drawing/2014/main" id="{3F945A65-75DE-1041-8241-586337033B65}"/>
              </a:ext>
            </a:extLst>
          </p:cNvPr>
          <p:cNvSpPr/>
          <p:nvPr/>
        </p:nvSpPr>
        <p:spPr>
          <a:xfrm>
            <a:off x="49699" y="4559255"/>
            <a:ext cx="4550217" cy="923330"/>
          </a:xfrm>
          <a:prstGeom prst="rect">
            <a:avLst/>
          </a:prstGeom>
        </p:spPr>
        <p:txBody>
          <a:bodyPr wrap="square">
            <a:spAutoFit/>
          </a:bodyPr>
          <a:lstStyle/>
          <a:p>
            <a:pPr algn="ctr"/>
            <a:r>
              <a:rPr lang="fr-FR" dirty="0">
                <a:solidFill>
                  <a:schemeClr val="accent1"/>
                </a:solidFill>
              </a:rPr>
              <a:t>E-Winter </a:t>
            </a:r>
            <a:r>
              <a:rPr lang="fr-FR" dirty="0" err="1">
                <a:solidFill>
                  <a:schemeClr val="accent1"/>
                </a:solidFill>
              </a:rPr>
              <a:t>School</a:t>
            </a:r>
            <a:r>
              <a:rPr lang="fr-FR" dirty="0">
                <a:solidFill>
                  <a:schemeClr val="accent1"/>
                </a:solidFill>
              </a:rPr>
              <a:t> : </a:t>
            </a:r>
          </a:p>
          <a:p>
            <a:pPr algn="ctr"/>
            <a:r>
              <a:rPr lang="fr-FR" dirty="0"/>
              <a:t>29 </a:t>
            </a:r>
            <a:r>
              <a:rPr lang="fr-FR" dirty="0" err="1"/>
              <a:t>Jannuary</a:t>
            </a:r>
            <a:r>
              <a:rPr lang="fr-FR" dirty="0"/>
              <a:t>  – 7 </a:t>
            </a:r>
            <a:r>
              <a:rPr lang="fr-FR" dirty="0" err="1"/>
              <a:t>February</a:t>
            </a:r>
            <a:r>
              <a:rPr lang="fr-FR" dirty="0"/>
              <a:t> 2021</a:t>
            </a:r>
          </a:p>
          <a:p>
            <a:pPr algn="ctr"/>
            <a:r>
              <a:rPr lang="fr-FR" dirty="0">
                <a:hlinkClick r:id="rId6"/>
              </a:rPr>
              <a:t>https://indico.ego-gw.it/event/133/timetable/</a:t>
            </a:r>
            <a:endParaRPr lang="fr-FR" dirty="0"/>
          </a:p>
        </p:txBody>
      </p:sp>
      <p:pic>
        <p:nvPicPr>
          <p:cNvPr id="26" name="Image 25">
            <a:extLst>
              <a:ext uri="{FF2B5EF4-FFF2-40B4-BE49-F238E27FC236}">
                <a16:creationId xmlns:a16="http://schemas.microsoft.com/office/drawing/2014/main" id="{4D1E670E-4B4C-A14D-8B14-680395A225C1}"/>
              </a:ext>
            </a:extLst>
          </p:cNvPr>
          <p:cNvPicPr>
            <a:picLocks noChangeAspect="1"/>
          </p:cNvPicPr>
          <p:nvPr/>
        </p:nvPicPr>
        <p:blipFill rotWithShape="1">
          <a:blip r:embed="rId7"/>
          <a:srcRect l="4503" t="11116" r="4610" b="7672"/>
          <a:stretch/>
        </p:blipFill>
        <p:spPr>
          <a:xfrm>
            <a:off x="4669134" y="3867518"/>
            <a:ext cx="4281653" cy="2391507"/>
          </a:xfrm>
          <a:prstGeom prst="rect">
            <a:avLst/>
          </a:prstGeom>
        </p:spPr>
      </p:pic>
      <p:sp>
        <p:nvSpPr>
          <p:cNvPr id="27" name="Rectangle 26">
            <a:extLst>
              <a:ext uri="{FF2B5EF4-FFF2-40B4-BE49-F238E27FC236}">
                <a16:creationId xmlns:a16="http://schemas.microsoft.com/office/drawing/2014/main" id="{D88C19AF-FCB3-D54E-8F37-72AD921ED766}"/>
              </a:ext>
            </a:extLst>
          </p:cNvPr>
          <p:cNvSpPr/>
          <p:nvPr/>
        </p:nvSpPr>
        <p:spPr>
          <a:xfrm>
            <a:off x="9097" y="915745"/>
            <a:ext cx="9134903" cy="584775"/>
          </a:xfrm>
          <a:prstGeom prst="rect">
            <a:avLst/>
          </a:prstGeom>
        </p:spPr>
        <p:txBody>
          <a:bodyPr wrap="square">
            <a:spAutoFit/>
          </a:bodyPr>
          <a:lstStyle/>
          <a:p>
            <a:pPr marL="0" lvl="1" algn="ctr">
              <a:buClr>
                <a:srgbClr val="FFC000"/>
              </a:buClr>
            </a:pPr>
            <a:r>
              <a:rPr lang="en-US" sz="3200" dirty="0">
                <a:solidFill>
                  <a:schemeClr val="tx2"/>
                </a:solidFill>
              </a:rPr>
              <a:t>International online Schools</a:t>
            </a:r>
            <a:endParaRPr lang="en-GB" sz="3200" dirty="0">
              <a:solidFill>
                <a:schemeClr val="tx2"/>
              </a:solidFill>
            </a:endParaRPr>
          </a:p>
        </p:txBody>
      </p:sp>
      <p:sp>
        <p:nvSpPr>
          <p:cNvPr id="2" name="Ορθογώνιο 1">
            <a:extLst>
              <a:ext uri="{FF2B5EF4-FFF2-40B4-BE49-F238E27FC236}">
                <a16:creationId xmlns:a16="http://schemas.microsoft.com/office/drawing/2014/main" id="{8CA07043-E2A7-40F9-BCBA-A8E2DA327088}"/>
              </a:ext>
            </a:extLst>
          </p:cNvPr>
          <p:cNvSpPr/>
          <p:nvPr/>
        </p:nvSpPr>
        <p:spPr>
          <a:xfrm>
            <a:off x="259274" y="1609467"/>
            <a:ext cx="8691513" cy="25474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+FRONTIERS Summer School 2021</a:t>
            </a:r>
          </a:p>
        </p:txBody>
      </p:sp>
    </p:spTree>
    <p:extLst>
      <p:ext uri="{BB962C8B-B14F-4D97-AF65-F5344CB8AC3E}">
        <p14:creationId xmlns:p14="http://schemas.microsoft.com/office/powerpoint/2010/main" val="131400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5">
            <a:extLst>
              <a:ext uri="{FF2B5EF4-FFF2-40B4-BE49-F238E27FC236}">
                <a16:creationId xmlns:a16="http://schemas.microsoft.com/office/drawing/2014/main" id="{27650D16-5839-724B-A5B0-39A254CE0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2760" y="6351373"/>
            <a:ext cx="1145115" cy="205947"/>
          </a:xfrm>
          <a:prstGeom prst="rect">
            <a:avLst/>
          </a:prstGeom>
        </p:spPr>
      </p:pic>
      <p:pic>
        <p:nvPicPr>
          <p:cNvPr id="6" name="Picture 8">
            <a:extLst>
              <a:ext uri="{FF2B5EF4-FFF2-40B4-BE49-F238E27FC236}">
                <a16:creationId xmlns:a16="http://schemas.microsoft.com/office/drawing/2014/main" id="{22DE72D0-46E4-AD45-A879-A7E92F9E5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35" y="6212248"/>
            <a:ext cx="1202043" cy="482175"/>
          </a:xfrm>
          <a:prstGeom prst="rect">
            <a:avLst/>
          </a:prstGeom>
        </p:spPr>
      </p:pic>
      <p:sp>
        <p:nvSpPr>
          <p:cNvPr id="7" name="Rectangle 6">
            <a:extLst>
              <a:ext uri="{FF2B5EF4-FFF2-40B4-BE49-F238E27FC236}">
                <a16:creationId xmlns:a16="http://schemas.microsoft.com/office/drawing/2014/main" id="{9C2D11C7-C083-F24A-A1DD-FCC48616E113}"/>
              </a:ext>
            </a:extLst>
          </p:cNvPr>
          <p:cNvSpPr/>
          <p:nvPr/>
        </p:nvSpPr>
        <p:spPr>
          <a:xfrm>
            <a:off x="2335962" y="15023"/>
            <a:ext cx="4472076" cy="1323439"/>
          </a:xfrm>
          <a:prstGeom prst="rect">
            <a:avLst/>
          </a:prstGeom>
        </p:spPr>
        <p:txBody>
          <a:bodyPr wrap="square">
            <a:spAutoFit/>
          </a:bodyPr>
          <a:lstStyle/>
          <a:p>
            <a:pPr algn="ctr"/>
            <a:r>
              <a:rPr lang="fr-FR" sz="4000" dirty="0">
                <a:solidFill>
                  <a:schemeClr val="accent1"/>
                </a:solidFill>
              </a:rPr>
              <a:t>Example: </a:t>
            </a:r>
            <a:br>
              <a:rPr lang="fr-FR" sz="4000" dirty="0">
                <a:solidFill>
                  <a:schemeClr val="accent1"/>
                </a:solidFill>
              </a:rPr>
            </a:br>
            <a:r>
              <a:rPr lang="fr-FR" sz="4000" dirty="0">
                <a:solidFill>
                  <a:schemeClr val="accent1"/>
                </a:solidFill>
              </a:rPr>
              <a:t>E-Winter School</a:t>
            </a:r>
            <a:endParaRPr lang="fr-FR" dirty="0"/>
          </a:p>
        </p:txBody>
      </p:sp>
      <p:sp>
        <p:nvSpPr>
          <p:cNvPr id="9" name="Espace réservé du contenu 2">
            <a:extLst>
              <a:ext uri="{FF2B5EF4-FFF2-40B4-BE49-F238E27FC236}">
                <a16:creationId xmlns:a16="http://schemas.microsoft.com/office/drawing/2014/main" id="{8AC6D1B3-4BF9-9C43-9A42-D1A359BA2676}"/>
              </a:ext>
            </a:extLst>
          </p:cNvPr>
          <p:cNvSpPr>
            <a:spLocks noGrp="1"/>
          </p:cNvSpPr>
          <p:nvPr>
            <p:ph idx="1"/>
          </p:nvPr>
        </p:nvSpPr>
        <p:spPr>
          <a:xfrm>
            <a:off x="324907" y="1214275"/>
            <a:ext cx="8712968" cy="2722105"/>
          </a:xfrm>
        </p:spPr>
        <p:txBody>
          <a:bodyPr lIns="90000">
            <a:noAutofit/>
          </a:bodyPr>
          <a:lstStyle/>
          <a:p>
            <a:pPr>
              <a:spcAft>
                <a:spcPts val="1200"/>
              </a:spcAft>
              <a:buClr>
                <a:srgbClr val="FFC000"/>
              </a:buClr>
              <a:buFont typeface="Wingdings" pitchFamily="2" charset="2"/>
              <a:buChar char="§"/>
            </a:pPr>
            <a:r>
              <a:rPr lang="en-GB" sz="2200" b="1" dirty="0">
                <a:solidFill>
                  <a:srgbClr val="00B050"/>
                </a:solidFill>
              </a:rPr>
              <a:t>206 </a:t>
            </a:r>
            <a:r>
              <a:rPr lang="en-GB" sz="2200" dirty="0"/>
              <a:t>registered participants </a:t>
            </a:r>
            <a:r>
              <a:rPr lang="en-GB" sz="2200" b="1" dirty="0"/>
              <a:t>from India to Chile</a:t>
            </a:r>
            <a:r>
              <a:rPr lang="en-GB" sz="2200" dirty="0"/>
              <a:t>.</a:t>
            </a:r>
          </a:p>
          <a:p>
            <a:pPr>
              <a:spcAft>
                <a:spcPts val="1200"/>
              </a:spcAft>
              <a:buClr>
                <a:srgbClr val="FFC000"/>
              </a:buClr>
              <a:buFont typeface="Wingdings" pitchFamily="2" charset="2"/>
              <a:buChar char="§"/>
            </a:pPr>
            <a:r>
              <a:rPr lang="en-GB" sz="2200" dirty="0"/>
              <a:t>Peaks of </a:t>
            </a:r>
            <a:r>
              <a:rPr lang="en-GB" sz="2200" b="1" dirty="0">
                <a:solidFill>
                  <a:srgbClr val="C00000"/>
                </a:solidFill>
              </a:rPr>
              <a:t>over 80</a:t>
            </a:r>
            <a:r>
              <a:rPr lang="en-GB" sz="2200" dirty="0"/>
              <a:t> participants simultaneously connected on Zoom.</a:t>
            </a:r>
          </a:p>
          <a:p>
            <a:pPr>
              <a:spcAft>
                <a:spcPts val="1200"/>
              </a:spcAft>
              <a:buClr>
                <a:srgbClr val="FFC000"/>
              </a:buClr>
              <a:buFont typeface="Wingdings" pitchFamily="2" charset="2"/>
              <a:buChar char="§"/>
            </a:pPr>
            <a:r>
              <a:rPr lang="en-GB" sz="2200" b="1" dirty="0">
                <a:solidFill>
                  <a:schemeClr val="accent6"/>
                </a:solidFill>
              </a:rPr>
              <a:t>34</a:t>
            </a:r>
            <a:r>
              <a:rPr lang="en-GB" sz="2200" dirty="0"/>
              <a:t> participants to Working Groups.</a:t>
            </a:r>
          </a:p>
          <a:p>
            <a:pPr>
              <a:spcAft>
                <a:spcPts val="1200"/>
              </a:spcAft>
              <a:buClr>
                <a:srgbClr val="FFC000"/>
              </a:buClr>
              <a:buFont typeface="Wingdings" pitchFamily="2" charset="2"/>
              <a:buChar char="§"/>
            </a:pPr>
            <a:r>
              <a:rPr lang="en-GB" sz="2200" b="1" dirty="0">
                <a:solidFill>
                  <a:srgbClr val="7030A0"/>
                </a:solidFill>
              </a:rPr>
              <a:t>9</a:t>
            </a:r>
            <a:r>
              <a:rPr lang="en-GB" sz="2200" dirty="0"/>
              <a:t> new pedagogical scenarios produced.</a:t>
            </a:r>
          </a:p>
          <a:p>
            <a:pPr>
              <a:spcAft>
                <a:spcPts val="1200"/>
              </a:spcAft>
              <a:buClr>
                <a:srgbClr val="FFC000"/>
              </a:buClr>
              <a:buFont typeface="Wingdings" pitchFamily="2" charset="2"/>
              <a:buChar char="§"/>
            </a:pPr>
            <a:r>
              <a:rPr lang="en-GB" sz="2200" dirty="0"/>
              <a:t>Over </a:t>
            </a:r>
            <a:r>
              <a:rPr lang="en-GB" sz="2200" b="1" dirty="0">
                <a:solidFill>
                  <a:schemeClr val="accent5">
                    <a:lumMod val="75000"/>
                  </a:schemeClr>
                </a:solidFill>
              </a:rPr>
              <a:t>4 000 </a:t>
            </a:r>
            <a:r>
              <a:rPr lang="en-GB" sz="2200" dirty="0"/>
              <a:t>people reached on Facebook over the first weekend.</a:t>
            </a:r>
          </a:p>
        </p:txBody>
      </p:sp>
      <p:sp>
        <p:nvSpPr>
          <p:cNvPr id="10" name="Rectangle 9">
            <a:extLst>
              <a:ext uri="{FF2B5EF4-FFF2-40B4-BE49-F238E27FC236}">
                <a16:creationId xmlns:a16="http://schemas.microsoft.com/office/drawing/2014/main" id="{61971A5D-CE52-2A4D-8B70-402E486F449B}"/>
              </a:ext>
            </a:extLst>
          </p:cNvPr>
          <p:cNvSpPr/>
          <p:nvPr/>
        </p:nvSpPr>
        <p:spPr>
          <a:xfrm>
            <a:off x="691923" y="4007564"/>
            <a:ext cx="8217901" cy="1891287"/>
          </a:xfrm>
          <a:prstGeom prst="rect">
            <a:avLst/>
          </a:prstGeom>
        </p:spPr>
        <p:txBody>
          <a:bodyPr wrap="square">
            <a:spAutoFit/>
          </a:bodyPr>
          <a:lstStyle/>
          <a:p>
            <a:pPr marL="0" lvl="1" algn="ctr">
              <a:lnSpc>
                <a:spcPct val="150000"/>
              </a:lnSpc>
              <a:buClr>
                <a:srgbClr val="FFC000"/>
              </a:buClr>
            </a:pPr>
            <a:r>
              <a:rPr lang="en-US" sz="2000" dirty="0"/>
              <a:t>Training forced to transfer online by pandemic:</a:t>
            </a:r>
          </a:p>
          <a:p>
            <a:pPr lvl="1" indent="-457200">
              <a:lnSpc>
                <a:spcPct val="150000"/>
              </a:lnSpc>
              <a:buClr>
                <a:schemeClr val="tx1"/>
              </a:buClr>
              <a:buAutoNum type="arabicPeriod"/>
            </a:pPr>
            <a:r>
              <a:rPr lang="en-US" sz="2000" dirty="0"/>
              <a:t>Challenge won: high attendance, effectiveness unaffected.</a:t>
            </a:r>
          </a:p>
          <a:p>
            <a:pPr lvl="1" indent="-457200">
              <a:lnSpc>
                <a:spcPct val="150000"/>
              </a:lnSpc>
              <a:buClr>
                <a:schemeClr val="tx1"/>
              </a:buClr>
              <a:buAutoNum type="arabicPeriod"/>
            </a:pPr>
            <a:r>
              <a:rPr lang="en-US" sz="2000" dirty="0"/>
              <a:t>Opened up new possibilities </a:t>
            </a:r>
            <a:r>
              <a:rPr lang="en-US" sz="2000" dirty="0">
                <a:solidFill>
                  <a:schemeClr val="accent6"/>
                </a:solidFill>
              </a:rPr>
              <a:t>→</a:t>
            </a:r>
            <a:r>
              <a:rPr lang="en-US" sz="2000" dirty="0"/>
              <a:t> local to global participation.</a:t>
            </a:r>
          </a:p>
          <a:p>
            <a:pPr marL="2286000" lvl="6">
              <a:lnSpc>
                <a:spcPct val="150000"/>
              </a:lnSpc>
              <a:buClr>
                <a:srgbClr val="FFC000"/>
              </a:buClr>
            </a:pPr>
            <a:r>
              <a:rPr lang="en-US" sz="2000" dirty="0"/>
              <a:t>		  </a:t>
            </a:r>
            <a:r>
              <a:rPr lang="en-US" sz="2000" dirty="0">
                <a:solidFill>
                  <a:schemeClr val="accent6"/>
                </a:solidFill>
              </a:rPr>
              <a:t> →</a:t>
            </a:r>
            <a:r>
              <a:rPr lang="en-US" sz="2000" dirty="0"/>
              <a:t> offering access to RIs around the World.</a:t>
            </a:r>
          </a:p>
        </p:txBody>
      </p:sp>
      <p:sp>
        <p:nvSpPr>
          <p:cNvPr id="11" name="Rectangle à coins arrondis 10">
            <a:extLst>
              <a:ext uri="{FF2B5EF4-FFF2-40B4-BE49-F238E27FC236}">
                <a16:creationId xmlns:a16="http://schemas.microsoft.com/office/drawing/2014/main" id="{287315E6-7B77-6849-903D-5FB9EEBDE074}"/>
              </a:ext>
            </a:extLst>
          </p:cNvPr>
          <p:cNvSpPr/>
          <p:nvPr/>
        </p:nvSpPr>
        <p:spPr>
          <a:xfrm>
            <a:off x="691923" y="3975951"/>
            <a:ext cx="8006028" cy="2081217"/>
          </a:xfrm>
          <a:prstGeom prst="round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620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Expo.thmx</Template>
  <TotalTime>9064</TotalTime>
  <Words>1451</Words>
  <Application>Microsoft Office PowerPoint</Application>
  <PresentationFormat>Προβολή στην οθόνη (4:3)</PresentationFormat>
  <Paragraphs>131</Paragraphs>
  <Slides>38</Slides>
  <Notes>3</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38</vt:i4>
      </vt:variant>
    </vt:vector>
  </HeadingPairs>
  <TitlesOfParts>
    <vt:vector size="43" baseType="lpstr">
      <vt:lpstr>Arial</vt:lpstr>
      <vt:lpstr>Calibri</vt:lpstr>
      <vt:lpstr>Roboto</vt:lpstr>
      <vt:lpstr>Wingdings</vt:lpstr>
      <vt:lpstr>Office Theme</vt:lpstr>
      <vt:lpstr>Παρουσίαση του PowerPoint</vt:lpstr>
      <vt:lpstr>FRONTIERS in fundamental physics</vt:lpstr>
      <vt:lpstr>bringing together research and educational institutions from all over Europe</vt:lpstr>
      <vt:lpstr>Aiming to bridge the gap between frontier science and education as well as society</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Example of best practices for students:  Virtual Visits for Students</vt:lpstr>
      <vt:lpstr>In a nutshell</vt:lpstr>
      <vt:lpstr>Παρουσίαση του PowerPoint</vt:lpstr>
      <vt:lpstr>Παρουσίαση του PowerPoint</vt:lpstr>
      <vt:lpstr>What did the students think?</vt:lpstr>
      <vt:lpstr>How teachers rate their students’ interest with the visit</vt:lpstr>
      <vt:lpstr>What are your overall impressions of the Virtual Visit? (N=60)</vt:lpstr>
      <vt:lpstr>Παρουσίαση του PowerPoint</vt:lpstr>
      <vt:lpstr>Highlights from students’ comments</vt:lpstr>
      <vt:lpstr>What did the students learn?  (Findings from 100 high school students)</vt:lpstr>
      <vt:lpstr>Παρουσίαση του PowerPoint</vt:lpstr>
      <vt:lpstr>Παρουσίαση του PowerPoint</vt:lpstr>
      <vt:lpstr>Παρουσίαση του PowerPoint</vt:lpstr>
      <vt:lpstr>How would you explain gravitational waves to a friend?</vt:lpstr>
      <vt:lpstr>COMMENTS</vt:lpstr>
      <vt:lpstr>Draw a research lab and a scientist  (12 primary school students before and after visit)</vt:lpstr>
      <vt:lpstr>Before visit</vt:lpstr>
      <vt:lpstr>Παρουσίαση του PowerPoint</vt:lpstr>
      <vt:lpstr>Παρουσίαση του PowerPoint</vt:lpstr>
      <vt:lpstr>After visit</vt:lpstr>
      <vt:lpstr>Παρουσίαση του PowerPoint</vt:lpstr>
      <vt:lpstr>Παρουσίαση του PowerPoint</vt:lpstr>
      <vt:lpstr>Comments</vt:lpstr>
      <vt:lpstr>High School Students’ follow up video projects. Selected videos</vt:lpstr>
      <vt:lpstr>Student Abeeha Hussain from the School of Astronomy and Physics by Mirwat Uzair, in Pakistan https://www.youtube.com/watch?v=E4Mz2N9nRzU </vt:lpstr>
      <vt:lpstr>Students from the 4th High School of Kallithea, Greece discuss Gravitational Waves and their detection. https://www.youtube.com/watch?v=AyKyAU3t5Uk </vt:lpstr>
      <vt:lpstr>Conclusions</vt:lpstr>
      <vt:lpstr>Παρουσίαση του PowerPoint</vt:lpstr>
      <vt:lpstr>Παρουσίαση του PowerPoint</vt:lpstr>
    </vt:vector>
  </TitlesOfParts>
  <Company>DCU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crotty</dc:creator>
  <cp:lastModifiedBy>Manolis Chaniotakis</cp:lastModifiedBy>
  <cp:revision>261</cp:revision>
  <cp:lastPrinted>2020-02-20T15:51:36Z</cp:lastPrinted>
  <dcterms:created xsi:type="dcterms:W3CDTF">2018-09-11T08:23:08Z</dcterms:created>
  <dcterms:modified xsi:type="dcterms:W3CDTF">2021-07-15T19:04:31Z</dcterms:modified>
</cp:coreProperties>
</file>