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3" r:id="rId17"/>
    <p:sldId id="274" r:id="rId18"/>
    <p:sldId id="275" r:id="rId19"/>
    <p:sldId id="272" r:id="rId20"/>
    <p:sldId id="270" r:id="rId21"/>
    <p:sldId id="276" r:id="rId22"/>
    <p:sldId id="27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60FC8DF-29F6-402F-9C95-FEF58B0B3513}" type="datetimeFigureOut">
              <a:rPr lang="el-GR" smtClean="0"/>
              <a:t>11/7/2021</a:t>
            </a:fld>
            <a:endParaRPr lang="el-G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l-G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E18E619-F2AE-47F9-B322-BD079B5A31FF}"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0FC8DF-29F6-402F-9C95-FEF58B0B3513}" type="datetimeFigureOut">
              <a:rPr lang="el-GR" smtClean="0"/>
              <a:t>11/7/2021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18E619-F2AE-47F9-B322-BD079B5A31F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0FC8DF-29F6-402F-9C95-FEF58B0B3513}" type="datetimeFigureOut">
              <a:rPr lang="el-GR" smtClean="0"/>
              <a:t>11/7/2021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18E619-F2AE-47F9-B322-BD079B5A31F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60FC8DF-29F6-402F-9C95-FEF58B0B3513}" type="datetimeFigureOut">
              <a:rPr lang="el-GR" smtClean="0"/>
              <a:t>11/7/2021</a:t>
            </a:fld>
            <a:endParaRPr lang="el-GR"/>
          </a:p>
        </p:txBody>
      </p:sp>
      <p:sp>
        <p:nvSpPr>
          <p:cNvPr id="9" name="Slide Number Placeholder 8"/>
          <p:cNvSpPr>
            <a:spLocks noGrp="1"/>
          </p:cNvSpPr>
          <p:nvPr>
            <p:ph type="sldNum" sz="quarter" idx="15"/>
          </p:nvPr>
        </p:nvSpPr>
        <p:spPr/>
        <p:txBody>
          <a:bodyPr rtlCol="0"/>
          <a:lstStyle/>
          <a:p>
            <a:fld id="{3E18E619-F2AE-47F9-B322-BD079B5A31FF}" type="slidenum">
              <a:rPr lang="el-GR" smtClean="0"/>
              <a:t>‹#›</a:t>
            </a:fld>
            <a:endParaRPr lang="el-GR"/>
          </a:p>
        </p:txBody>
      </p:sp>
      <p:sp>
        <p:nvSpPr>
          <p:cNvPr id="10" name="Footer Placeholder 9"/>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60FC8DF-29F6-402F-9C95-FEF58B0B3513}" type="datetimeFigureOut">
              <a:rPr lang="el-GR" smtClean="0"/>
              <a:t>11/7/2021</a:t>
            </a:fld>
            <a:endParaRPr lang="el-G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l-G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E18E619-F2AE-47F9-B322-BD079B5A31FF}"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0FC8DF-29F6-402F-9C95-FEF58B0B3513}" type="datetimeFigureOut">
              <a:rPr lang="el-GR" smtClean="0"/>
              <a:t>11/7/2021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E18E619-F2AE-47F9-B322-BD079B5A31FF}" type="slidenum">
              <a:rPr lang="el-GR" smtClean="0"/>
              <a:t>‹#›</a:t>
            </a:fld>
            <a:endParaRPr lang="el-G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60FC8DF-29F6-402F-9C95-FEF58B0B3513}" type="datetimeFigureOut">
              <a:rPr lang="el-GR" smtClean="0"/>
              <a:t>11/7/2021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E18E619-F2AE-47F9-B322-BD079B5A31FF}" type="slidenum">
              <a:rPr lang="el-GR" smtClean="0"/>
              <a:t>‹#›</a:t>
            </a:fld>
            <a:endParaRPr lang="el-G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60FC8DF-29F6-402F-9C95-FEF58B0B3513}" type="datetimeFigureOut">
              <a:rPr lang="el-GR" smtClean="0"/>
              <a:t>11/7/2021</a:t>
            </a:fld>
            <a:endParaRPr lang="el-GR"/>
          </a:p>
        </p:txBody>
      </p:sp>
      <p:sp>
        <p:nvSpPr>
          <p:cNvPr id="7" name="Slide Number Placeholder 6"/>
          <p:cNvSpPr>
            <a:spLocks noGrp="1"/>
          </p:cNvSpPr>
          <p:nvPr>
            <p:ph type="sldNum" sz="quarter" idx="11"/>
          </p:nvPr>
        </p:nvSpPr>
        <p:spPr/>
        <p:txBody>
          <a:bodyPr rtlCol="0"/>
          <a:lstStyle/>
          <a:p>
            <a:fld id="{3E18E619-F2AE-47F9-B322-BD079B5A31FF}" type="slidenum">
              <a:rPr lang="el-GR" smtClean="0"/>
              <a:t>‹#›</a:t>
            </a:fld>
            <a:endParaRPr lang="el-GR"/>
          </a:p>
        </p:txBody>
      </p:sp>
      <p:sp>
        <p:nvSpPr>
          <p:cNvPr id="8" name="Footer Placeholder 7"/>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FC8DF-29F6-402F-9C95-FEF58B0B3513}" type="datetimeFigureOut">
              <a:rPr lang="el-GR" smtClean="0"/>
              <a:t>11/7/2021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E18E619-F2AE-47F9-B322-BD079B5A31F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60FC8DF-29F6-402F-9C95-FEF58B0B3513}" type="datetimeFigureOut">
              <a:rPr lang="el-GR" smtClean="0"/>
              <a:t>11/7/2021</a:t>
            </a:fld>
            <a:endParaRPr lang="el-GR"/>
          </a:p>
        </p:txBody>
      </p:sp>
      <p:sp>
        <p:nvSpPr>
          <p:cNvPr id="22" name="Slide Number Placeholder 21"/>
          <p:cNvSpPr>
            <a:spLocks noGrp="1"/>
          </p:cNvSpPr>
          <p:nvPr>
            <p:ph type="sldNum" sz="quarter" idx="15"/>
          </p:nvPr>
        </p:nvSpPr>
        <p:spPr/>
        <p:txBody>
          <a:bodyPr rtlCol="0"/>
          <a:lstStyle/>
          <a:p>
            <a:fld id="{3E18E619-F2AE-47F9-B322-BD079B5A31FF}" type="slidenum">
              <a:rPr lang="el-GR" smtClean="0"/>
              <a:t>‹#›</a:t>
            </a:fld>
            <a:endParaRPr lang="el-GR"/>
          </a:p>
        </p:txBody>
      </p:sp>
      <p:sp>
        <p:nvSpPr>
          <p:cNvPr id="23" name="Footer Placeholder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60FC8DF-29F6-402F-9C95-FEF58B0B3513}" type="datetimeFigureOut">
              <a:rPr lang="el-GR" smtClean="0"/>
              <a:t>11/7/2021</a:t>
            </a:fld>
            <a:endParaRPr lang="el-GR"/>
          </a:p>
        </p:txBody>
      </p:sp>
      <p:sp>
        <p:nvSpPr>
          <p:cNvPr id="18" name="Slide Number Placeholder 17"/>
          <p:cNvSpPr>
            <a:spLocks noGrp="1"/>
          </p:cNvSpPr>
          <p:nvPr>
            <p:ph type="sldNum" sz="quarter" idx="11"/>
          </p:nvPr>
        </p:nvSpPr>
        <p:spPr/>
        <p:txBody>
          <a:bodyPr rtlCol="0"/>
          <a:lstStyle/>
          <a:p>
            <a:fld id="{3E18E619-F2AE-47F9-B322-BD079B5A31FF}" type="slidenum">
              <a:rPr lang="el-GR" smtClean="0"/>
              <a:t>‹#›</a:t>
            </a:fld>
            <a:endParaRPr lang="el-GR"/>
          </a:p>
        </p:txBody>
      </p:sp>
      <p:sp>
        <p:nvSpPr>
          <p:cNvPr id="21" name="Footer Placeholder 20"/>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60FC8DF-29F6-402F-9C95-FEF58B0B3513}" type="datetimeFigureOut">
              <a:rPr lang="el-GR" smtClean="0"/>
              <a:t>11/7/2021</a:t>
            </a:fld>
            <a:endParaRPr lang="el-G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E18E619-F2AE-47F9-B322-BD079B5A31F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inspiringscience.rdea.gr/delivery/view/index.html?id=228690c20d7141fc9ecfe69221302584&amp;t=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VzDP8SMhPo"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nxQ0kz_qWm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meline.web.cern.ch/timeline-header/146/export" TargetMode="External"/><Relationship Id="rId2" Type="http://schemas.openxmlformats.org/officeDocument/2006/relationships/hyperlink" Target="https://www.youtube.com/watch?v=91801Y1lsC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inspiringscience.rdea.gr/delivery/view/index.html?id=824f83b230e5488ca86f27ced9d39762&amp;t=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rbzt8gDSYI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rontiers-project.eu/" TargetMode="External"/><Relationship Id="rId2" Type="http://schemas.openxmlformats.org/officeDocument/2006/relationships/hyperlink" Target="mailto:echaniot@ea.gr" TargetMode="External"/><Relationship Id="rId1" Type="http://schemas.openxmlformats.org/officeDocument/2006/relationships/slideLayout" Target="../slideLayouts/slideLayout2.xml"/><Relationship Id="rId4" Type="http://schemas.openxmlformats.org/officeDocument/2006/relationships/hyperlink" Target="http://www.facebook.com/frontierse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LG8308AMud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484784"/>
            <a:ext cx="6172200" cy="1894362"/>
          </a:xfrm>
        </p:spPr>
        <p:txBody>
          <a:bodyPr/>
          <a:lstStyle/>
          <a:p>
            <a:pPr algn="ctr"/>
            <a:r>
              <a:rPr lang="en-US" dirty="0" smtClean="0"/>
              <a:t>Muon lifetime at rest and in flight</a:t>
            </a:r>
            <a:endParaRPr lang="el-GR" dirty="0"/>
          </a:p>
        </p:txBody>
      </p:sp>
      <p:sp>
        <p:nvSpPr>
          <p:cNvPr id="3" name="Subtitle 2"/>
          <p:cNvSpPr>
            <a:spLocks noGrp="1"/>
          </p:cNvSpPr>
          <p:nvPr>
            <p:ph type="subTitle" idx="1"/>
          </p:nvPr>
        </p:nvSpPr>
        <p:spPr>
          <a:xfrm>
            <a:off x="2143919" y="3501008"/>
            <a:ext cx="6172200" cy="1371600"/>
          </a:xfrm>
        </p:spPr>
        <p:txBody>
          <a:bodyPr/>
          <a:lstStyle/>
          <a:p>
            <a:pPr algn="ctr"/>
            <a:r>
              <a:rPr lang="en-US" dirty="0" smtClean="0"/>
              <a:t>Emmanuel Chaniotakis,</a:t>
            </a:r>
            <a:br>
              <a:rPr lang="en-US" dirty="0" smtClean="0"/>
            </a:br>
            <a:r>
              <a:rPr lang="en-US" dirty="0" smtClean="0"/>
              <a:t>Ellinogermaniki Agogi</a:t>
            </a:r>
            <a:endParaRPr lang="el-GR" dirty="0"/>
          </a:p>
        </p:txBody>
      </p:sp>
      <p:pic>
        <p:nvPicPr>
          <p:cNvPr id="1026" name="Picture 2" descr="Ελληνογερμανική Αγωγή | r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4365104"/>
            <a:ext cx="1892102" cy="840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04276" y="6102814"/>
            <a:ext cx="4251485" cy="307777"/>
          </a:xfrm>
          <a:prstGeom prst="rect">
            <a:avLst/>
          </a:prstGeom>
          <a:noFill/>
        </p:spPr>
        <p:txBody>
          <a:bodyPr wrap="none" rtlCol="0">
            <a:spAutoFit/>
          </a:bodyPr>
          <a:lstStyle/>
          <a:p>
            <a:r>
              <a:rPr lang="en-US" sz="1400" dirty="0" smtClean="0"/>
              <a:t>FRONTIERS e- Summer School, 12-16 July 2021</a:t>
            </a:r>
            <a:endParaRPr lang="el-GR" sz="1400" dirty="0"/>
          </a:p>
        </p:txBody>
      </p:sp>
      <p:sp>
        <p:nvSpPr>
          <p:cNvPr id="5" name="AutoShape 4" descr="FRONTIERS-PROJ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276" y="483390"/>
            <a:ext cx="47720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93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en-US" dirty="0" smtClean="0"/>
              <a:t>How do we measure muon decay?</a:t>
            </a:r>
            <a:endParaRPr lang="el-GR" dirty="0"/>
          </a:p>
        </p:txBody>
      </p:sp>
      <p:pic>
        <p:nvPicPr>
          <p:cNvPr id="9218" name="Picture 2" descr="http://inspiringscience.rdea.gr/author/resource/uuid/9c6315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57498"/>
            <a:ext cx="8496944" cy="5902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87508" y="2276872"/>
            <a:ext cx="51125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block of high Z material. It filters out other particles and can help slow down </a:t>
            </a:r>
            <a:r>
              <a:rPr lang="en-US" dirty="0" err="1" smtClean="0"/>
              <a:t>muons</a:t>
            </a:r>
            <a:endParaRPr lang="el-GR" dirty="0"/>
          </a:p>
        </p:txBody>
      </p:sp>
      <p:sp>
        <p:nvSpPr>
          <p:cNvPr id="6" name="Rectangle 5"/>
          <p:cNvSpPr/>
          <p:nvPr/>
        </p:nvSpPr>
        <p:spPr>
          <a:xfrm>
            <a:off x="3806406" y="3794823"/>
            <a:ext cx="4917290" cy="227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T1: The muon stops in the scintillator. First flash occurs</a:t>
            </a:r>
            <a:endParaRPr lang="el-GR" sz="1400" dirty="0"/>
          </a:p>
        </p:txBody>
      </p:sp>
      <p:sp>
        <p:nvSpPr>
          <p:cNvPr id="7" name="Rectangle 6"/>
          <p:cNvSpPr/>
          <p:nvPr/>
        </p:nvSpPr>
        <p:spPr>
          <a:xfrm>
            <a:off x="3806406" y="4221088"/>
            <a:ext cx="4917290" cy="476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T2: The muon decays. The emitted electron deposits its energy in the scintillator. Second flash occurs</a:t>
            </a:r>
            <a:endParaRPr lang="el-GR" sz="1400" dirty="0"/>
          </a:p>
        </p:txBody>
      </p:sp>
      <p:sp>
        <p:nvSpPr>
          <p:cNvPr id="8" name="Rectangle 7"/>
          <p:cNvSpPr/>
          <p:nvPr/>
        </p:nvSpPr>
        <p:spPr>
          <a:xfrm>
            <a:off x="179512" y="3723812"/>
            <a:ext cx="1224136" cy="735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Scintillator</a:t>
            </a:r>
            <a:endParaRPr lang="el-GR" sz="1400" dirty="0"/>
          </a:p>
        </p:txBody>
      </p:sp>
      <p:sp>
        <p:nvSpPr>
          <p:cNvPr id="9" name="Rectangle 8"/>
          <p:cNvSpPr/>
          <p:nvPr/>
        </p:nvSpPr>
        <p:spPr>
          <a:xfrm>
            <a:off x="286588" y="4611705"/>
            <a:ext cx="1503784" cy="735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Photomultiplier</a:t>
            </a:r>
            <a:endParaRPr lang="el-GR" sz="1400" dirty="0"/>
          </a:p>
        </p:txBody>
      </p:sp>
      <p:sp>
        <p:nvSpPr>
          <p:cNvPr id="10" name="Rectangle 9"/>
          <p:cNvSpPr/>
          <p:nvPr/>
        </p:nvSpPr>
        <p:spPr>
          <a:xfrm>
            <a:off x="5436096" y="4972227"/>
            <a:ext cx="2160240" cy="227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Oscillioscope</a:t>
            </a:r>
            <a:endParaRPr lang="el-GR" sz="1400" dirty="0"/>
          </a:p>
        </p:txBody>
      </p:sp>
    </p:spTree>
    <p:extLst>
      <p:ext uri="{BB962C8B-B14F-4D97-AF65-F5344CB8AC3E}">
        <p14:creationId xmlns:p14="http://schemas.microsoft.com/office/powerpoint/2010/main" val="255901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nspiringscience.rdea.gr/author/resource/uuid/7ae6d1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216232" cy="39604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11560" y="2276872"/>
            <a:ext cx="6984776" cy="7200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85588" y="4941168"/>
            <a:ext cx="7658820" cy="1846659"/>
          </a:xfrm>
          <a:prstGeom prst="rect">
            <a:avLst/>
          </a:prstGeom>
        </p:spPr>
        <p:txBody>
          <a:bodyPr wrap="square">
            <a:spAutoFit/>
          </a:bodyPr>
          <a:lstStyle/>
          <a:p>
            <a:r>
              <a:rPr lang="en-US" dirty="0" smtClean="0"/>
              <a:t>Distribution of decay times for </a:t>
            </a:r>
            <a:r>
              <a:rPr lang="en-US" dirty="0" err="1" smtClean="0"/>
              <a:t>muons</a:t>
            </a:r>
            <a:r>
              <a:rPr lang="en-US" dirty="0" smtClean="0"/>
              <a:t>. The vertical axis measures the decay interval of stopped </a:t>
            </a:r>
            <a:r>
              <a:rPr lang="en-US" dirty="0" err="1" smtClean="0"/>
              <a:t>muons</a:t>
            </a:r>
            <a:r>
              <a:rPr lang="en-US" dirty="0" smtClean="0"/>
              <a:t> in microseconds whereas the ruler on the right calculates how many </a:t>
            </a:r>
            <a:r>
              <a:rPr lang="en-US" dirty="0" err="1" smtClean="0"/>
              <a:t>muons</a:t>
            </a:r>
            <a:r>
              <a:rPr lang="en-US" dirty="0" smtClean="0"/>
              <a:t> have survived for the corresponding time interval.</a:t>
            </a:r>
            <a:br>
              <a:rPr lang="en-US" dirty="0" smtClean="0"/>
            </a:br>
            <a:r>
              <a:rPr lang="en-US" dirty="0" smtClean="0"/>
              <a:t/>
            </a:r>
            <a:br>
              <a:rPr lang="en-US" dirty="0" smtClean="0"/>
            </a:br>
            <a:r>
              <a:rPr lang="en-US" sz="1200" dirty="0"/>
              <a:t>(Figures Adapted from “</a:t>
            </a:r>
            <a:r>
              <a:rPr lang="en-US" sz="1200" i="1" dirty="0"/>
              <a:t>Measurement of the Relativistic Time Dilation Using μ-Mesons” David H. Frisch and James H. Smith. </a:t>
            </a:r>
            <a:r>
              <a:rPr lang="en-US" sz="1200" i="1" u="sng" dirty="0"/>
              <a:t>Citation: American Journal of Physics 31, 342 (1963); </a:t>
            </a:r>
            <a:r>
              <a:rPr lang="en-US" sz="1200" i="1" u="sng" dirty="0" err="1"/>
              <a:t>doi</a:t>
            </a:r>
            <a:r>
              <a:rPr lang="en-US" sz="1200" i="1" u="sng" dirty="0"/>
              <a:t>: 10.1119/1.1969508</a:t>
            </a:r>
            <a:r>
              <a:rPr lang="en-US" sz="1200" u="sng" dirty="0"/>
              <a:t>)</a:t>
            </a:r>
            <a:r>
              <a:rPr lang="en-US" sz="1200" dirty="0" smtClean="0"/>
              <a:t> </a:t>
            </a:r>
            <a:endParaRPr lang="el-GR" dirty="0"/>
          </a:p>
        </p:txBody>
      </p:sp>
      <p:sp>
        <p:nvSpPr>
          <p:cNvPr id="8" name="TextBox 7"/>
          <p:cNvSpPr txBox="1"/>
          <p:nvPr/>
        </p:nvSpPr>
        <p:spPr>
          <a:xfrm>
            <a:off x="1731410" y="476671"/>
            <a:ext cx="5367175" cy="461665"/>
          </a:xfrm>
          <a:prstGeom prst="rect">
            <a:avLst/>
          </a:prstGeom>
          <a:noFill/>
        </p:spPr>
        <p:txBody>
          <a:bodyPr wrap="none" rtlCol="0">
            <a:spAutoFit/>
          </a:bodyPr>
          <a:lstStyle/>
          <a:p>
            <a:r>
              <a:rPr lang="en-US" sz="2400" dirty="0" smtClean="0"/>
              <a:t>Measurement of Muon Decay at rest</a:t>
            </a:r>
            <a:endParaRPr lang="el-GR" sz="2400" dirty="0"/>
          </a:p>
        </p:txBody>
      </p:sp>
      <p:pic>
        <p:nvPicPr>
          <p:cNvPr id="10244" name="Picture 4" descr="http://inspiringscience.rdea.gr/author/resource/uuid/dda60b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636912"/>
            <a:ext cx="7915275" cy="590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4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activity to measure muon decay at rest</a:t>
            </a:r>
            <a:endParaRPr lang="el-GR" dirty="0"/>
          </a:p>
        </p:txBody>
      </p:sp>
      <p:sp>
        <p:nvSpPr>
          <p:cNvPr id="3" name="Content Placeholder 2"/>
          <p:cNvSpPr>
            <a:spLocks noGrp="1"/>
          </p:cNvSpPr>
          <p:nvPr>
            <p:ph sz="quarter" idx="1"/>
          </p:nvPr>
        </p:nvSpPr>
        <p:spPr/>
        <p:txBody>
          <a:bodyPr/>
          <a:lstStyle/>
          <a:p>
            <a:pPr marL="0" indent="0">
              <a:buNone/>
            </a:pP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http</a:t>
            </a:r>
            <a:r>
              <a:rPr lang="en-US" dirty="0">
                <a:hlinkClick r:id="rId2"/>
              </a:rPr>
              <a:t>://</a:t>
            </a:r>
            <a:r>
              <a:rPr lang="en-US" dirty="0" smtClean="0">
                <a:hlinkClick r:id="rId2"/>
              </a:rPr>
              <a:t>inspiringscience.rdea.gr/delivery/view/index.html?id=228690c20d7141fc9ecfe69221302584&amp;t=p</a:t>
            </a:r>
            <a:r>
              <a:rPr lang="en-US" dirty="0" smtClean="0"/>
              <a:t> </a:t>
            </a:r>
            <a:endParaRPr lang="el-GR"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484784"/>
            <a:ext cx="4555976" cy="381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413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36912"/>
            <a:ext cx="7467600" cy="1143000"/>
          </a:xfrm>
        </p:spPr>
        <p:txBody>
          <a:bodyPr>
            <a:normAutofit fontScale="90000"/>
          </a:bodyPr>
          <a:lstStyle/>
          <a:p>
            <a:pPr algn="ctr"/>
            <a:r>
              <a:rPr lang="en-US" dirty="0" smtClean="0"/>
              <a:t>We know now how to measure muon decay at rest.. What about decay in flight?</a:t>
            </a:r>
            <a:endParaRPr lang="el-GR" dirty="0"/>
          </a:p>
        </p:txBody>
      </p:sp>
    </p:spTree>
    <p:extLst>
      <p:ext uri="{BB962C8B-B14F-4D97-AF65-F5344CB8AC3E}">
        <p14:creationId xmlns:p14="http://schemas.microsoft.com/office/powerpoint/2010/main" val="3184827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437112"/>
            <a:ext cx="8023662" cy="2420888"/>
          </a:xfrm>
        </p:spPr>
        <p:txBody>
          <a:bodyPr>
            <a:normAutofit fontScale="85000" lnSpcReduction="20000"/>
          </a:bodyPr>
          <a:lstStyle/>
          <a:p>
            <a:r>
              <a:rPr lang="en-US" dirty="0"/>
              <a:t>Let us make a </a:t>
            </a:r>
            <a:r>
              <a:rPr lang="en-US" dirty="0" smtClean="0"/>
              <a:t>calculation</a:t>
            </a:r>
            <a:r>
              <a:rPr lang="en-US" dirty="0"/>
              <a:t/>
            </a:r>
            <a:br>
              <a:rPr lang="en-US" dirty="0"/>
            </a:br>
            <a:r>
              <a:rPr lang="en-US" dirty="0"/>
              <a:t>Assume that the </a:t>
            </a:r>
            <a:r>
              <a:rPr lang="en-US" dirty="0" err="1"/>
              <a:t>muons</a:t>
            </a:r>
            <a:r>
              <a:rPr lang="en-US" dirty="0"/>
              <a:t> observed in Mt. Washington travel 1910 m vertically to the level of the sea</a:t>
            </a:r>
            <a:r>
              <a:rPr lang="en-US" dirty="0" smtClean="0"/>
              <a:t>.</a:t>
            </a:r>
            <a:endParaRPr lang="en-US" dirty="0"/>
          </a:p>
          <a:p>
            <a:r>
              <a:rPr lang="en-US" dirty="0"/>
              <a:t>How long should a muon live in order to be able to travel the 1910m distance? Assume that its velocity is equal to 0.992c (c = 3.10</a:t>
            </a:r>
            <a:r>
              <a:rPr lang="en-US" baseline="30000" dirty="0"/>
              <a:t>8</a:t>
            </a:r>
            <a:r>
              <a:rPr lang="en-US" dirty="0"/>
              <a:t>m/s</a:t>
            </a:r>
            <a:r>
              <a:rPr lang="en-US" dirty="0" smtClean="0"/>
              <a:t>)</a:t>
            </a:r>
            <a:br>
              <a:rPr lang="en-US" dirty="0" smtClean="0"/>
            </a:br>
            <a:r>
              <a:rPr lang="en-US" dirty="0"/>
              <a:t>Can you estimate the number of </a:t>
            </a:r>
            <a:r>
              <a:rPr lang="en-US" dirty="0" err="1"/>
              <a:t>muons</a:t>
            </a:r>
            <a:r>
              <a:rPr lang="en-US" dirty="0"/>
              <a:t> you expect to reach the sea level in an hour if we assume that initially: 568 </a:t>
            </a:r>
            <a:r>
              <a:rPr lang="en-US" dirty="0" err="1"/>
              <a:t>muons</a:t>
            </a:r>
            <a:r>
              <a:rPr lang="en-US" dirty="0"/>
              <a:t> were created at 1910 m altitude</a:t>
            </a:r>
            <a:r>
              <a:rPr lang="en-US" dirty="0" smtClean="0"/>
              <a:t>?</a:t>
            </a:r>
            <a:endParaRPr lang="en-US" dirty="0"/>
          </a:p>
          <a:p>
            <a:endParaRPr lang="el-GR" dirty="0"/>
          </a:p>
        </p:txBody>
      </p:sp>
      <p:pic>
        <p:nvPicPr>
          <p:cNvPr id="4" name="Picture 2" descr="http://inspiringscience.rdea.gr/author/resource/uuid/7ae6d1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30" y="188640"/>
            <a:ext cx="8216232"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1509" y="3933056"/>
            <a:ext cx="862785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Result</a:t>
            </a:r>
            <a:r>
              <a:rPr lang="en-US" dirty="0"/>
              <a:t>: For every 568 </a:t>
            </a:r>
            <a:r>
              <a:rPr lang="en-US" dirty="0" err="1"/>
              <a:t>muons</a:t>
            </a:r>
            <a:r>
              <a:rPr lang="en-US" dirty="0"/>
              <a:t> collected at a 1910 m altitude with average velocity equal to 0.992c, 27 were expected to be observed at sea level.</a:t>
            </a:r>
            <a:r>
              <a:rPr lang="en-US" dirty="0" smtClean="0"/>
              <a:t/>
            </a:r>
            <a:br>
              <a:rPr lang="en-US" dirty="0" smtClean="0"/>
            </a:br>
            <a:r>
              <a:rPr lang="en-US" dirty="0"/>
              <a:t>After that, the researchers took their experimental setup at sea level and performed the one hour long measurement of muon decay at rest again.</a:t>
            </a:r>
            <a:r>
              <a:rPr lang="en-US" dirty="0" smtClean="0"/>
              <a:t/>
            </a:r>
            <a:br>
              <a:rPr lang="en-US" dirty="0" smtClean="0"/>
            </a:br>
            <a:r>
              <a:rPr lang="en-US" b="1" dirty="0"/>
              <a:t>What would you expect them to observe</a:t>
            </a:r>
            <a:r>
              <a:rPr lang="en-US" b="1" dirty="0" smtClean="0"/>
              <a:t>?</a:t>
            </a:r>
            <a:br>
              <a:rPr lang="en-US" b="1" dirty="0" smtClean="0"/>
            </a:br>
            <a:r>
              <a:rPr lang="en-US" b="1" dirty="0" smtClean="0">
                <a:hlinkClick r:id="rId3"/>
              </a:rPr>
              <a:t>https://www.youtube.com/watch?v=rVzDP8SMhPo</a:t>
            </a:r>
            <a:r>
              <a:rPr lang="en-US" b="1" dirty="0" smtClean="0"/>
              <a:t> </a:t>
            </a:r>
            <a:endParaRPr lang="en-US" b="1" dirty="0"/>
          </a:p>
        </p:txBody>
      </p:sp>
      <p:pic>
        <p:nvPicPr>
          <p:cNvPr id="13314" name="Picture 2" descr="http://inspiringscience.rdea.gr/author/resource/uuid/bbc1b3d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7" y="188640"/>
            <a:ext cx="8448873" cy="429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7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a:bodyPr>
          <a:lstStyle/>
          <a:p>
            <a:r>
              <a:rPr lang="en-US" dirty="0"/>
              <a:t>To understand what happens with </a:t>
            </a:r>
            <a:r>
              <a:rPr lang="en-US" dirty="0" smtClean="0"/>
              <a:t>a (bad) </a:t>
            </a:r>
            <a:r>
              <a:rPr lang="en-US" dirty="0"/>
              <a:t>analogy, imagine 568 humans who enter a spaceship immediately after their birth and go to a space voyage with speed almost equal to the speed of light. The distance they travel is 110 light years. Therefore the spaceship will take a little more than 110 years to travel to its </a:t>
            </a:r>
            <a:r>
              <a:rPr lang="en-US" dirty="0" smtClean="0"/>
              <a:t>destination.</a:t>
            </a:r>
            <a:br>
              <a:rPr lang="en-US" dirty="0" smtClean="0"/>
            </a:br>
            <a:endParaRPr lang="en-US" dirty="0" smtClean="0"/>
          </a:p>
          <a:p>
            <a:r>
              <a:rPr lang="en-US" dirty="0" smtClean="0"/>
              <a:t>As </a:t>
            </a:r>
            <a:r>
              <a:rPr lang="en-US" dirty="0"/>
              <a:t>we know, the mean life expectancy of a human is ~70 years and the oldest person ever alive lived for 122 and a half years. How many people would you expect to be still alive by the end of the journey?</a:t>
            </a:r>
            <a:r>
              <a:rPr lang="en-US" dirty="0"/>
              <a:t/>
            </a:r>
            <a:br>
              <a:rPr lang="en-US" dirty="0"/>
            </a:br>
            <a:endParaRPr lang="el-GR" dirty="0"/>
          </a:p>
        </p:txBody>
      </p:sp>
      <p:sp>
        <p:nvSpPr>
          <p:cNvPr id="4" name="Rectangle 3"/>
          <p:cNvSpPr/>
          <p:nvPr/>
        </p:nvSpPr>
        <p:spPr>
          <a:xfrm>
            <a:off x="395536" y="1556792"/>
            <a:ext cx="813690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Definitely not the majority. According to the muon experiment, we would expect less than 30 people to have survived. Imagine our surprise if more than 400 of these people survives!</a:t>
            </a:r>
            <a:br>
              <a:rPr lang="en-US" dirty="0" smtClean="0"/>
            </a:br>
            <a:r>
              <a:rPr lang="en-US" dirty="0" smtClean="0"/>
              <a:t>In other words, </a:t>
            </a:r>
            <a:r>
              <a:rPr lang="en-US" dirty="0" err="1" smtClean="0"/>
              <a:t>muons</a:t>
            </a:r>
            <a:r>
              <a:rPr lang="en-US" dirty="0" smtClean="0"/>
              <a:t> in flight seem to live longer than they live at rest!</a:t>
            </a:r>
            <a:br>
              <a:rPr lang="en-US" dirty="0" smtClean="0"/>
            </a:br>
            <a:r>
              <a:rPr lang="en-US" dirty="0" smtClean="0"/>
              <a:t>Classical physics cannot explain this phenomenon.</a:t>
            </a:r>
            <a:br>
              <a:rPr lang="en-US" dirty="0" smtClean="0"/>
            </a:br>
            <a:r>
              <a:rPr lang="en-US" dirty="0" smtClean="0"/>
              <a:t>This is where the special theory of relativity enters the stage!!</a:t>
            </a:r>
            <a:endParaRPr lang="el-GR" dirty="0"/>
          </a:p>
        </p:txBody>
      </p:sp>
    </p:spTree>
    <p:extLst>
      <p:ext uri="{BB962C8B-B14F-4D97-AF65-F5344CB8AC3E}">
        <p14:creationId xmlns:p14="http://schemas.microsoft.com/office/powerpoint/2010/main" val="179629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6005"/>
            <a:ext cx="7056784" cy="669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91680" y="0"/>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Muon wristwatch</a:t>
            </a:r>
            <a:r>
              <a:rPr lang="en-US" dirty="0" smtClean="0"/>
              <a:t>: A clock at rest with respect to the muon</a:t>
            </a:r>
            <a:endParaRPr lang="el-GR" dirty="0"/>
          </a:p>
        </p:txBody>
      </p:sp>
      <p:sp>
        <p:nvSpPr>
          <p:cNvPr id="8" name="Rectangle 7"/>
          <p:cNvSpPr/>
          <p:nvPr/>
        </p:nvSpPr>
        <p:spPr>
          <a:xfrm>
            <a:off x="2339752" y="2492896"/>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Muon travels downwards with speed close to c</a:t>
            </a:r>
            <a:endParaRPr lang="el-GR" dirty="0"/>
          </a:p>
        </p:txBody>
      </p:sp>
      <p:sp>
        <p:nvSpPr>
          <p:cNvPr id="9" name="Rectangle 8"/>
          <p:cNvSpPr/>
          <p:nvPr/>
        </p:nvSpPr>
        <p:spPr>
          <a:xfrm>
            <a:off x="4788024" y="432048"/>
            <a:ext cx="2664296" cy="1456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 1:</a:t>
            </a:r>
            <a:br>
              <a:rPr lang="en-US" dirty="0" smtClean="0"/>
            </a:br>
            <a:r>
              <a:rPr lang="en-US" dirty="0" smtClean="0"/>
              <a:t>A muon is produced from cosmic ray interactions with the atmosphere</a:t>
            </a:r>
            <a:endParaRPr lang="el-GR" dirty="0"/>
          </a:p>
        </p:txBody>
      </p:sp>
      <p:sp>
        <p:nvSpPr>
          <p:cNvPr id="10" name="Rectangle 9"/>
          <p:cNvSpPr/>
          <p:nvPr/>
        </p:nvSpPr>
        <p:spPr>
          <a:xfrm>
            <a:off x="4786848" y="3789040"/>
            <a:ext cx="2664296" cy="1456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 2: The muon decays in flight</a:t>
            </a:r>
            <a:endParaRPr lang="el-GR" dirty="0"/>
          </a:p>
        </p:txBody>
      </p:sp>
      <p:sp>
        <p:nvSpPr>
          <p:cNvPr id="11" name="Rectangle 10"/>
          <p:cNvSpPr/>
          <p:nvPr/>
        </p:nvSpPr>
        <p:spPr>
          <a:xfrm>
            <a:off x="1979712" y="5716866"/>
            <a:ext cx="3672408" cy="1141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Lab clock:</a:t>
            </a:r>
            <a:br>
              <a:rPr lang="en-US" dirty="0" smtClean="0"/>
            </a:br>
            <a:r>
              <a:rPr lang="en-US" dirty="0" smtClean="0"/>
              <a:t>A clock at rest in our lab. Clock is moving with respect to the muon</a:t>
            </a:r>
            <a:endParaRPr lang="el-GR" dirty="0"/>
          </a:p>
        </p:txBody>
      </p:sp>
      <p:sp>
        <p:nvSpPr>
          <p:cNvPr id="6" name="Rectangle 5"/>
          <p:cNvSpPr/>
          <p:nvPr/>
        </p:nvSpPr>
        <p:spPr>
          <a:xfrm>
            <a:off x="179512" y="1700808"/>
            <a:ext cx="8964488" cy="20882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The only available explanation is that: “The muon lifetime at rest is different from the muon lifetime in flight”</a:t>
            </a:r>
            <a:endParaRPr lang="el-GR" sz="2800" dirty="0"/>
          </a:p>
        </p:txBody>
      </p:sp>
    </p:spTree>
    <p:extLst>
      <p:ext uri="{BB962C8B-B14F-4D97-AF65-F5344CB8AC3E}">
        <p14:creationId xmlns:p14="http://schemas.microsoft.com/office/powerpoint/2010/main" val="12850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a:t>
            </a:r>
            <a:r>
              <a:rPr lang="en-US" dirty="0"/>
              <a:t>E</a:t>
            </a:r>
            <a:r>
              <a:rPr lang="en-US" dirty="0" smtClean="0"/>
              <a:t>instein!</a:t>
            </a:r>
            <a:endParaRPr lang="el-GR" dirty="0"/>
          </a:p>
        </p:txBody>
      </p:sp>
      <p:sp>
        <p:nvSpPr>
          <p:cNvPr id="3" name="Content Placeholder 2"/>
          <p:cNvSpPr>
            <a:spLocks noGrp="1"/>
          </p:cNvSpPr>
          <p:nvPr>
            <p:ph sz="quarter" idx="1"/>
          </p:nvPr>
        </p:nvSpPr>
        <p:spPr/>
        <p:txBody>
          <a:bodyPr>
            <a:normAutofit fontScale="92500"/>
          </a:bodyPr>
          <a:lstStyle/>
          <a:p>
            <a:pPr marL="0" indent="0" algn="ctr">
              <a:buNone/>
            </a:pPr>
            <a:r>
              <a:rPr lang="en-US" u="sng" dirty="0"/>
              <a:t>According to Einstein’s Special Theory of Relativity:</a:t>
            </a:r>
            <a:r>
              <a:rPr lang="en-US" dirty="0"/>
              <a:t/>
            </a:r>
            <a:br>
              <a:rPr lang="en-US" dirty="0"/>
            </a:br>
            <a:r>
              <a:rPr lang="en-US" dirty="0"/>
              <a:t>Assuming that two observers move with relative uniform velocity  close to the speed of light:</a:t>
            </a:r>
            <a:r>
              <a:rPr lang="en-US" dirty="0"/>
              <a:t/>
            </a:r>
            <a:br>
              <a:rPr lang="en-US" dirty="0"/>
            </a:br>
            <a:r>
              <a:rPr lang="en-US" dirty="0" smtClean="0"/>
              <a:t/>
            </a:r>
            <a:br>
              <a:rPr lang="en-US" dirty="0" smtClean="0"/>
            </a:br>
            <a:r>
              <a:rPr lang="en-US" dirty="0" smtClean="0"/>
              <a:t>The </a:t>
            </a:r>
            <a:r>
              <a:rPr lang="en-US" dirty="0"/>
              <a:t>time interval between two events taking place at the same place with respect to an observer is called proper time and is shorter than the time measured by an observer for who the events will take place in different places.</a:t>
            </a:r>
            <a:r>
              <a:rPr lang="en-US" dirty="0"/>
              <a:t/>
            </a:r>
            <a:br>
              <a:rPr lang="en-US" dirty="0"/>
            </a:br>
            <a:r>
              <a:rPr lang="en-US" dirty="0" smtClean="0"/>
              <a:t/>
            </a:r>
            <a:br>
              <a:rPr lang="en-US" dirty="0" smtClean="0"/>
            </a:br>
            <a:r>
              <a:rPr lang="en-US" b="1" dirty="0" smtClean="0"/>
              <a:t>This </a:t>
            </a:r>
            <a:r>
              <a:rPr lang="en-US" b="1" dirty="0"/>
              <a:t>phenomenon is called relativistic time dilation</a:t>
            </a:r>
            <a:r>
              <a:rPr lang="en-US" b="1" dirty="0" smtClean="0"/>
              <a:t>.</a:t>
            </a:r>
            <a:r>
              <a:rPr lang="en-US" b="1" dirty="0"/>
              <a:t/>
            </a:r>
            <a:br>
              <a:rPr lang="en-US" b="1" dirty="0"/>
            </a:br>
            <a:r>
              <a:rPr lang="en-US" b="1" dirty="0">
                <a:hlinkClick r:id="rId2"/>
              </a:rPr>
              <a:t>https://</a:t>
            </a:r>
            <a:r>
              <a:rPr lang="en-US" b="1" dirty="0" smtClean="0">
                <a:hlinkClick r:id="rId2"/>
              </a:rPr>
              <a:t>www.youtube.com/watch?v=nxQ0kz_qWmc</a:t>
            </a:r>
            <a:r>
              <a:rPr lang="en-US" b="1" dirty="0" smtClean="0"/>
              <a:t> </a:t>
            </a:r>
            <a:endParaRPr lang="el-GR" b="1"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268760"/>
            <a:ext cx="841718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1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836712"/>
            <a:ext cx="7776864" cy="5328592"/>
          </a:xfrm>
        </p:spPr>
        <p:txBody>
          <a:bodyPr>
            <a:normAutofit fontScale="92500" lnSpcReduction="10000"/>
          </a:bodyPr>
          <a:lstStyle/>
          <a:p>
            <a:pPr marL="0" indent="0">
              <a:buNone/>
            </a:pPr>
            <a:r>
              <a:rPr lang="en-US" u="sng" dirty="0"/>
              <a:t>Question:</a:t>
            </a:r>
            <a:endParaRPr lang="en-US" dirty="0"/>
          </a:p>
          <a:p>
            <a:r>
              <a:rPr lang="en-US" dirty="0"/>
              <a:t>An observer sitting on the muon measures its lifetime to be equal to 2.2μs (as the muon is at rest with respect to him). The muon travels a 2km distance from the top of a mountain towards the sea level.</a:t>
            </a:r>
            <a:br>
              <a:rPr lang="en-US" dirty="0"/>
            </a:br>
            <a:r>
              <a:rPr lang="en-US" dirty="0" err="1"/>
              <a:t>Αccording</a:t>
            </a:r>
            <a:r>
              <a:rPr lang="en-US" dirty="0"/>
              <a:t> to him, a 0.99c muon would have to decay after travelling 650m. However, the muon is still there after travelling 2km towards the ground. Is this a </a:t>
            </a:r>
            <a:r>
              <a:rPr lang="en-US" dirty="0" smtClean="0"/>
              <a:t>paradox?</a:t>
            </a:r>
            <a:r>
              <a:rPr lang="en-US" dirty="0"/>
              <a:t/>
            </a:r>
            <a:br>
              <a:rPr lang="en-US" dirty="0"/>
            </a:br>
            <a:endParaRPr lang="en-US" dirty="0"/>
          </a:p>
          <a:p>
            <a:pPr marL="0" indent="0">
              <a:buNone/>
            </a:pPr>
            <a:r>
              <a:rPr lang="en-US" u="sng" dirty="0" smtClean="0"/>
              <a:t>Answer</a:t>
            </a:r>
            <a:r>
              <a:rPr lang="en-US" u="sng" dirty="0"/>
              <a:t>:</a:t>
            </a:r>
            <a:endParaRPr lang="en-US" dirty="0"/>
          </a:p>
          <a:p>
            <a:r>
              <a:rPr lang="en-US" dirty="0"/>
              <a:t>The answer is no. As the observer on earth measures the muon to live longer than 2.2μs, the muon itself measures the elapsed distance to be shorter than 2km!</a:t>
            </a:r>
            <a:br>
              <a:rPr lang="en-US" dirty="0"/>
            </a:br>
            <a:r>
              <a:rPr lang="en-US" dirty="0"/>
              <a:t>This phenomenon is length contraction.</a:t>
            </a:r>
          </a:p>
          <a:p>
            <a:endParaRPr lang="el-GR" dirty="0"/>
          </a:p>
        </p:txBody>
      </p:sp>
    </p:spTree>
    <p:extLst>
      <p:ext uri="{BB962C8B-B14F-4D97-AF65-F5344CB8AC3E}">
        <p14:creationId xmlns:p14="http://schemas.microsoft.com/office/powerpoint/2010/main" val="2638524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inspiringscience.rdea.gr/author/resource/uuid/d1580c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789456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45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cosmic rays</a:t>
            </a:r>
            <a:endParaRPr lang="el-GR" dirty="0"/>
          </a:p>
        </p:txBody>
      </p:sp>
      <p:sp>
        <p:nvSpPr>
          <p:cNvPr id="3" name="Content Placeholder 2"/>
          <p:cNvSpPr>
            <a:spLocks noGrp="1"/>
          </p:cNvSpPr>
          <p:nvPr>
            <p:ph sz="quarter" idx="1"/>
          </p:nvPr>
        </p:nvSpPr>
        <p:spPr>
          <a:xfrm>
            <a:off x="4211960" y="1590173"/>
            <a:ext cx="4536504" cy="4873752"/>
          </a:xfrm>
        </p:spPr>
        <p:txBody>
          <a:bodyPr>
            <a:normAutofit lnSpcReduction="10000"/>
          </a:bodyPr>
          <a:lstStyle/>
          <a:p>
            <a:r>
              <a:rPr lang="en-US" dirty="0">
                <a:hlinkClick r:id="rId2"/>
              </a:rPr>
              <a:t>Particles from outer space zooming in our atmosphere and colliding with it producing secondary showers of particles that can be detected from the ground.</a:t>
            </a:r>
            <a:br>
              <a:rPr lang="en-US" dirty="0">
                <a:hlinkClick r:id="rId2"/>
              </a:rPr>
            </a:br>
            <a:endParaRPr lang="en-US" dirty="0">
              <a:hlinkClick r:id="rId2"/>
            </a:endParaRPr>
          </a:p>
          <a:p>
            <a:r>
              <a:rPr lang="en-US" dirty="0" smtClean="0">
                <a:hlinkClick r:id="rId2"/>
              </a:rPr>
              <a:t>https</a:t>
            </a:r>
            <a:r>
              <a:rPr lang="en-US" dirty="0">
                <a:hlinkClick r:id="rId2"/>
              </a:rPr>
              <a:t>://</a:t>
            </a:r>
            <a:r>
              <a:rPr lang="en-US" dirty="0" smtClean="0">
                <a:hlinkClick r:id="rId2"/>
              </a:rPr>
              <a:t>www.youtube.com/watch?v=91801Y1lsCg</a:t>
            </a:r>
            <a:r>
              <a:rPr lang="en-US" dirty="0" smtClean="0"/>
              <a:t> </a:t>
            </a:r>
            <a:br>
              <a:rPr lang="en-US" dirty="0" smtClean="0"/>
            </a:br>
            <a:endParaRPr lang="en-US" dirty="0" smtClean="0"/>
          </a:p>
          <a:p>
            <a:r>
              <a:rPr lang="en-US" dirty="0"/>
              <a:t>Timeline:</a:t>
            </a:r>
            <a:br>
              <a:rPr lang="en-US" dirty="0"/>
            </a:br>
            <a:r>
              <a:rPr lang="en-US" dirty="0">
                <a:hlinkClick r:id="rId3"/>
              </a:rPr>
              <a:t>https://</a:t>
            </a:r>
            <a:r>
              <a:rPr lang="en-US" dirty="0" smtClean="0">
                <a:hlinkClick r:id="rId3"/>
              </a:rPr>
              <a:t>timeline.web.cern.ch/timeline-header/146/export</a:t>
            </a:r>
            <a:r>
              <a:rPr lang="en-US" dirty="0" smtClean="0"/>
              <a:t> </a:t>
            </a:r>
            <a:endParaRPr lang="el-GR" dirty="0"/>
          </a:p>
        </p:txBody>
      </p:sp>
      <p:pic>
        <p:nvPicPr>
          <p:cNvPr id="2050" name="Picture 2" descr="http://inspiringscience.rdea.gr/author/resource/uuid/34a375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28800"/>
            <a:ext cx="3179545" cy="483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12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Investigating muon decay in flight in the classroom</a:t>
            </a:r>
            <a:endParaRPr lang="el-GR" dirty="0"/>
          </a:p>
        </p:txBody>
      </p:sp>
      <p:sp>
        <p:nvSpPr>
          <p:cNvPr id="3" name="Content Placeholder 2"/>
          <p:cNvSpPr>
            <a:spLocks noGrp="1"/>
          </p:cNvSpPr>
          <p:nvPr>
            <p:ph sz="quarter" idx="1"/>
          </p:nvPr>
        </p:nvSpPr>
        <p:spPr>
          <a:xfrm>
            <a:off x="478160" y="5373216"/>
            <a:ext cx="7467600" cy="956720"/>
          </a:xfrm>
        </p:spPr>
        <p:txBody>
          <a:bodyPr>
            <a:normAutofit fontScale="70000" lnSpcReduction="20000"/>
          </a:bodyPr>
          <a:lstStyle/>
          <a:p>
            <a:r>
              <a:rPr lang="en-US" dirty="0">
                <a:hlinkClick r:id="rId2"/>
              </a:rPr>
              <a:t>http://</a:t>
            </a:r>
            <a:r>
              <a:rPr lang="en-US" dirty="0" smtClean="0">
                <a:hlinkClick r:id="rId2"/>
              </a:rPr>
              <a:t>inspiringscience.rdea.gr/delivery/view/index.html?id=824f83b230e5488ca86f27ced9d39762&amp;t=p</a:t>
            </a:r>
            <a:r>
              <a:rPr lang="en-US" dirty="0" smtClean="0"/>
              <a:t> </a:t>
            </a:r>
            <a:br>
              <a:rPr lang="en-US" dirty="0" smtClean="0"/>
            </a:br>
            <a:r>
              <a:rPr lang="en-US" dirty="0" smtClean="0"/>
              <a:t/>
            </a:r>
            <a:br>
              <a:rPr lang="en-US" dirty="0" smtClean="0"/>
            </a:br>
            <a:r>
              <a:rPr lang="en-US" dirty="0" smtClean="0"/>
              <a:t>(Interactive app in Flash: Visible only through Internet Explorer)</a:t>
            </a:r>
            <a:endParaRPr lang="el-GR"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628800"/>
            <a:ext cx="4608512" cy="349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115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of the activity is based on..</a:t>
            </a:r>
            <a:endParaRPr lang="el-GR" dirty="0"/>
          </a:p>
        </p:txBody>
      </p:sp>
      <p:sp>
        <p:nvSpPr>
          <p:cNvPr id="3" name="Content Placeholder 2"/>
          <p:cNvSpPr>
            <a:spLocks noGrp="1"/>
          </p:cNvSpPr>
          <p:nvPr>
            <p:ph sz="quarter" idx="1"/>
          </p:nvPr>
        </p:nvSpPr>
        <p:spPr/>
        <p:txBody>
          <a:bodyPr/>
          <a:lstStyle/>
          <a:p>
            <a:pPr marL="0" indent="0">
              <a:buNone/>
            </a:pP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https</a:t>
            </a:r>
            <a:r>
              <a:rPr lang="en-US" dirty="0">
                <a:hlinkClick r:id="rId2"/>
              </a:rPr>
              <a:t>://</a:t>
            </a:r>
            <a:r>
              <a:rPr lang="en-US" dirty="0" smtClean="0">
                <a:hlinkClick r:id="rId2"/>
              </a:rPr>
              <a:t>www.youtube.com/watch?v=rbzt8gDSYIM</a:t>
            </a:r>
            <a:r>
              <a:rPr lang="en-US" dirty="0" smtClean="0"/>
              <a:t> </a:t>
            </a:r>
            <a:endParaRPr lang="el-GR" dirty="0"/>
          </a:p>
        </p:txBody>
      </p:sp>
      <p:pic>
        <p:nvPicPr>
          <p:cNvPr id="17410" name="Picture 2" descr="Time Dilation - An Experiment With Mu-Mesons | SciV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00808"/>
            <a:ext cx="5040560" cy="378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924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7467600" cy="1143000"/>
          </a:xfrm>
        </p:spPr>
        <p:txBody>
          <a:bodyPr/>
          <a:lstStyle/>
          <a:p>
            <a:r>
              <a:rPr lang="en-US" dirty="0" smtClean="0"/>
              <a:t>THANK YOU VERY MUCH!</a:t>
            </a:r>
            <a:endParaRPr lang="el-GR" dirty="0"/>
          </a:p>
        </p:txBody>
      </p:sp>
      <p:sp>
        <p:nvSpPr>
          <p:cNvPr id="3" name="Content Placeholder 2"/>
          <p:cNvSpPr>
            <a:spLocks noGrp="1"/>
          </p:cNvSpPr>
          <p:nvPr>
            <p:ph sz="quarter" idx="1"/>
          </p:nvPr>
        </p:nvSpPr>
        <p:spPr>
          <a:xfrm>
            <a:off x="457200" y="1772816"/>
            <a:ext cx="7467600" cy="4701136"/>
          </a:xfrm>
        </p:spPr>
        <p:txBody>
          <a:bodyPr/>
          <a:lstStyle/>
          <a:p>
            <a:r>
              <a:rPr lang="en-US" dirty="0" smtClean="0"/>
              <a:t>Contact Details: </a:t>
            </a:r>
            <a:br>
              <a:rPr lang="en-US" dirty="0" smtClean="0"/>
            </a:br>
            <a:r>
              <a:rPr lang="en-US" dirty="0" smtClean="0"/>
              <a:t>Emmanuel Chaniotakis, </a:t>
            </a:r>
            <a:br>
              <a:rPr lang="en-US" dirty="0" smtClean="0"/>
            </a:br>
            <a:r>
              <a:rPr lang="en-US" dirty="0" smtClean="0"/>
              <a:t>Ellinogermaniki Agogi</a:t>
            </a:r>
            <a:br>
              <a:rPr lang="en-US" dirty="0" smtClean="0"/>
            </a:br>
            <a:r>
              <a:rPr lang="en-US" dirty="0" smtClean="0"/>
              <a:t/>
            </a:r>
            <a:br>
              <a:rPr lang="en-US" dirty="0" smtClean="0"/>
            </a:br>
            <a:r>
              <a:rPr lang="en-US" dirty="0" smtClean="0"/>
              <a:t>email: </a:t>
            </a:r>
            <a:r>
              <a:rPr lang="en-US" dirty="0" smtClean="0">
                <a:hlinkClick r:id="rId2"/>
              </a:rPr>
              <a:t>echaniot@ea.gr</a:t>
            </a:r>
            <a:r>
              <a:rPr lang="en-US" dirty="0" smtClean="0"/>
              <a:t/>
            </a:r>
            <a:br>
              <a:rPr lang="en-US" dirty="0" smtClean="0"/>
            </a:br>
            <a:endParaRPr lang="en-US" dirty="0"/>
          </a:p>
          <a:p>
            <a:r>
              <a:rPr lang="en-US" dirty="0" smtClean="0"/>
              <a:t>FRONTIERS :</a:t>
            </a:r>
            <a:br>
              <a:rPr lang="en-US" dirty="0" smtClean="0"/>
            </a:br>
            <a:r>
              <a:rPr lang="en-US" dirty="0" smtClean="0">
                <a:hlinkClick r:id="rId3"/>
              </a:rPr>
              <a:t>www.frontiers-project.eu</a:t>
            </a:r>
            <a:r>
              <a:rPr lang="en-US" dirty="0" smtClean="0"/>
              <a:t> </a:t>
            </a:r>
            <a:br>
              <a:rPr lang="en-US" dirty="0" smtClean="0"/>
            </a:br>
            <a:r>
              <a:rPr lang="en-US" dirty="0" smtClean="0"/>
              <a:t/>
            </a:r>
            <a:br>
              <a:rPr lang="en-US" dirty="0" smtClean="0"/>
            </a:br>
            <a:r>
              <a:rPr lang="en-US" dirty="0" smtClean="0"/>
              <a:t>social media: </a:t>
            </a:r>
            <a:r>
              <a:rPr lang="en-US" dirty="0" smtClean="0">
                <a:hlinkClick r:id="rId4"/>
              </a:rPr>
              <a:t>www.facebook.com/frontierseu</a:t>
            </a:r>
            <a:r>
              <a:rPr lang="en-US" dirty="0" smtClean="0"/>
              <a:t> </a:t>
            </a:r>
            <a:endParaRPr lang="el-GR" dirty="0"/>
          </a:p>
        </p:txBody>
      </p:sp>
    </p:spTree>
    <p:extLst>
      <p:ext uri="{BB962C8B-B14F-4D97-AF65-F5344CB8AC3E}">
        <p14:creationId xmlns:p14="http://schemas.microsoft.com/office/powerpoint/2010/main" val="1595427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the muon!</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2"/>
            <a:ext cx="7416824" cy="482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34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history..</a:t>
            </a:r>
            <a:endParaRPr lang="el-GR" dirty="0"/>
          </a:p>
        </p:txBody>
      </p:sp>
      <p:sp>
        <p:nvSpPr>
          <p:cNvPr id="3" name="Content Placeholder 2"/>
          <p:cNvSpPr>
            <a:spLocks noGrp="1"/>
          </p:cNvSpPr>
          <p:nvPr>
            <p:ph sz="quarter" idx="1"/>
          </p:nvPr>
        </p:nvSpPr>
        <p:spPr>
          <a:xfrm>
            <a:off x="4788024" y="1565920"/>
            <a:ext cx="4032448" cy="4873752"/>
          </a:xfrm>
        </p:spPr>
        <p:txBody>
          <a:bodyPr>
            <a:normAutofit fontScale="70000" lnSpcReduction="20000"/>
          </a:bodyPr>
          <a:lstStyle/>
          <a:p>
            <a:r>
              <a:rPr lang="en-US" dirty="0"/>
              <a:t>It was 1936 when Carl Anderson and Seth </a:t>
            </a:r>
            <a:r>
              <a:rPr lang="en-US" dirty="0" err="1"/>
              <a:t>Neddermeyer</a:t>
            </a:r>
            <a:r>
              <a:rPr lang="en-US" dirty="0"/>
              <a:t> of Caltech discovered a new particle: the Muon. Without any theory predicting its existence, this new particle was met with so much surprise, that the Nobel Prize Winner </a:t>
            </a:r>
            <a:r>
              <a:rPr lang="en-US" dirty="0" err="1"/>
              <a:t>Isidor</a:t>
            </a:r>
            <a:r>
              <a:rPr lang="en-US" dirty="0"/>
              <a:t> Rabi quoted: “Who ordered that</a:t>
            </a:r>
            <a:r>
              <a:rPr lang="en-US" dirty="0" smtClean="0"/>
              <a:t>?”</a:t>
            </a:r>
            <a:br>
              <a:rPr lang="en-US" dirty="0" smtClean="0"/>
            </a:br>
            <a:endParaRPr lang="en-US" dirty="0" smtClean="0"/>
          </a:p>
          <a:p>
            <a:r>
              <a:rPr lang="en-US" dirty="0" smtClean="0"/>
              <a:t>The </a:t>
            </a:r>
            <a:r>
              <a:rPr lang="en-US" dirty="0"/>
              <a:t>muon is a “heavier cousin” of the electron with mass equal to 105,66 MeV/c</a:t>
            </a:r>
            <a:r>
              <a:rPr lang="en-US" baseline="30000" dirty="0"/>
              <a:t>2</a:t>
            </a:r>
            <a:r>
              <a:rPr lang="en-US" dirty="0"/>
              <a:t> (200 times heavier than the electron) and negative charge equal to that of the electron</a:t>
            </a:r>
            <a:r>
              <a:rPr lang="en-US" dirty="0"/>
              <a:t/>
            </a:r>
            <a:br>
              <a:rPr lang="en-US" dirty="0"/>
            </a:br>
            <a:r>
              <a:rPr lang="en-US" dirty="0"/>
              <a:t>(</a:t>
            </a:r>
            <a:r>
              <a:rPr lang="en-US" dirty="0" err="1"/>
              <a:t>q</a:t>
            </a:r>
            <a:r>
              <a:rPr lang="en-US" baseline="-25000" dirty="0" err="1"/>
              <a:t>e</a:t>
            </a:r>
            <a:r>
              <a:rPr lang="en-US" dirty="0"/>
              <a:t>=-1,6*10</a:t>
            </a:r>
            <a:r>
              <a:rPr lang="en-US" baseline="30000" dirty="0"/>
              <a:t>-19 </a:t>
            </a:r>
            <a:r>
              <a:rPr lang="en-US" dirty="0"/>
              <a:t>C). Muon has an antiparticle: the anti-muon which has the same mass as the muon and positive charge of equal absolute value.</a:t>
            </a:r>
            <a:endParaRPr lang="el-GR" dirty="0"/>
          </a:p>
        </p:txBody>
      </p:sp>
      <p:pic>
        <p:nvPicPr>
          <p:cNvPr id="4098" name="Picture 2" descr="http://inspiringscience.rdea.gr/author/resource/uuid/c8f4e5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171564" cy="517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6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63" y="0"/>
            <a:ext cx="7467600" cy="1143000"/>
          </a:xfrm>
        </p:spPr>
        <p:txBody>
          <a:bodyPr/>
          <a:lstStyle/>
          <a:p>
            <a:r>
              <a:rPr lang="en-US" dirty="0" err="1" smtClean="0"/>
              <a:t>Muons</a:t>
            </a:r>
            <a:r>
              <a:rPr lang="en-US" dirty="0" smtClean="0"/>
              <a:t> have a long range in matter</a:t>
            </a:r>
            <a:endParaRPr lang="el-GR" dirty="0"/>
          </a:p>
        </p:txBody>
      </p:sp>
      <p:sp>
        <p:nvSpPr>
          <p:cNvPr id="3" name="Content Placeholder 2"/>
          <p:cNvSpPr>
            <a:spLocks noGrp="1"/>
          </p:cNvSpPr>
          <p:nvPr>
            <p:ph sz="quarter" idx="1"/>
          </p:nvPr>
        </p:nvSpPr>
        <p:spPr>
          <a:xfrm>
            <a:off x="4499992" y="1628800"/>
            <a:ext cx="3712840" cy="4873752"/>
          </a:xfrm>
        </p:spPr>
        <p:txBody>
          <a:bodyPr>
            <a:normAutofit lnSpcReduction="10000"/>
          </a:bodyPr>
          <a:lstStyle/>
          <a:p>
            <a:r>
              <a:rPr lang="en-US" dirty="0" smtClean="0"/>
              <a:t>… Because they don’t lose much energy per cm of their track in matter.</a:t>
            </a:r>
            <a:br>
              <a:rPr lang="en-US" dirty="0" smtClean="0"/>
            </a:br>
            <a:endParaRPr lang="en-US" dirty="0" smtClean="0"/>
          </a:p>
          <a:p>
            <a:r>
              <a:rPr lang="en-US" dirty="0" smtClean="0"/>
              <a:t>Due to their penetrating nature, </a:t>
            </a:r>
            <a:r>
              <a:rPr lang="en-US" dirty="0" err="1" smtClean="0"/>
              <a:t>muons</a:t>
            </a:r>
            <a:r>
              <a:rPr lang="en-US" dirty="0" smtClean="0"/>
              <a:t> are the most frequent cosmic ray particles detected at sea level (1 per cm² per minute) or below sea level..</a:t>
            </a:r>
            <a:endParaRPr lang="el-GR" dirty="0"/>
          </a:p>
        </p:txBody>
      </p:sp>
      <p:pic>
        <p:nvPicPr>
          <p:cNvPr id="5122" name="Picture 2" descr="http://inspiringscience.rdea.gr/author/resource/uuid/14eca7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4179043" cy="31683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oduction of Secondary Cosmic Rays in the Atmosphere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37" y="1196752"/>
            <a:ext cx="3672408" cy="551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4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Muons</a:t>
            </a:r>
            <a:r>
              <a:rPr lang="en-US" dirty="0" smtClean="0"/>
              <a:t> decay!</a:t>
            </a:r>
            <a:endParaRPr lang="el-GR" dirty="0"/>
          </a:p>
        </p:txBody>
      </p:sp>
      <p:sp>
        <p:nvSpPr>
          <p:cNvPr id="3" name="Content Placeholder 2"/>
          <p:cNvSpPr>
            <a:spLocks noGrp="1"/>
          </p:cNvSpPr>
          <p:nvPr>
            <p:ph sz="quarter" idx="1"/>
          </p:nvPr>
        </p:nvSpPr>
        <p:spPr/>
        <p:txBody>
          <a:bodyPr>
            <a:normAutofit fontScale="92500" lnSpcReduction="20000"/>
          </a:bodyPr>
          <a:lstStyle/>
          <a:p>
            <a:r>
              <a:rPr lang="en-US" dirty="0" smtClean="0"/>
              <a:t>If there are so many </a:t>
            </a:r>
            <a:r>
              <a:rPr lang="en-US" dirty="0" err="1" smtClean="0"/>
              <a:t>muons</a:t>
            </a:r>
            <a:r>
              <a:rPr lang="en-US" dirty="0" smtClean="0"/>
              <a:t> out there, why aren’t we made of them? Because </a:t>
            </a:r>
            <a:r>
              <a:rPr lang="en-US" dirty="0" err="1" smtClean="0"/>
              <a:t>muons</a:t>
            </a:r>
            <a:r>
              <a:rPr lang="en-US" dirty="0" smtClean="0"/>
              <a:t> decay!</a:t>
            </a:r>
            <a:br>
              <a:rPr lang="en-US" dirty="0" smtClean="0"/>
            </a:br>
            <a:r>
              <a:rPr lang="en-US" dirty="0" smtClean="0"/>
              <a:t>Like </a:t>
            </a:r>
            <a:r>
              <a:rPr lang="en-US" dirty="0"/>
              <a:t>minuscule bombs, the </a:t>
            </a:r>
            <a:r>
              <a:rPr lang="en-US" dirty="0" err="1"/>
              <a:t>muons</a:t>
            </a:r>
            <a:r>
              <a:rPr lang="en-US" dirty="0"/>
              <a:t> have a finite mean lifetime of 2,2 billionths of a second – or </a:t>
            </a:r>
            <a:r>
              <a:rPr lang="en-US" dirty="0" err="1"/>
              <a:t>μs</a:t>
            </a:r>
            <a:r>
              <a:rPr lang="en-US" dirty="0"/>
              <a:t>. Some decay quicker, some slower. By stopping a big quantity of </a:t>
            </a:r>
            <a:r>
              <a:rPr lang="en-US" dirty="0" err="1"/>
              <a:t>muons</a:t>
            </a:r>
            <a:r>
              <a:rPr lang="en-US" dirty="0"/>
              <a:t> and observing their decay rate, the mean will be of the order of 2.2 </a:t>
            </a:r>
            <a:r>
              <a:rPr lang="en-US" dirty="0" err="1"/>
              <a:t>μs</a:t>
            </a:r>
            <a:r>
              <a:rPr lang="en-US" dirty="0"/>
              <a:t>. </a:t>
            </a:r>
            <a:r>
              <a:rPr lang="en-US" dirty="0" smtClean="0"/>
              <a:t/>
            </a:r>
            <a:br>
              <a:rPr lang="en-US" dirty="0" smtClean="0"/>
            </a:br>
            <a:endParaRPr lang="en-US" dirty="0" smtClean="0"/>
          </a:p>
          <a:p>
            <a:r>
              <a:rPr lang="en-US" dirty="0" smtClean="0"/>
              <a:t>Imagine </a:t>
            </a:r>
            <a:r>
              <a:rPr lang="en-US" dirty="0"/>
              <a:t>an internal “clock” ticking inside them - and once this is over, they decay by transforming to three new particles which were not constituents of the parent muon: an electron and two other neutral particles called </a:t>
            </a:r>
            <a:r>
              <a:rPr lang="en-US" dirty="0" smtClean="0"/>
              <a:t>neutrinos.</a:t>
            </a:r>
            <a:br>
              <a:rPr lang="en-US" dirty="0" smtClean="0"/>
            </a:br>
            <a:endParaRPr lang="en-US" dirty="0" smtClean="0"/>
          </a:p>
          <a:p>
            <a:r>
              <a:rPr lang="en-US" dirty="0" smtClean="0"/>
              <a:t>As </a:t>
            </a:r>
            <a:r>
              <a:rPr lang="en-US" dirty="0"/>
              <a:t>momentum and energy are always conserved, the daughter particles share the momentum and the energy of their parent particle.</a:t>
            </a:r>
            <a:endParaRPr lang="el-GR" dirty="0"/>
          </a:p>
        </p:txBody>
      </p:sp>
    </p:spTree>
    <p:extLst>
      <p:ext uri="{BB962C8B-B14F-4D97-AF65-F5344CB8AC3E}">
        <p14:creationId xmlns:p14="http://schemas.microsoft.com/office/powerpoint/2010/main" val="2018123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nspiringscience.rdea.gr/author/resource/uuid/0ea9828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363"/>
            <a:ext cx="6696744" cy="618288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65" y="2708920"/>
            <a:ext cx="8625985" cy="178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6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consider muon decay a bit..</a:t>
            </a:r>
            <a:endParaRPr lang="el-GR" dirty="0"/>
          </a:p>
        </p:txBody>
      </p:sp>
      <p:sp>
        <p:nvSpPr>
          <p:cNvPr id="3" name="Content Placeholder 2"/>
          <p:cNvSpPr>
            <a:spLocks noGrp="1"/>
          </p:cNvSpPr>
          <p:nvPr>
            <p:ph sz="quarter" idx="1"/>
          </p:nvPr>
        </p:nvSpPr>
        <p:spPr/>
        <p:txBody>
          <a:bodyPr>
            <a:normAutofit fontScale="92500" lnSpcReduction="20000"/>
          </a:bodyPr>
          <a:lstStyle/>
          <a:p>
            <a:r>
              <a:rPr lang="en-US" dirty="0"/>
              <a:t>Muon decay is a random process obeying the law of radioactive </a:t>
            </a:r>
            <a:r>
              <a:rPr lang="en-US" dirty="0" err="1" smtClean="0"/>
              <a:t>decay.The</a:t>
            </a:r>
            <a:r>
              <a:rPr lang="en-US" dirty="0" smtClean="0"/>
              <a:t> </a:t>
            </a:r>
            <a:r>
              <a:rPr lang="en-US" dirty="0"/>
              <a:t>most striking characteristic of radioactive decay is its inherent randomness, which is pretty astounding by itself, and is a core feature of quantum mechanical systems</a:t>
            </a:r>
            <a:r>
              <a:rPr lang="en-US" dirty="0" smtClean="0"/>
              <a:t>. You can consider that muon decay (at rest) resembles a </a:t>
            </a:r>
            <a:r>
              <a:rPr lang="en-US" dirty="0"/>
              <a:t>bit cooking pop corn</a:t>
            </a:r>
            <a:r>
              <a:rPr lang="en-US" dirty="0" smtClean="0"/>
              <a:t>!</a:t>
            </a:r>
            <a:br>
              <a:rPr lang="en-US" dirty="0" smtClean="0"/>
            </a:br>
            <a:r>
              <a:rPr lang="en-US" dirty="0"/>
              <a:t/>
            </a:r>
            <a:br>
              <a:rPr lang="en-US" dirty="0"/>
            </a:br>
            <a:r>
              <a:rPr lang="en-US" dirty="0">
                <a:hlinkClick r:id="rId2"/>
              </a:rPr>
              <a:t>https://</a:t>
            </a:r>
            <a:r>
              <a:rPr lang="en-US" dirty="0" smtClean="0">
                <a:hlinkClick r:id="rId2"/>
              </a:rPr>
              <a:t>www.youtube.com/watch?v=LG8308AMudI</a:t>
            </a:r>
            <a:r>
              <a:rPr lang="en-US" dirty="0" smtClean="0"/>
              <a:t> </a:t>
            </a:r>
            <a:br>
              <a:rPr lang="en-US" dirty="0" smtClean="0"/>
            </a:br>
            <a:endParaRPr lang="en-US" dirty="0" smtClean="0"/>
          </a:p>
          <a:p>
            <a:r>
              <a:rPr lang="en-US" dirty="0" smtClean="0"/>
              <a:t>Therefore</a:t>
            </a:r>
            <a:r>
              <a:rPr lang="en-US" dirty="0"/>
              <a:t>, if you “catch” two </a:t>
            </a:r>
            <a:r>
              <a:rPr lang="en-US" dirty="0" err="1"/>
              <a:t>muons</a:t>
            </a:r>
            <a:r>
              <a:rPr lang="en-US" dirty="0"/>
              <a:t> and measure how long it will take them to decay you may find totally different results. If you take data on the decay of many </a:t>
            </a:r>
            <a:r>
              <a:rPr lang="en-US" dirty="0" err="1"/>
              <a:t>muons</a:t>
            </a:r>
            <a:r>
              <a:rPr lang="en-US" dirty="0"/>
              <a:t> and average them over many single decay events, you will be able to find the characteristic time – or lifetime of the muon.</a:t>
            </a:r>
            <a:r>
              <a:rPr lang="en-US" dirty="0"/>
              <a:t/>
            </a:r>
            <a:br>
              <a:rPr lang="en-US" dirty="0"/>
            </a:br>
            <a:r>
              <a:rPr lang="en-US" dirty="0"/>
              <a:t/>
            </a:r>
            <a:br>
              <a:rPr lang="en-US" dirty="0"/>
            </a:br>
            <a:endParaRPr lang="el-GR" dirty="0"/>
          </a:p>
        </p:txBody>
      </p:sp>
    </p:spTree>
    <p:extLst>
      <p:ext uri="{BB962C8B-B14F-4D97-AF65-F5344CB8AC3E}">
        <p14:creationId xmlns:p14="http://schemas.microsoft.com/office/powerpoint/2010/main" val="2412725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692696"/>
            <a:ext cx="7704856" cy="5688632"/>
          </a:xfrm>
        </p:spPr>
        <p:txBody>
          <a:bodyPr>
            <a:normAutofit/>
          </a:bodyPr>
          <a:lstStyle/>
          <a:p>
            <a:r>
              <a:rPr lang="en-US" dirty="0"/>
              <a:t>This is the main difference between a clock which needs two readings to define a time interval and a “radioactive clock” which needs a collection of events from which the characteristic time will be </a:t>
            </a:r>
            <a:r>
              <a:rPr lang="en-US" dirty="0" smtClean="0"/>
              <a:t>calculated.</a:t>
            </a:r>
            <a:br>
              <a:rPr lang="en-US" dirty="0" smtClean="0"/>
            </a:br>
            <a:endParaRPr lang="en-US" dirty="0" smtClean="0"/>
          </a:p>
          <a:p>
            <a:r>
              <a:rPr lang="en-US" dirty="0" smtClean="0"/>
              <a:t>Physics </a:t>
            </a:r>
            <a:r>
              <a:rPr lang="en-US" dirty="0"/>
              <a:t>predicts that if the “mechanism” behind the decay is strong then the decay will probably happen fast: Our collection of </a:t>
            </a:r>
            <a:r>
              <a:rPr lang="en-US" dirty="0" err="1"/>
              <a:t>muons</a:t>
            </a:r>
            <a:r>
              <a:rPr lang="en-US" dirty="0"/>
              <a:t> will deplete quickly.</a:t>
            </a:r>
            <a:br>
              <a:rPr lang="en-US" dirty="0"/>
            </a:br>
            <a:r>
              <a:rPr lang="en-US" dirty="0"/>
              <a:t>If the mechanism is weak, our collection of </a:t>
            </a:r>
            <a:r>
              <a:rPr lang="en-US" dirty="0" err="1"/>
              <a:t>muons</a:t>
            </a:r>
            <a:r>
              <a:rPr lang="en-US" dirty="0"/>
              <a:t> will gradually deplete over a much longer timescale. </a:t>
            </a:r>
            <a:endParaRPr lang="el-GR" dirty="0"/>
          </a:p>
        </p:txBody>
      </p:sp>
    </p:spTree>
    <p:extLst>
      <p:ext uri="{BB962C8B-B14F-4D97-AF65-F5344CB8AC3E}">
        <p14:creationId xmlns:p14="http://schemas.microsoft.com/office/powerpoint/2010/main" val="1086195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TotalTime>
  <Words>649</Words>
  <Application>Microsoft Office PowerPoint</Application>
  <PresentationFormat>On-screen Show (4:3)</PresentationFormat>
  <Paragraphs>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Muon lifetime at rest and in flight</vt:lpstr>
      <vt:lpstr>Introducing cosmic rays</vt:lpstr>
      <vt:lpstr>Enter the muon!</vt:lpstr>
      <vt:lpstr>Some history..</vt:lpstr>
      <vt:lpstr>Muons have a long range in matter</vt:lpstr>
      <vt:lpstr>Muons decay!</vt:lpstr>
      <vt:lpstr>PowerPoint Presentation</vt:lpstr>
      <vt:lpstr>Let’s consider muon decay a bit..</vt:lpstr>
      <vt:lpstr>PowerPoint Presentation</vt:lpstr>
      <vt:lpstr>How do we measure muon decay?</vt:lpstr>
      <vt:lpstr>PowerPoint Presentation</vt:lpstr>
      <vt:lpstr>Student activity to measure muon decay at rest</vt:lpstr>
      <vt:lpstr>We know now how to measure muon decay at rest.. What about decay in flight?</vt:lpstr>
      <vt:lpstr>PowerPoint Presentation</vt:lpstr>
      <vt:lpstr>PowerPoint Presentation</vt:lpstr>
      <vt:lpstr>PowerPoint Presentation</vt:lpstr>
      <vt:lpstr>Enter Einstein!</vt:lpstr>
      <vt:lpstr>PowerPoint Presentation</vt:lpstr>
      <vt:lpstr>PowerPoint Presentation</vt:lpstr>
      <vt:lpstr>Investigating muon decay in flight in the classroom</vt:lpstr>
      <vt:lpstr>The idea of the activity is based on..</vt:lpstr>
      <vt:lpstr>THANK YOU VERY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Muon lifetime at rest and in flight</dc:title>
  <dc:creator>echaniot</dc:creator>
  <cp:lastModifiedBy>echaniot</cp:lastModifiedBy>
  <cp:revision>8</cp:revision>
  <dcterms:created xsi:type="dcterms:W3CDTF">2021-07-11T18:42:18Z</dcterms:created>
  <dcterms:modified xsi:type="dcterms:W3CDTF">2021-07-11T19:55:01Z</dcterms:modified>
</cp:coreProperties>
</file>