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22"/>
  </p:notesMasterIdLst>
  <p:sldIdLst>
    <p:sldId id="256" r:id="rId3"/>
    <p:sldId id="276" r:id="rId4"/>
    <p:sldId id="277" r:id="rId5"/>
    <p:sldId id="266" r:id="rId6"/>
    <p:sldId id="267" r:id="rId7"/>
    <p:sldId id="274" r:id="rId8"/>
    <p:sldId id="275" r:id="rId9"/>
    <p:sldId id="260" r:id="rId10"/>
    <p:sldId id="265" r:id="rId11"/>
    <p:sldId id="261" r:id="rId12"/>
    <p:sldId id="262" r:id="rId13"/>
    <p:sldId id="263" r:id="rId14"/>
    <p:sldId id="264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embeddedFontLst>
    <p:embeddedFont>
      <p:font typeface="Century" panose="02040604050505020304" pitchFamily="18" charset="0"/>
      <p:regular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Bahnschrift SemiCondensed" panose="020B0502040204020203" pitchFamily="3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Georgia" panose="02040502050405020303" pitchFamily="18" charset="0"/>
      <p:regular r:id="rId38"/>
      <p:bold r:id="rId39"/>
      <p:italic r:id="rId40"/>
      <p:boldItalic r:id="rId41"/>
    </p:embeddedFont>
    <p:embeddedFont>
      <p:font typeface="Garamond" panose="02020404030301010803" pitchFamily="18" charset="0"/>
      <p:regular r:id="rId42"/>
      <p:bold r:id="rId43"/>
      <p:italic r:id="rId44"/>
      <p:boldItalic r:id="rId45"/>
    </p:embeddedFont>
    <p:embeddedFont>
      <p:font typeface="Trebuchet MS" panose="020B0603020202020204" pitchFamily="34" charset="0"/>
      <p:regular r:id="rId46"/>
      <p:bold r:id="rId47"/>
      <p:italic r:id="rId48"/>
      <p:boldItalic r:id="rId49"/>
    </p:embeddedFont>
    <p:embeddedFont>
      <p:font typeface="Tahoma" panose="020B0604030504040204" pitchFamily="34" charset="0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  <p15:guide id="3" pos="529">
          <p15:clr>
            <a:srgbClr val="A4A3A4"/>
          </p15:clr>
        </p15:guide>
        <p15:guide id="4" pos="7151">
          <p15:clr>
            <a:srgbClr val="A4A3A4"/>
          </p15:clr>
        </p15:guide>
        <p15:guide id="5" orient="horz" pos="1071">
          <p15:clr>
            <a:srgbClr val="A4A3A4"/>
          </p15:clr>
        </p15:guide>
        <p15:guide id="6" orient="horz" pos="4042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hSqWu2Ihtqox0RXOQ6E3STD69X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14"/>
      </p:cViewPr>
      <p:guideLst>
        <p:guide orient="horz" pos="2160"/>
        <p:guide pos="3817"/>
        <p:guide pos="529"/>
        <p:guide pos="7151"/>
        <p:guide orient="horz" pos="1071"/>
        <p:guide orient="horz" pos="40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8.xml"/><Relationship Id="rId41" Type="http://schemas.openxmlformats.org/officeDocument/2006/relationships/font" Target="fonts/font19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ate_b?utm_source=unsplash&amp;utm_medium=referral&amp;utm_content=creditCopyTex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earch/photos/business?utm_source=unsplash&amp;utm_medium=referral&amp;utm_content=creditCopyText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8" name="Google Shape;4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4" name="Google Shape;4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0" name="Google Shape;4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6" name="Google Shape;4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by </a:t>
            </a:r>
            <a:r>
              <a:rPr lang="en-US" sz="12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Katerina Bartosova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on </a:t>
            </a:r>
            <a:r>
              <a:rPr lang="en-US" sz="12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/>
          </a:p>
        </p:txBody>
      </p:sp>
      <p:sp>
        <p:nvSpPr>
          <p:cNvPr id="408" name="Google Shape;40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6" name="Google Shape;26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5-step Inquiry Model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It enables teachers to divide any science topic on the syllabus into five distinct inquiry based learning activities.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3" name="Google Shape;29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Orientating and Asking Questions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The teacher initiates students’ interest.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 this learning activity the teacher plays a very important role in engaging students’ interest, by open class discussions, attention grabbing videos that students can relate to.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These can be used as a springboard for discussions.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Teacher starts the lesson by stimulating the curiosity of the student with open-ended questions or demonstrations as opposed to starting the lesson with a definition or explanation.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teacher generates productive dialogue to motivate students to formulate their own scientifically oriented questions.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science or maths teacher asks students questions that require them to reason, reflect and explain.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Teacher assesses students’ prior knowledge.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teacher basically promotes dialogue to active prior knowledge. 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By engaging in classroom discussions the teacher assesses students prior knowledge and adjust the classes learning activities.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It is important to activate prior knowledge so that new learning will be linked to existing knowledge.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Teachers encourage students to observe, ask questions, find answers and report on their discoveries within the parameters of their classroom goals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learning activity focuses on students answering their own questions by exploring and manipulating resources provided by their teacher.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teacher divides the class into groups to encourage collaborative and corporative learning. 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Each group will search for information and document their findings.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teachers can prepare a worksheet with inquiry questions to guide the students in their exploration.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Teacher will monitor students as they explore scientific problems and questions using the resources provided.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Students document and collect information to supplement their prior knowledge about the topic. They also identify limitations, barriers and constraints to their research questions.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Teacher encourages students to document their findings and uses this as a means to assess their progress and needs of the learner.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Students generate questions to investigate.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Teacher provides opportunities and resources, inquiry tools for students to explore and formulate research questions.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Students research and process information.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Students identify problems to be solved.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r>
              <a:rPr lang="en-US" b="1"/>
              <a:t>Students extend their present understanding.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Teachers</a:t>
            </a:r>
            <a:r>
              <a:rPr lang="en-US"/>
              <a:t> provide opportunities and resources for students to extend their thinking.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 order for students to develop questions that can be investigated this activity must allow them time to explore resources related to the topic.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Teacher moves throughout the room providing limited assistance to ensure students do not become too frustrated.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Teacher continually monitors and observes students and intervenes only when needed. </a:t>
            </a:r>
            <a:endParaRPr/>
          </a:p>
        </p:txBody>
      </p:sp>
      <p:sp>
        <p:nvSpPr>
          <p:cNvPr id="294" name="Google Shape;294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6" name="Google Shape;31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Hypothesis generation and design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Teacher encourages students to formulate a hypothesis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Teacher asks the students to think of and propose a hypothesis and to set the goals of their research. 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 teacher provides eLearning tools and resources to help them formulate their hypothesis.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Teacher scaffolds students as they form their research question that  steer their investigation.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Teachers guide students to questions that can be answered with means at their disposal.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Guide students to reframe their questions into forms that can be investigated.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Teacher asks questions to encourage students to formulate their own hypothesis.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Students make predications based on observations.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Each group formulates a hypothesis they want to investigate using the information they gathered in first learning activity and their prior knowledge.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students will try to link the different elements and concepts together and construct hypotheses that they can investigate.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teacher monitors their progress and accesses their learning journals and checks all hypothesis are valid and inline with the learning objectives. 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After teacher approval the students proceed to design an artifact or an experiment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Students design an experiment or artifact </a:t>
            </a:r>
            <a:r>
              <a:rPr lang="en-US"/>
              <a:t>that is appropriate for testing their research question.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Planning and Investigation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Students test their hypothesis and plan their investigation and investigative goals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After students have formulated their hypothesis and the teacher has validated it, students can proceed to plan how to investigate their hypothesis, or test it using simulation and elearning tools.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After interaction with e Learning tools students are able to clarify their hypothesis and plan their investigation.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Teacher Guide students as they determine procedures of investigation.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Students collect data</a:t>
            </a:r>
            <a:r>
              <a:rPr lang="en-US"/>
              <a:t> using eLearning tools, simulations, measuring equipment.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Analysis and Interpretation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Students organise and interpret collected data.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Students organize their collected data and interpret their result.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Students analysis their data for relevancy.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teacher might suggest methods of presenting data and guide students as they interpret their results.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They examined their data to see if their hypothesis was valid.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If the results of students’ investigation do not validate their hypothesis predictions they can revisit previous learning activities to reevaluate their original idea.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Students formulate explanations.</a:t>
            </a:r>
            <a:r>
              <a:rPr lang="en-US"/>
              <a:t>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They compare their results to real life experiences and results they might have got in a simulation in previous learning activity.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Students can compare their results with experts and other groups in the classroom.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If there is a difference in the compared results, this can lead students to generate new questions for investigations</a:t>
            </a:r>
            <a:endParaRPr/>
          </a:p>
        </p:txBody>
      </p:sp>
      <p:sp>
        <p:nvSpPr>
          <p:cNvPr id="317" name="Google Shape;317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7" name="Google Shape;35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Conclusion and Evaluation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Students share their discoveries and evidence with the class.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Students present and justify their result to the class. 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other students are encouraged to ask questions, give feedback and suggest alternatives.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Students reflect on what they have learnt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Teacher encourages critical reflection on what students have learnt and how this can be applied to real life.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Teacher encourages students to return to their original research questions and examine if they have achieved the desired result and if not how could they amend their investigation.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Reflective process allows students to think of ways of improvement, to evaluate what have they learnt, or why they did not achieve their learning goals.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will enable them to transfer and apply what they have learnt to other science lessons.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Without reflection my students saw each lesson as an isolated experience.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Teacher reflects on the inquiry process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learning activity enables teachers to evaluate if learning goals have been achieved and evaluate the progress of students.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 concluded the lessons with open classroom discussions and reflection which assisted me in evaluating students’ progress.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By revisiting any learning activity I can introduce any concepts that were over looked at the conclusion of the lesson.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teachers can document any barriers or constraints the class encountered and amend the lesson plan if needed.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activity enabled me to gain insight into what the students were learning and thinking.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4" name="Google Shape;37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1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1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4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4" name="Google Shape;124;p41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" name="Google Shape;125;p41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" name="Google Shape;126;p41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41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" name="Google Shape;128;p41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2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2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2" name="Google Shape;132;p4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3"/>
          <p:cNvSpPr txBox="1"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3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4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4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4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44" name="Google Shape;144;p44"/>
          <p:cNvSpPr txBox="1">
            <a:spLocks noGrp="1"/>
          </p:cNvSpPr>
          <p:nvPr>
            <p:ph type="body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45" name="Google Shape;145;p4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5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51" name="Google Shape;151;p45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52" name="Google Shape;152;p45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p45"/>
          <p:cNvSpPr txBox="1">
            <a:spLocks noGrp="1"/>
          </p:cNvSpPr>
          <p:nvPr>
            <p:ph type="body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54" name="Google Shape;154;p4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6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7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7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65" name="Google Shape;165;p47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66" name="Google Shape;166;p4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8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8"/>
          <p:cNvSpPr>
            <a:spLocks noGrp="1"/>
          </p:cNvSpPr>
          <p:nvPr>
            <p:ph type="pic" idx="2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2" name="Google Shape;172;p48"/>
          <p:cNvSpPr txBox="1">
            <a:spLocks noGrp="1"/>
          </p:cNvSpPr>
          <p:nvPr>
            <p:ph type="body" idx="1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3" name="Google Shape;173;p4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21"/>
          <p:cNvGrpSpPr/>
          <p:nvPr/>
        </p:nvGrpSpPr>
        <p:grpSpPr>
          <a:xfrm>
            <a:off x="0" y="-63186"/>
            <a:ext cx="12192000" cy="6921185"/>
            <a:chOff x="0" y="-63186"/>
            <a:chExt cx="12192000" cy="6921185"/>
          </a:xfrm>
        </p:grpSpPr>
        <p:pic>
          <p:nvPicPr>
            <p:cNvPr id="23" name="Google Shape;23;p21"/>
            <p:cNvPicPr preferRelativeResize="0"/>
            <p:nvPr/>
          </p:nvPicPr>
          <p:blipFill rotWithShape="1">
            <a:blip r:embed="rId2">
              <a:alphaModFix/>
            </a:blip>
            <a:srcRect b="15366"/>
            <a:stretch/>
          </p:blipFill>
          <p:spPr>
            <a:xfrm>
              <a:off x="0" y="0"/>
              <a:ext cx="12192000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24;p21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gradFill>
              <a:gsLst>
                <a:gs pos="0">
                  <a:srgbClr val="FFFFFF">
                    <a:alpha val="73333"/>
                  </a:srgbClr>
                </a:gs>
                <a:gs pos="69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25;p21"/>
            <p:cNvGrpSpPr/>
            <p:nvPr/>
          </p:nvGrpSpPr>
          <p:grpSpPr>
            <a:xfrm>
              <a:off x="5520627" y="-63186"/>
              <a:ext cx="1150746" cy="1016337"/>
              <a:chOff x="5352430" y="-292100"/>
              <a:chExt cx="1150746" cy="1016337"/>
            </a:xfrm>
          </p:grpSpPr>
          <p:grpSp>
            <p:nvGrpSpPr>
              <p:cNvPr id="26" name="Google Shape;26;p21"/>
              <p:cNvGrpSpPr/>
              <p:nvPr/>
            </p:nvGrpSpPr>
            <p:grpSpPr>
              <a:xfrm>
                <a:off x="5688825" y="-292100"/>
                <a:ext cx="814351" cy="1016337"/>
                <a:chOff x="5996378" y="112820"/>
                <a:chExt cx="549202" cy="685422"/>
              </a:xfrm>
            </p:grpSpPr>
            <p:sp>
              <p:nvSpPr>
                <p:cNvPr id="27" name="Google Shape;27;p21"/>
                <p:cNvSpPr/>
                <p:nvPr/>
              </p:nvSpPr>
              <p:spPr>
                <a:xfrm>
                  <a:off x="5996378" y="399741"/>
                  <a:ext cx="398502" cy="398501"/>
                </a:xfrm>
                <a:prstGeom prst="pie">
                  <a:avLst>
                    <a:gd name="adj1" fmla="val 10792961"/>
                    <a:gd name="adj2" fmla="val 20780"/>
                  </a:avLst>
                </a:prstGeom>
                <a:gradFill>
                  <a:gsLst>
                    <a:gs pos="0">
                      <a:srgbClr val="02CEA0">
                        <a:alpha val="83529"/>
                      </a:srgbClr>
                    </a:gs>
                    <a:gs pos="100000">
                      <a:srgbClr val="1D1F3A"/>
                    </a:gs>
                  </a:gsLst>
                  <a:lin ang="42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28;p21"/>
                <p:cNvSpPr/>
                <p:nvPr/>
              </p:nvSpPr>
              <p:spPr>
                <a:xfrm rot="10800000" flipH="1">
                  <a:off x="6147078" y="112820"/>
                  <a:ext cx="398502" cy="398501"/>
                </a:xfrm>
                <a:prstGeom prst="pie">
                  <a:avLst>
                    <a:gd name="adj1" fmla="val 10792961"/>
                    <a:gd name="adj2" fmla="val 20780"/>
                  </a:avLst>
                </a:prstGeom>
                <a:solidFill>
                  <a:srgbClr val="1D1F3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" name="Google Shape;29;p21"/>
              <p:cNvSpPr/>
              <p:nvPr/>
            </p:nvSpPr>
            <p:spPr>
              <a:xfrm>
                <a:off x="5352430" y="294773"/>
                <a:ext cx="631842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48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8" y="2"/>
                    </a:lnTo>
                    <a:lnTo>
                      <a:pt x="58" y="8"/>
                    </a:lnTo>
                    <a:lnTo>
                      <a:pt x="86" y="16"/>
                    </a:lnTo>
                    <a:lnTo>
                      <a:pt x="114" y="24"/>
                    </a:lnTo>
                    <a:lnTo>
                      <a:pt x="144" y="34"/>
                    </a:lnTo>
                    <a:lnTo>
                      <a:pt x="171" y="42"/>
                    </a:lnTo>
                    <a:lnTo>
                      <a:pt x="199" y="46"/>
                    </a:lnTo>
                    <a:lnTo>
                      <a:pt x="225" y="48"/>
                    </a:lnTo>
                    <a:lnTo>
                      <a:pt x="225" y="48"/>
                    </a:lnTo>
                    <a:lnTo>
                      <a:pt x="255" y="46"/>
                    </a:lnTo>
                    <a:lnTo>
                      <a:pt x="285" y="42"/>
                    </a:lnTo>
                    <a:lnTo>
                      <a:pt x="313" y="34"/>
                    </a:lnTo>
                    <a:lnTo>
                      <a:pt x="341" y="24"/>
                    </a:lnTo>
                    <a:lnTo>
                      <a:pt x="371" y="16"/>
                    </a:lnTo>
                    <a:lnTo>
                      <a:pt x="399" y="8"/>
                    </a:lnTo>
                    <a:lnTo>
                      <a:pt x="427" y="2"/>
                    </a:lnTo>
                    <a:lnTo>
                      <a:pt x="453" y="0"/>
                    </a:lnTo>
                    <a:lnTo>
                      <a:pt x="453" y="0"/>
                    </a:lnTo>
                    <a:lnTo>
                      <a:pt x="483" y="2"/>
                    </a:lnTo>
                    <a:lnTo>
                      <a:pt x="513" y="8"/>
                    </a:lnTo>
                    <a:lnTo>
                      <a:pt x="541" y="16"/>
                    </a:lnTo>
                    <a:lnTo>
                      <a:pt x="569" y="24"/>
                    </a:lnTo>
                    <a:lnTo>
                      <a:pt x="599" y="34"/>
                    </a:lnTo>
                    <a:lnTo>
                      <a:pt x="627" y="42"/>
                    </a:lnTo>
                    <a:lnTo>
                      <a:pt x="653" y="46"/>
                    </a:lnTo>
                    <a:lnTo>
                      <a:pt x="681" y="48"/>
                    </a:lnTo>
                    <a:lnTo>
                      <a:pt x="681" y="48"/>
                    </a:lnTo>
                    <a:lnTo>
                      <a:pt x="711" y="46"/>
                    </a:lnTo>
                    <a:lnTo>
                      <a:pt x="741" y="42"/>
                    </a:lnTo>
                    <a:lnTo>
                      <a:pt x="769" y="34"/>
                    </a:lnTo>
                    <a:lnTo>
                      <a:pt x="799" y="24"/>
                    </a:lnTo>
                    <a:lnTo>
                      <a:pt x="827" y="16"/>
                    </a:lnTo>
                    <a:lnTo>
                      <a:pt x="855" y="8"/>
                    </a:lnTo>
                    <a:lnTo>
                      <a:pt x="881" y="2"/>
                    </a:lnTo>
                    <a:lnTo>
                      <a:pt x="909" y="0"/>
                    </a:lnTo>
                    <a:lnTo>
                      <a:pt x="909" y="0"/>
                    </a:lnTo>
                    <a:lnTo>
                      <a:pt x="939" y="2"/>
                    </a:lnTo>
                    <a:lnTo>
                      <a:pt x="969" y="8"/>
                    </a:lnTo>
                    <a:lnTo>
                      <a:pt x="997" y="16"/>
                    </a:lnTo>
                    <a:lnTo>
                      <a:pt x="1027" y="24"/>
                    </a:lnTo>
                    <a:lnTo>
                      <a:pt x="1055" y="34"/>
                    </a:lnTo>
                    <a:lnTo>
                      <a:pt x="1083" y="42"/>
                    </a:lnTo>
                    <a:lnTo>
                      <a:pt x="1109" y="46"/>
                    </a:lnTo>
                    <a:lnTo>
                      <a:pt x="1137" y="48"/>
                    </a:lnTo>
                    <a:lnTo>
                      <a:pt x="1137" y="48"/>
                    </a:lnTo>
                    <a:lnTo>
                      <a:pt x="1167" y="46"/>
                    </a:lnTo>
                    <a:lnTo>
                      <a:pt x="1197" y="42"/>
                    </a:lnTo>
                    <a:lnTo>
                      <a:pt x="1227" y="34"/>
                    </a:lnTo>
                    <a:lnTo>
                      <a:pt x="1255" y="24"/>
                    </a:lnTo>
                    <a:lnTo>
                      <a:pt x="1283" y="16"/>
                    </a:lnTo>
                    <a:lnTo>
                      <a:pt x="1311" y="8"/>
                    </a:lnTo>
                    <a:lnTo>
                      <a:pt x="1339" y="2"/>
                    </a:lnTo>
                    <a:lnTo>
                      <a:pt x="1365" y="0"/>
                    </a:lnTo>
                    <a:lnTo>
                      <a:pt x="1365" y="0"/>
                    </a:lnTo>
                    <a:lnTo>
                      <a:pt x="1395" y="2"/>
                    </a:lnTo>
                    <a:lnTo>
                      <a:pt x="1427" y="8"/>
                    </a:lnTo>
                    <a:lnTo>
                      <a:pt x="1455" y="16"/>
                    </a:lnTo>
                    <a:lnTo>
                      <a:pt x="1485" y="24"/>
                    </a:lnTo>
                    <a:lnTo>
                      <a:pt x="1513" y="34"/>
                    </a:lnTo>
                    <a:lnTo>
                      <a:pt x="1541" y="42"/>
                    </a:lnTo>
                    <a:lnTo>
                      <a:pt x="1567" y="46"/>
                    </a:lnTo>
                    <a:lnTo>
                      <a:pt x="1593" y="48"/>
                    </a:lnTo>
                    <a:lnTo>
                      <a:pt x="1593" y="48"/>
                    </a:lnTo>
                    <a:lnTo>
                      <a:pt x="1625" y="46"/>
                    </a:lnTo>
                    <a:lnTo>
                      <a:pt x="1657" y="42"/>
                    </a:lnTo>
                    <a:lnTo>
                      <a:pt x="1687" y="34"/>
                    </a:lnTo>
                    <a:lnTo>
                      <a:pt x="1717" y="24"/>
                    </a:lnTo>
                    <a:lnTo>
                      <a:pt x="1771" y="8"/>
                    </a:lnTo>
                    <a:lnTo>
                      <a:pt x="1797" y="2"/>
                    </a:lnTo>
                    <a:lnTo>
                      <a:pt x="1821" y="0"/>
                    </a:lnTo>
                    <a:lnTo>
                      <a:pt x="1821" y="0"/>
                    </a:lnTo>
                    <a:lnTo>
                      <a:pt x="1847" y="2"/>
                    </a:lnTo>
                    <a:lnTo>
                      <a:pt x="1871" y="2"/>
                    </a:lnTo>
                    <a:lnTo>
                      <a:pt x="1889" y="4"/>
                    </a:lnTo>
                    <a:lnTo>
                      <a:pt x="1905" y="8"/>
                    </a:lnTo>
                    <a:lnTo>
                      <a:pt x="1931" y="16"/>
                    </a:lnTo>
                    <a:lnTo>
                      <a:pt x="1949" y="24"/>
                    </a:lnTo>
                    <a:lnTo>
                      <a:pt x="1967" y="34"/>
                    </a:lnTo>
                    <a:lnTo>
                      <a:pt x="1987" y="42"/>
                    </a:lnTo>
                    <a:lnTo>
                      <a:pt x="1999" y="44"/>
                    </a:lnTo>
                    <a:lnTo>
                      <a:pt x="2011" y="46"/>
                    </a:lnTo>
                    <a:lnTo>
                      <a:pt x="2029" y="48"/>
                    </a:lnTo>
                    <a:lnTo>
                      <a:pt x="2047" y="48"/>
                    </a:lnTo>
                  </a:path>
                </a:pathLst>
              </a:custGeom>
              <a:noFill/>
              <a:ln w="25400" cap="rnd" cmpd="sng">
                <a:solidFill>
                  <a:srgbClr val="1D1F3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8200" y="834004"/>
            <a:ext cx="10515600" cy="75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sz="36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8200" y="1900261"/>
            <a:ext cx="10515600" cy="4129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2" name="Google Shape;32;p21"/>
          <p:cNvGrpSpPr/>
          <p:nvPr/>
        </p:nvGrpSpPr>
        <p:grpSpPr>
          <a:xfrm>
            <a:off x="10709309" y="6043090"/>
            <a:ext cx="873091" cy="873090"/>
            <a:chOff x="10475947" y="5934634"/>
            <a:chExt cx="873091" cy="873090"/>
          </a:xfrm>
        </p:grpSpPr>
        <p:grpSp>
          <p:nvGrpSpPr>
            <p:cNvPr id="33" name="Google Shape;33;p21"/>
            <p:cNvGrpSpPr/>
            <p:nvPr/>
          </p:nvGrpSpPr>
          <p:grpSpPr>
            <a:xfrm>
              <a:off x="10475947" y="5934634"/>
              <a:ext cx="873091" cy="873090"/>
              <a:chOff x="10753725" y="5816600"/>
              <a:chExt cx="600075" cy="600075"/>
            </a:xfrm>
          </p:grpSpPr>
          <p:sp>
            <p:nvSpPr>
              <p:cNvPr id="34" name="Google Shape;34;p21"/>
              <p:cNvSpPr/>
              <p:nvPr/>
            </p:nvSpPr>
            <p:spPr>
              <a:xfrm>
                <a:off x="10753725" y="5816600"/>
                <a:ext cx="600075" cy="600075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31750" cap="flat" cmpd="sng">
                <a:solidFill>
                  <a:srgbClr val="0CC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5" name="Google Shape;35;p21"/>
              <p:cNvCxnSpPr/>
              <p:nvPr/>
            </p:nvCxnSpPr>
            <p:spPr>
              <a:xfrm>
                <a:off x="11353800" y="6116637"/>
                <a:ext cx="0" cy="260049"/>
              </a:xfrm>
              <a:prstGeom prst="straightConnector1">
                <a:avLst/>
              </a:prstGeom>
              <a:noFill/>
              <a:ln w="31750" cap="flat" cmpd="sng">
                <a:solidFill>
                  <a:srgbClr val="0CC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36" name="Google Shape;36;p21"/>
            <p:cNvSpPr/>
            <p:nvPr/>
          </p:nvSpPr>
          <p:spPr>
            <a:xfrm>
              <a:off x="10652720" y="6111414"/>
              <a:ext cx="519545" cy="519545"/>
            </a:xfrm>
            <a:prstGeom prst="ellipse">
              <a:avLst/>
            </a:prstGeom>
            <a:solidFill>
              <a:srgbClr val="1D1F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838200" y="6328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4038600" y="632880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10955354" y="6292933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9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9"/>
          <p:cNvSpPr>
            <a:spLocks noGrp="1"/>
          </p:cNvSpPr>
          <p:nvPr>
            <p:ph type="pic" idx="2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9" name="Google Shape;179;p49"/>
          <p:cNvSpPr txBox="1">
            <a:spLocks noGrp="1"/>
          </p:cNvSpPr>
          <p:nvPr>
            <p:ph type="body" idx="1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80" name="Google Shape;180;p4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0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0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5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1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51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92" name="Google Shape;192;p51"/>
          <p:cNvSpPr txBox="1">
            <a:spLocks noGrp="1"/>
          </p:cNvSpPr>
          <p:nvPr>
            <p:ph type="body" idx="2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5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51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97" name="Google Shape;197;p5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2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2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5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3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3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07" name="Google Shape;207;p53"/>
          <p:cNvSpPr txBox="1">
            <a:spLocks noGrp="1"/>
          </p:cNvSpPr>
          <p:nvPr>
            <p:ph type="body" idx="2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5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5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12" name="Google Shape;212;p53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4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4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16" name="Google Shape;216;p54"/>
          <p:cNvSpPr txBox="1">
            <a:spLocks noGrp="1"/>
          </p:cNvSpPr>
          <p:nvPr>
            <p:ph type="body" idx="2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5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5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5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5"/>
          <p:cNvSpPr txBox="1">
            <a:spLocks noGrp="1"/>
          </p:cNvSpPr>
          <p:nvPr>
            <p:ph type="body" idx="1"/>
          </p:nvPr>
        </p:nvSpPr>
        <p:spPr>
          <a:xfrm rot="5400000">
            <a:off x="3143778" y="-1773767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23" name="Google Shape;223;p5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6"/>
          <p:cNvSpPr txBox="1">
            <a:spLocks noGrp="1"/>
          </p:cNvSpPr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6"/>
          <p:cNvSpPr txBox="1">
            <a:spLocks noGrp="1"/>
          </p:cNvSpPr>
          <p:nvPr>
            <p:ph type="body" idx="1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29" name="Google Shape;229;p5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5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23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42" name="Google Shape;42;p23"/>
            <p:cNvPicPr preferRelativeResize="0"/>
            <p:nvPr/>
          </p:nvPicPr>
          <p:blipFill rotWithShape="1">
            <a:blip r:embed="rId2">
              <a:alphaModFix/>
            </a:blip>
            <a:srcRect b="15366"/>
            <a:stretch/>
          </p:blipFill>
          <p:spPr>
            <a:xfrm>
              <a:off x="0" y="0"/>
              <a:ext cx="12192000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2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gradFill>
              <a:gsLst>
                <a:gs pos="0">
                  <a:srgbClr val="FFFFFF">
                    <a:alpha val="73333"/>
                  </a:srgbClr>
                </a:gs>
                <a:gs pos="69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838200" y="834004"/>
            <a:ext cx="10515600" cy="75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sz="36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838200" y="1900261"/>
            <a:ext cx="10515600" cy="409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6" name="Google Shape;46;p23"/>
          <p:cNvGrpSpPr/>
          <p:nvPr/>
        </p:nvGrpSpPr>
        <p:grpSpPr>
          <a:xfrm>
            <a:off x="10709309" y="6043090"/>
            <a:ext cx="873091" cy="873090"/>
            <a:chOff x="10475947" y="5934634"/>
            <a:chExt cx="873091" cy="873090"/>
          </a:xfrm>
        </p:grpSpPr>
        <p:grpSp>
          <p:nvGrpSpPr>
            <p:cNvPr id="47" name="Google Shape;47;p23"/>
            <p:cNvGrpSpPr/>
            <p:nvPr/>
          </p:nvGrpSpPr>
          <p:grpSpPr>
            <a:xfrm>
              <a:off x="10475947" y="5934634"/>
              <a:ext cx="873091" cy="873090"/>
              <a:chOff x="10753725" y="5816600"/>
              <a:chExt cx="600075" cy="600075"/>
            </a:xfrm>
          </p:grpSpPr>
          <p:sp>
            <p:nvSpPr>
              <p:cNvPr id="48" name="Google Shape;48;p23"/>
              <p:cNvSpPr/>
              <p:nvPr/>
            </p:nvSpPr>
            <p:spPr>
              <a:xfrm>
                <a:off x="10753725" y="5816600"/>
                <a:ext cx="600075" cy="600075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31750" cap="flat" cmpd="sng">
                <a:solidFill>
                  <a:srgbClr val="0CC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9" name="Google Shape;49;p23"/>
              <p:cNvCxnSpPr/>
              <p:nvPr/>
            </p:nvCxnSpPr>
            <p:spPr>
              <a:xfrm>
                <a:off x="11353800" y="6116637"/>
                <a:ext cx="0" cy="260049"/>
              </a:xfrm>
              <a:prstGeom prst="straightConnector1">
                <a:avLst/>
              </a:prstGeom>
              <a:noFill/>
              <a:ln w="31750" cap="flat" cmpd="sng">
                <a:solidFill>
                  <a:srgbClr val="0CC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50" name="Google Shape;50;p23"/>
            <p:cNvSpPr/>
            <p:nvPr/>
          </p:nvSpPr>
          <p:spPr>
            <a:xfrm>
              <a:off x="10652720" y="6111414"/>
              <a:ext cx="519545" cy="519545"/>
            </a:xfrm>
            <a:prstGeom prst="ellipse">
              <a:avLst/>
            </a:prstGeom>
            <a:solidFill>
              <a:srgbClr val="1D1F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28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2880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10955354" y="6292933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9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104" name="Google Shape;104;p39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" name="Google Shape;105;p39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" name="Google Shape;106;p39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" name="Google Shape;107;p39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" name="Google Shape;108;p39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9" name="Google Shape;109;p39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39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Google Shape;111;p3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3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ontiers-project.eu/demonstrators/" TargetMode="Externa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ontiers-project.eu/demonstrator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237" name="Google Shape;237;p1"/>
          <p:cNvPicPr preferRelativeResize="0"/>
          <p:nvPr/>
        </p:nvPicPr>
        <p:blipFill rotWithShape="1">
          <a:blip r:embed="rId3">
            <a:alphaModFix/>
          </a:blip>
          <a:srcRect l="-560" t="25268" r="559" b="23394"/>
          <a:stretch/>
        </p:blipFill>
        <p:spPr>
          <a:xfrm>
            <a:off x="2816351" y="382595"/>
            <a:ext cx="6705321" cy="119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750725"/>
            <a:ext cx="12192002" cy="11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"/>
          <p:cNvSpPr txBox="1"/>
          <p:nvPr/>
        </p:nvSpPr>
        <p:spPr>
          <a:xfrm>
            <a:off x="3060657" y="2482724"/>
            <a:ext cx="709310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C00000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Demonstrators &amp; Inquiry based approach </a:t>
            </a:r>
            <a:endParaRPr sz="1400" b="0" i="0" u="none" strike="noStrike" cap="none" dirty="0">
              <a:solidFill>
                <a:srgbClr val="C00000"/>
              </a:solidFill>
              <a:latin typeface="Georgia" panose="02040502050405020303" pitchFamily="18" charset="0"/>
              <a:sym typeface="Arial"/>
            </a:endParaRPr>
          </a:p>
        </p:txBody>
      </p:sp>
      <p:sp>
        <p:nvSpPr>
          <p:cNvPr id="240" name="Google Shape;240;p1"/>
          <p:cNvSpPr txBox="1"/>
          <p:nvPr/>
        </p:nvSpPr>
        <p:spPr>
          <a:xfrm>
            <a:off x="3060657" y="3145594"/>
            <a:ext cx="534877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Dr. Margaret Farren, Dr. Yvonne Crotty, Joann </a:t>
            </a:r>
            <a:r>
              <a:rPr lang="en-US" sz="1800" b="0" i="0" u="none" strike="noStrike" cap="none" dirty="0" smtClean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Dempsey,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School of STEM Education, Innovation and Global Studies, </a:t>
            </a:r>
            <a:endParaRPr lang="en-US" sz="1800" b="0" i="0" u="none" strike="noStrike" cap="none" dirty="0" smtClean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Dublin </a:t>
            </a:r>
            <a:r>
              <a:rPr lang="en-US" sz="180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City University Institute of </a:t>
            </a:r>
            <a:r>
              <a:rPr lang="en-US" sz="1800" b="0" i="0" u="none" strike="noStrike" cap="none" dirty="0" smtClean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Education</a:t>
            </a:r>
            <a:r>
              <a:rPr lang="en-US" sz="160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,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Ireland</a:t>
            </a:r>
            <a:r>
              <a:rPr lang="en-US" sz="1600" b="0" i="0" u="none" strike="noStrike" cap="none" dirty="0" smtClean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002060"/>
              </a:solidFill>
              <a:latin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2060"/>
                </a:solidFill>
                <a:latin typeface="Garamond"/>
                <a:sym typeface="Garamond"/>
              </a:rPr>
              <a:t>Date: Monday 12</a:t>
            </a:r>
            <a:r>
              <a:rPr lang="en-US" sz="1600" baseline="30000" dirty="0" smtClean="0">
                <a:solidFill>
                  <a:srgbClr val="002060"/>
                </a:solidFill>
                <a:latin typeface="Garamond"/>
                <a:sym typeface="Garamond"/>
              </a:rPr>
              <a:t>th</a:t>
            </a:r>
            <a:r>
              <a:rPr lang="en-US" sz="1600" dirty="0" smtClean="0">
                <a:solidFill>
                  <a:srgbClr val="002060"/>
                </a:solidFill>
                <a:latin typeface="Garamond"/>
                <a:sym typeface="Garamond"/>
              </a:rPr>
              <a:t> July 2021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34"/>
          <p:cNvGrpSpPr/>
          <p:nvPr/>
        </p:nvGrpSpPr>
        <p:grpSpPr>
          <a:xfrm>
            <a:off x="1174438" y="293241"/>
            <a:ext cx="8255550" cy="5572690"/>
            <a:chOff x="0" y="5"/>
            <a:chExt cx="8255550" cy="5572690"/>
          </a:xfrm>
        </p:grpSpPr>
        <p:sp>
          <p:nvSpPr>
            <p:cNvPr id="297" name="Google Shape;297;p34"/>
            <p:cNvSpPr/>
            <p:nvPr/>
          </p:nvSpPr>
          <p:spPr>
            <a:xfrm>
              <a:off x="3065518" y="3435152"/>
              <a:ext cx="2124514" cy="2124514"/>
            </a:xfrm>
            <a:prstGeom prst="ellipse">
              <a:avLst/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588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4"/>
            <p:cNvSpPr txBox="1"/>
            <p:nvPr/>
          </p:nvSpPr>
          <p:spPr>
            <a:xfrm>
              <a:off x="3376646" y="3746280"/>
              <a:ext cx="1502258" cy="15022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 i="0" u="none" strike="noStrike" cap="none" dirty="0">
                  <a:solidFill>
                    <a:srgbClr val="FFC000"/>
                  </a:solidFill>
                  <a:latin typeface="+mn-lt"/>
                  <a:ea typeface="Century Gothic"/>
                  <a:cs typeface="Century Gothic"/>
                  <a:sym typeface="Century Gothic"/>
                </a:rPr>
                <a:t>Orientating and Asking Questions</a:t>
              </a:r>
              <a:endParaRPr sz="2100" b="1" i="0" u="none" strike="noStrike" cap="none" dirty="0">
                <a:solidFill>
                  <a:srgbClr val="FFC000"/>
                </a:solidFill>
                <a:latin typeface="+mn-lt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9" name="Google Shape;299;p34"/>
            <p:cNvSpPr/>
            <p:nvPr/>
          </p:nvSpPr>
          <p:spPr>
            <a:xfrm rot="10518076">
              <a:off x="1005862" y="4370995"/>
              <a:ext cx="1953211" cy="605486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EE0E4"/>
                </a:gs>
                <a:gs pos="100000">
                  <a:srgbClr val="8D919C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588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4"/>
            <p:cNvSpPr/>
            <p:nvPr/>
          </p:nvSpPr>
          <p:spPr>
            <a:xfrm>
              <a:off x="0" y="3946423"/>
              <a:ext cx="2018288" cy="161463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588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4"/>
            <p:cNvSpPr txBox="1"/>
            <p:nvPr/>
          </p:nvSpPr>
          <p:spPr>
            <a:xfrm>
              <a:off x="47291" y="3993714"/>
              <a:ext cx="1923706" cy="1520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+mn-lt"/>
                  <a:ea typeface="Century Gothic"/>
                  <a:cs typeface="Century Gothic"/>
                  <a:sym typeface="Century Gothic"/>
                </a:rPr>
                <a:t>The teacher initiates students’ interest.</a:t>
              </a:r>
              <a:endParaRPr sz="2000" b="1" i="0" u="none" strike="noStrike" cap="none" dirty="0">
                <a:solidFill>
                  <a:schemeClr val="lt1"/>
                </a:solidFill>
                <a:latin typeface="+mn-lt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2" name="Google Shape;302;p34"/>
            <p:cNvSpPr/>
            <p:nvPr/>
          </p:nvSpPr>
          <p:spPr>
            <a:xfrm rot="-8407152">
              <a:off x="1238574" y="2713933"/>
              <a:ext cx="2234115" cy="605486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EE0E4"/>
                </a:gs>
                <a:gs pos="100000">
                  <a:srgbClr val="8D919C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588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259134" y="1407714"/>
              <a:ext cx="2478579" cy="178542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588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4"/>
            <p:cNvSpPr txBox="1"/>
            <p:nvPr/>
          </p:nvSpPr>
          <p:spPr>
            <a:xfrm>
              <a:off x="311427" y="1460007"/>
              <a:ext cx="2373993" cy="1680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  <a:sym typeface="Century Gothic"/>
                </a:rPr>
                <a:t>Students observe, ask questions and report on their discoveries. </a:t>
              </a:r>
              <a:endParaRPr sz="2000" b="1" i="0" u="none" strike="noStrike" cap="none" dirty="0">
                <a:solidFill>
                  <a:schemeClr val="l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entury Gothic"/>
              </a:endParaRPr>
            </a:p>
          </p:txBody>
        </p:sp>
        <p:sp>
          <p:nvSpPr>
            <p:cNvPr id="305" name="Google Shape;305;p34"/>
            <p:cNvSpPr/>
            <p:nvPr/>
          </p:nvSpPr>
          <p:spPr>
            <a:xfrm rot="-5400000">
              <a:off x="2886124" y="1746228"/>
              <a:ext cx="2483301" cy="605486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EE0E4"/>
                </a:gs>
                <a:gs pos="100000">
                  <a:srgbClr val="8D919C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588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3118631" y="5"/>
              <a:ext cx="2018288" cy="161463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588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4"/>
            <p:cNvSpPr txBox="1"/>
            <p:nvPr/>
          </p:nvSpPr>
          <p:spPr>
            <a:xfrm>
              <a:off x="3165922" y="47296"/>
              <a:ext cx="1923706" cy="1520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Students generate questions to investigate.</a:t>
              </a:r>
              <a:endParaRPr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4"/>
            <p:cNvSpPr/>
            <p:nvPr/>
          </p:nvSpPr>
          <p:spPr>
            <a:xfrm rot="-2392913">
              <a:off x="4770942" y="2654503"/>
              <a:ext cx="2400062" cy="605486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EE0E4"/>
                </a:gs>
                <a:gs pos="100000">
                  <a:srgbClr val="8D919C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588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4"/>
            <p:cNvSpPr/>
            <p:nvPr/>
          </p:nvSpPr>
          <p:spPr>
            <a:xfrm>
              <a:off x="5882695" y="1380463"/>
              <a:ext cx="2018288" cy="161463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588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4"/>
            <p:cNvSpPr txBox="1"/>
            <p:nvPr/>
          </p:nvSpPr>
          <p:spPr>
            <a:xfrm>
              <a:off x="5929986" y="1427754"/>
              <a:ext cx="1923706" cy="1520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+mn-lt"/>
                  <a:ea typeface="Century Gothic"/>
                  <a:cs typeface="Century Gothic"/>
                  <a:sym typeface="Century Gothic"/>
                </a:rPr>
                <a:t>Students extend their present understanding</a:t>
              </a:r>
              <a:r>
                <a:rPr lang="en-US" sz="2000" b="1" i="0" u="none" strike="noStrike" cap="none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 </a:t>
              </a:r>
              <a:endParaRPr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1" name="Google Shape;311;p34"/>
            <p:cNvSpPr/>
            <p:nvPr/>
          </p:nvSpPr>
          <p:spPr>
            <a:xfrm rot="294668">
              <a:off x="5295860" y="4378990"/>
              <a:ext cx="1954132" cy="605486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EE0E4"/>
                </a:gs>
                <a:gs pos="100000">
                  <a:srgbClr val="8D919C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588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6237262" y="3958065"/>
              <a:ext cx="2018288" cy="161463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588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4"/>
            <p:cNvSpPr txBox="1"/>
            <p:nvPr/>
          </p:nvSpPr>
          <p:spPr>
            <a:xfrm>
              <a:off x="6284553" y="4005356"/>
              <a:ext cx="1923706" cy="1520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+mn-lt"/>
                  <a:ea typeface="Century Gothic"/>
                  <a:cs typeface="Century Gothic"/>
                  <a:sym typeface="Century Gothic"/>
                </a:rPr>
                <a:t>Teacher assess students’ prior knowledge.</a:t>
              </a:r>
              <a:endParaRPr sz="2000" b="1" i="0" u="none" strike="noStrike" cap="none" dirty="0">
                <a:solidFill>
                  <a:schemeClr val="lt1"/>
                </a:solidFill>
                <a:latin typeface="+mn-lt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35"/>
          <p:cNvGrpSpPr/>
          <p:nvPr/>
        </p:nvGrpSpPr>
        <p:grpSpPr>
          <a:xfrm>
            <a:off x="1725259" y="308928"/>
            <a:ext cx="2613932" cy="6208089"/>
            <a:chOff x="787452" y="3653"/>
            <a:chExt cx="2613932" cy="6208089"/>
          </a:xfrm>
        </p:grpSpPr>
        <p:sp>
          <p:nvSpPr>
            <p:cNvPr id="320" name="Google Shape;320;p35"/>
            <p:cNvSpPr/>
            <p:nvPr/>
          </p:nvSpPr>
          <p:spPr>
            <a:xfrm>
              <a:off x="787452" y="3653"/>
              <a:ext cx="2613932" cy="130696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 txBox="1"/>
            <p:nvPr/>
          </p:nvSpPr>
          <p:spPr>
            <a:xfrm>
              <a:off x="825732" y="41933"/>
              <a:ext cx="2537372" cy="1230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rgbClr val="FFC000"/>
                  </a:solidFill>
                  <a:latin typeface="+mn-lt"/>
                  <a:ea typeface="Century Gothic"/>
                  <a:cs typeface="Century Gothic"/>
                  <a:sym typeface="Century Gothic"/>
                </a:rPr>
                <a:t>Hypothesis Generation and Design</a:t>
              </a:r>
              <a:endParaRPr sz="1800" b="1" i="0" u="none" strike="noStrike" cap="none" dirty="0">
                <a:solidFill>
                  <a:srgbClr val="FFC000"/>
                </a:solidFill>
                <a:latin typeface="+mn-lt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1048845" y="1310619"/>
              <a:ext cx="261393" cy="9802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0024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23" name="Google Shape;323;p35"/>
            <p:cNvSpPr/>
            <p:nvPr/>
          </p:nvSpPr>
          <p:spPr>
            <a:xfrm>
              <a:off x="1310238" y="1637360"/>
              <a:ext cx="2091145" cy="130696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rnd" cmpd="sng">
              <a:solidFill>
                <a:srgbClr val="022F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 txBox="1"/>
            <p:nvPr/>
          </p:nvSpPr>
          <p:spPr>
            <a:xfrm>
              <a:off x="1348518" y="1675640"/>
              <a:ext cx="2014585" cy="1230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 dirty="0">
                  <a:solidFill>
                    <a:srgbClr val="000000"/>
                  </a:solidFill>
                  <a:latin typeface="+mn-lt"/>
                  <a:sym typeface="Arial"/>
                </a:rPr>
                <a:t>Teacher encourages students to formulate a hypothesis</a:t>
              </a:r>
              <a:r>
                <a:rPr lang="en-US" sz="1600" i="0" u="none" strike="noStrike" cap="none" dirty="0">
                  <a:solidFill>
                    <a:srgbClr val="000000"/>
                  </a:solidFill>
                  <a:latin typeface="+mn-lt"/>
                  <a:ea typeface="Century Gothic"/>
                  <a:cs typeface="Century Gothic"/>
                  <a:sym typeface="Century Gothic"/>
                </a:rPr>
                <a:t>.</a:t>
              </a:r>
              <a:endParaRPr sz="1600" i="0" u="none" strike="noStrike" cap="none" dirty="0">
                <a:solidFill>
                  <a:srgbClr val="000000"/>
                </a:solidFill>
                <a:latin typeface="+mn-lt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1048845" y="1310619"/>
              <a:ext cx="261393" cy="26139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0024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26" name="Google Shape;326;p35"/>
            <p:cNvSpPr/>
            <p:nvPr/>
          </p:nvSpPr>
          <p:spPr>
            <a:xfrm>
              <a:off x="1310238" y="3271068"/>
              <a:ext cx="2091145" cy="130696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rnd" cmpd="sng">
              <a:solidFill>
                <a:srgbClr val="022F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 txBox="1"/>
            <p:nvPr/>
          </p:nvSpPr>
          <p:spPr>
            <a:xfrm>
              <a:off x="1348518" y="3309348"/>
              <a:ext cx="2014585" cy="1230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 dirty="0">
                  <a:solidFill>
                    <a:srgbClr val="000000"/>
                  </a:solidFill>
                  <a:latin typeface="+mn-lt"/>
                  <a:sym typeface="Arial"/>
                </a:rPr>
                <a:t>Students make predications based on observations. </a:t>
              </a:r>
              <a:endParaRPr sz="1600" i="0" u="none" strike="noStrike" cap="none" dirty="0">
                <a:solidFill>
                  <a:srgbClr val="000000"/>
                </a:solidFill>
                <a:latin typeface="+mn-lt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1048845" y="1310619"/>
              <a:ext cx="261393" cy="42476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0024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29" name="Google Shape;329;p35"/>
            <p:cNvSpPr/>
            <p:nvPr/>
          </p:nvSpPr>
          <p:spPr>
            <a:xfrm>
              <a:off x="1310238" y="4904776"/>
              <a:ext cx="2091145" cy="130696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rnd" cmpd="sng">
              <a:solidFill>
                <a:srgbClr val="022F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 txBox="1"/>
            <p:nvPr/>
          </p:nvSpPr>
          <p:spPr>
            <a:xfrm>
              <a:off x="1348518" y="4943056"/>
              <a:ext cx="2014585" cy="1230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 dirty="0">
                  <a:solidFill>
                    <a:srgbClr val="000000"/>
                  </a:solidFill>
                  <a:latin typeface="+mn-lt"/>
                  <a:ea typeface="Century Gothic"/>
                  <a:cs typeface="Century Gothic"/>
                  <a:sym typeface="Century Gothic"/>
                </a:rPr>
                <a:t>Students design an experiment.</a:t>
              </a:r>
              <a:endParaRPr sz="1600" i="0" u="none" strike="noStrike" cap="none" dirty="0">
                <a:solidFill>
                  <a:srgbClr val="000000"/>
                </a:solidFill>
                <a:latin typeface="+mn-lt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31" name="Google Shape;331;p35"/>
          <p:cNvGrpSpPr/>
          <p:nvPr/>
        </p:nvGrpSpPr>
        <p:grpSpPr>
          <a:xfrm>
            <a:off x="4760825" y="317487"/>
            <a:ext cx="2622668" cy="6179045"/>
            <a:chOff x="737403" y="0"/>
            <a:chExt cx="2622668" cy="6179045"/>
          </a:xfrm>
        </p:grpSpPr>
        <p:sp>
          <p:nvSpPr>
            <p:cNvPr id="332" name="Google Shape;332;p35"/>
            <p:cNvSpPr/>
            <p:nvPr/>
          </p:nvSpPr>
          <p:spPr>
            <a:xfrm>
              <a:off x="737403" y="0"/>
              <a:ext cx="2570804" cy="128540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 txBox="1"/>
            <p:nvPr/>
          </p:nvSpPr>
          <p:spPr>
            <a:xfrm>
              <a:off x="775051" y="37648"/>
              <a:ext cx="2495508" cy="1210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rgbClr val="FFC000"/>
                  </a:solidFill>
                  <a:latin typeface="+mn-lt"/>
                  <a:ea typeface="Century Gothic"/>
                  <a:cs typeface="Century Gothic"/>
                  <a:sym typeface="Century Gothic"/>
                </a:rPr>
                <a:t>Planning and Investigation</a:t>
              </a:r>
              <a:endParaRPr sz="1800" b="1" i="0" u="none" strike="noStrike" cap="none" dirty="0">
                <a:solidFill>
                  <a:srgbClr val="FFC000"/>
                </a:solidFill>
                <a:latin typeface="+mn-lt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994484" y="1285402"/>
              <a:ext cx="284510" cy="9657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0024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35" name="Google Shape;335;p35"/>
            <p:cNvSpPr/>
            <p:nvPr/>
          </p:nvSpPr>
          <p:spPr>
            <a:xfrm>
              <a:off x="1278995" y="1608482"/>
              <a:ext cx="2056643" cy="128540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rnd" cmpd="sng">
              <a:solidFill>
                <a:srgbClr val="022F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 txBox="1"/>
            <p:nvPr/>
          </p:nvSpPr>
          <p:spPr>
            <a:xfrm>
              <a:off x="1316643" y="1646130"/>
              <a:ext cx="1981347" cy="1210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 dirty="0">
                  <a:solidFill>
                    <a:srgbClr val="000000"/>
                  </a:solidFill>
                  <a:sym typeface="Arial"/>
                </a:rPr>
                <a:t>Students test their hypothesis. </a:t>
              </a:r>
              <a:endParaRPr sz="140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994484" y="1285402"/>
              <a:ext cx="284510" cy="26675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0024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38" name="Google Shape;338;p35"/>
            <p:cNvSpPr/>
            <p:nvPr/>
          </p:nvSpPr>
          <p:spPr>
            <a:xfrm>
              <a:off x="1278995" y="3215235"/>
              <a:ext cx="2056643" cy="147541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rnd" cmpd="sng">
              <a:solidFill>
                <a:srgbClr val="022F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 txBox="1"/>
            <p:nvPr/>
          </p:nvSpPr>
          <p:spPr>
            <a:xfrm>
              <a:off x="1322208" y="3258448"/>
              <a:ext cx="1970217" cy="1388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 dirty="0">
                  <a:solidFill>
                    <a:srgbClr val="000000"/>
                  </a:solidFill>
                  <a:latin typeface="+mn-lt"/>
                  <a:sym typeface="Arial"/>
                </a:rPr>
                <a:t>Students plan their investigations and set investigative goals</a:t>
              </a:r>
              <a:r>
                <a:rPr lang="en-US" sz="1600" i="0" u="none" strike="noStrike" cap="none" dirty="0">
                  <a:solidFill>
                    <a:srgbClr val="000000"/>
                  </a:solidFill>
                  <a:latin typeface="+mn-lt"/>
                  <a:ea typeface="Century Gothic"/>
                  <a:cs typeface="Century Gothic"/>
                  <a:sym typeface="Century Gothic"/>
                </a:rPr>
                <a:t>.</a:t>
              </a:r>
              <a:endParaRPr dirty="0">
                <a:latin typeface="+mn-lt"/>
              </a:endParaRPr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994484" y="1285402"/>
              <a:ext cx="308943" cy="43109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0024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41" name="Google Shape;341;p35"/>
            <p:cNvSpPr/>
            <p:nvPr/>
          </p:nvSpPr>
          <p:spPr>
            <a:xfrm>
              <a:off x="1303428" y="5013726"/>
              <a:ext cx="2056643" cy="1165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rnd" cmpd="sng">
              <a:solidFill>
                <a:srgbClr val="022F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 txBox="1"/>
            <p:nvPr/>
          </p:nvSpPr>
          <p:spPr>
            <a:xfrm>
              <a:off x="1337559" y="5047857"/>
              <a:ext cx="1988381" cy="1097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Students collect data.</a:t>
              </a:r>
              <a:endParaRPr sz="160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35"/>
          <p:cNvGrpSpPr/>
          <p:nvPr/>
        </p:nvGrpSpPr>
        <p:grpSpPr>
          <a:xfrm>
            <a:off x="7838411" y="308058"/>
            <a:ext cx="2471982" cy="6191560"/>
            <a:chOff x="735433" y="2781"/>
            <a:chExt cx="2471982" cy="6191560"/>
          </a:xfrm>
        </p:grpSpPr>
        <p:sp>
          <p:nvSpPr>
            <p:cNvPr id="344" name="Google Shape;344;p35"/>
            <p:cNvSpPr/>
            <p:nvPr/>
          </p:nvSpPr>
          <p:spPr>
            <a:xfrm>
              <a:off x="735433" y="2781"/>
              <a:ext cx="2471982" cy="1235991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 txBox="1"/>
            <p:nvPr/>
          </p:nvSpPr>
          <p:spPr>
            <a:xfrm>
              <a:off x="771634" y="38982"/>
              <a:ext cx="2399580" cy="116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rgbClr val="FFC000"/>
                  </a:solidFill>
                  <a:latin typeface="+mn-lt"/>
                  <a:sym typeface="Arial"/>
                </a:rPr>
                <a:t>Analysis and Interpretation</a:t>
              </a:r>
              <a:endParaRPr sz="1800" b="1" i="0" u="none" strike="noStrike" cap="none" dirty="0">
                <a:solidFill>
                  <a:srgbClr val="FFC000"/>
                </a:solidFill>
                <a:latin typeface="+mn-lt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982632" y="1238772"/>
              <a:ext cx="247198" cy="9269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0024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47" name="Google Shape;347;p35"/>
            <p:cNvSpPr/>
            <p:nvPr/>
          </p:nvSpPr>
          <p:spPr>
            <a:xfrm>
              <a:off x="1229830" y="1547770"/>
              <a:ext cx="1977585" cy="12359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rnd" cmpd="sng">
              <a:solidFill>
                <a:srgbClr val="022F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 txBox="1"/>
            <p:nvPr/>
          </p:nvSpPr>
          <p:spPr>
            <a:xfrm>
              <a:off x="1266031" y="1583971"/>
              <a:ext cx="1905183" cy="116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Students </a:t>
              </a:r>
              <a:r>
                <a:rPr lang="en-US" sz="160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organise</a:t>
              </a:r>
              <a:r>
                <a:rPr lang="en-US" sz="160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and interpret collected data</a:t>
              </a:r>
              <a:r>
                <a:rPr lang="en-US" sz="16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982632" y="1238772"/>
              <a:ext cx="247198" cy="26506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0024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0" name="Google Shape;350;p35"/>
            <p:cNvSpPr/>
            <p:nvPr/>
          </p:nvSpPr>
          <p:spPr>
            <a:xfrm>
              <a:off x="1229830" y="3092759"/>
              <a:ext cx="1977585" cy="159331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rnd" cmpd="sng">
              <a:solidFill>
                <a:srgbClr val="022F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5"/>
            <p:cNvSpPr txBox="1"/>
            <p:nvPr/>
          </p:nvSpPr>
          <p:spPr>
            <a:xfrm>
              <a:off x="1276497" y="3139426"/>
              <a:ext cx="1884251" cy="1499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 dirty="0">
                  <a:solidFill>
                    <a:srgbClr val="000000"/>
                  </a:solidFill>
                  <a:sym typeface="Arial"/>
                </a:rPr>
                <a:t>Students examine their data to see if their hypothesis is valid. </a:t>
              </a:r>
              <a:endParaRPr sz="160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982632" y="1238772"/>
              <a:ext cx="247198" cy="435593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0024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3" name="Google Shape;353;p35"/>
            <p:cNvSpPr/>
            <p:nvPr/>
          </p:nvSpPr>
          <p:spPr>
            <a:xfrm>
              <a:off x="1229830" y="4995072"/>
              <a:ext cx="1977585" cy="119926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rnd" cmpd="sng">
              <a:solidFill>
                <a:srgbClr val="022F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5"/>
            <p:cNvSpPr txBox="1"/>
            <p:nvPr/>
          </p:nvSpPr>
          <p:spPr>
            <a:xfrm>
              <a:off x="1264955" y="5030197"/>
              <a:ext cx="1907335" cy="1129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 dirty="0">
                  <a:solidFill>
                    <a:srgbClr val="000000"/>
                  </a:solidFill>
                  <a:sym typeface="Arial"/>
                </a:rPr>
                <a:t>Students formulate explanations.</a:t>
              </a:r>
              <a:endParaRPr sz="140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36"/>
          <p:cNvGrpSpPr/>
          <p:nvPr/>
        </p:nvGrpSpPr>
        <p:grpSpPr>
          <a:xfrm>
            <a:off x="2295389" y="690071"/>
            <a:ext cx="7773812" cy="5481961"/>
            <a:chOff x="2728" y="171341"/>
            <a:chExt cx="7773812" cy="5481961"/>
          </a:xfrm>
        </p:grpSpPr>
        <p:sp>
          <p:nvSpPr>
            <p:cNvPr id="361" name="Google Shape;361;p36"/>
            <p:cNvSpPr/>
            <p:nvPr/>
          </p:nvSpPr>
          <p:spPr>
            <a:xfrm>
              <a:off x="2661968" y="3197970"/>
              <a:ext cx="2455332" cy="2455332"/>
            </a:xfrm>
            <a:prstGeom prst="ellipse">
              <a:avLst/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588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6"/>
            <p:cNvSpPr txBox="1"/>
            <p:nvPr/>
          </p:nvSpPr>
          <p:spPr>
            <a:xfrm>
              <a:off x="3021543" y="3557545"/>
              <a:ext cx="1736182" cy="1736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Conclusion and Evaluation</a:t>
              </a:r>
              <a:endParaRPr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6"/>
            <p:cNvSpPr/>
            <p:nvPr/>
          </p:nvSpPr>
          <p:spPr>
            <a:xfrm rot="-8700000">
              <a:off x="990111" y="2738147"/>
              <a:ext cx="1978453" cy="699769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EE0E4"/>
                </a:gs>
                <a:gs pos="100000">
                  <a:srgbClr val="8D919C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588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2728" y="1587608"/>
              <a:ext cx="2332565" cy="18660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588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6"/>
            <p:cNvSpPr txBox="1"/>
            <p:nvPr/>
          </p:nvSpPr>
          <p:spPr>
            <a:xfrm>
              <a:off x="57383" y="1642263"/>
              <a:ext cx="2223255" cy="175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Students share their discoveries and evidence with the class. </a:t>
              </a:r>
              <a:endParaRPr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6"/>
            <p:cNvSpPr/>
            <p:nvPr/>
          </p:nvSpPr>
          <p:spPr>
            <a:xfrm rot="-5400000">
              <a:off x="2900408" y="1743710"/>
              <a:ext cx="1978453" cy="699769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EE0E4"/>
                </a:gs>
                <a:gs pos="100000">
                  <a:srgbClr val="8D919C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588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6"/>
            <p:cNvSpPr/>
            <p:nvPr/>
          </p:nvSpPr>
          <p:spPr>
            <a:xfrm>
              <a:off x="2723352" y="171341"/>
              <a:ext cx="2332565" cy="18660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588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6"/>
            <p:cNvSpPr txBox="1"/>
            <p:nvPr/>
          </p:nvSpPr>
          <p:spPr>
            <a:xfrm>
              <a:off x="2778007" y="225996"/>
              <a:ext cx="2223255" cy="175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Students reflect on what they have learnt. 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6"/>
            <p:cNvSpPr/>
            <p:nvPr/>
          </p:nvSpPr>
          <p:spPr>
            <a:xfrm rot="-2100000">
              <a:off x="4810704" y="2738147"/>
              <a:ext cx="1978453" cy="699769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EE0E4"/>
                </a:gs>
                <a:gs pos="100000">
                  <a:srgbClr val="8D919C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588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6"/>
            <p:cNvSpPr/>
            <p:nvPr/>
          </p:nvSpPr>
          <p:spPr>
            <a:xfrm>
              <a:off x="5443975" y="1587608"/>
              <a:ext cx="2332565" cy="18660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588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6"/>
            <p:cNvSpPr txBox="1"/>
            <p:nvPr/>
          </p:nvSpPr>
          <p:spPr>
            <a:xfrm>
              <a:off x="5498630" y="1642263"/>
              <a:ext cx="2223255" cy="175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Teacher reflects on the inquiry process. 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37"/>
          <p:cNvGrpSpPr/>
          <p:nvPr/>
        </p:nvGrpSpPr>
        <p:grpSpPr>
          <a:xfrm>
            <a:off x="5297870" y="470898"/>
            <a:ext cx="5835328" cy="4639559"/>
            <a:chOff x="848" y="1123932"/>
            <a:chExt cx="5261455" cy="4358283"/>
          </a:xfrm>
        </p:grpSpPr>
        <p:sp>
          <p:nvSpPr>
            <p:cNvPr id="378" name="Google Shape;378;p37"/>
            <p:cNvSpPr/>
            <p:nvPr/>
          </p:nvSpPr>
          <p:spPr>
            <a:xfrm>
              <a:off x="1915859" y="1123932"/>
              <a:ext cx="1431433" cy="71571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 txBox="1"/>
            <p:nvPr/>
          </p:nvSpPr>
          <p:spPr>
            <a:xfrm>
              <a:off x="1936822" y="1144895"/>
              <a:ext cx="1389507" cy="673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Orientating and Asking Questions</a:t>
              </a:r>
              <a:endParaRPr sz="13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7"/>
            <p:cNvSpPr/>
            <p:nvPr/>
          </p:nvSpPr>
          <p:spPr>
            <a:xfrm rot="2160000">
              <a:off x="3214821" y="2052208"/>
              <a:ext cx="748520" cy="250500"/>
            </a:xfrm>
            <a:prstGeom prst="left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EE0E4"/>
                </a:gs>
                <a:gs pos="100000">
                  <a:srgbClr val="8D919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 txBox="1"/>
            <p:nvPr/>
          </p:nvSpPr>
          <p:spPr>
            <a:xfrm rot="2160000">
              <a:off x="3289971" y="2102308"/>
              <a:ext cx="598220" cy="15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3830870" y="2515268"/>
              <a:ext cx="1431433" cy="71571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 txBox="1"/>
            <p:nvPr/>
          </p:nvSpPr>
          <p:spPr>
            <a:xfrm>
              <a:off x="3851833" y="2536231"/>
              <a:ext cx="1389507" cy="673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Hypothesis Generation and Design</a:t>
              </a: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7"/>
            <p:cNvSpPr/>
            <p:nvPr/>
          </p:nvSpPr>
          <p:spPr>
            <a:xfrm rot="6480000">
              <a:off x="3806592" y="3873491"/>
              <a:ext cx="748520" cy="250500"/>
            </a:xfrm>
            <a:prstGeom prst="left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EE0E4"/>
                </a:gs>
                <a:gs pos="100000">
                  <a:srgbClr val="8D919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 txBox="1"/>
            <p:nvPr/>
          </p:nvSpPr>
          <p:spPr>
            <a:xfrm rot="-4320000">
              <a:off x="3881742" y="3923591"/>
              <a:ext cx="598220" cy="15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3099401" y="4766499"/>
              <a:ext cx="1431433" cy="71571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 txBox="1"/>
            <p:nvPr/>
          </p:nvSpPr>
          <p:spPr>
            <a:xfrm>
              <a:off x="3120364" y="4787462"/>
              <a:ext cx="1389507" cy="673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Planning and Investigation</a:t>
              </a: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7"/>
            <p:cNvSpPr/>
            <p:nvPr/>
          </p:nvSpPr>
          <p:spPr>
            <a:xfrm rot="10800000">
              <a:off x="2257315" y="4999107"/>
              <a:ext cx="748520" cy="250500"/>
            </a:xfrm>
            <a:prstGeom prst="left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EE0E4"/>
                </a:gs>
                <a:gs pos="100000">
                  <a:srgbClr val="8D919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 txBox="1"/>
            <p:nvPr/>
          </p:nvSpPr>
          <p:spPr>
            <a:xfrm>
              <a:off x="2332465" y="5049207"/>
              <a:ext cx="598220" cy="15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732317" y="4766499"/>
              <a:ext cx="1431433" cy="71571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 txBox="1"/>
            <p:nvPr/>
          </p:nvSpPr>
          <p:spPr>
            <a:xfrm>
              <a:off x="753280" y="4787462"/>
              <a:ext cx="1389507" cy="673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Analysis and Interpretation</a:t>
              </a: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7"/>
            <p:cNvSpPr/>
            <p:nvPr/>
          </p:nvSpPr>
          <p:spPr>
            <a:xfrm rot="-6480000">
              <a:off x="708039" y="3873491"/>
              <a:ext cx="748520" cy="250500"/>
            </a:xfrm>
            <a:prstGeom prst="left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EE0E4"/>
                </a:gs>
                <a:gs pos="100000">
                  <a:srgbClr val="8D919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 txBox="1"/>
            <p:nvPr/>
          </p:nvSpPr>
          <p:spPr>
            <a:xfrm rot="4320000">
              <a:off x="783189" y="3923591"/>
              <a:ext cx="598220" cy="15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848" y="2515268"/>
              <a:ext cx="1431433" cy="71571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 txBox="1"/>
            <p:nvPr/>
          </p:nvSpPr>
          <p:spPr>
            <a:xfrm>
              <a:off x="21811" y="2536231"/>
              <a:ext cx="1389507" cy="673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Conclusion and Evaluation</a:t>
              </a:r>
              <a:endParaRPr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7"/>
            <p:cNvSpPr/>
            <p:nvPr/>
          </p:nvSpPr>
          <p:spPr>
            <a:xfrm rot="-2160000">
              <a:off x="1299810" y="2052208"/>
              <a:ext cx="748520" cy="250500"/>
            </a:xfrm>
            <a:prstGeom prst="left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EE0E4"/>
                </a:gs>
                <a:gs pos="100000">
                  <a:srgbClr val="8D919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 txBox="1"/>
            <p:nvPr/>
          </p:nvSpPr>
          <p:spPr>
            <a:xfrm rot="-2160000">
              <a:off x="1374960" y="2102308"/>
              <a:ext cx="598220" cy="15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37"/>
          <p:cNvSpPr txBox="1"/>
          <p:nvPr/>
        </p:nvSpPr>
        <p:spPr>
          <a:xfrm>
            <a:off x="447112" y="470898"/>
            <a:ext cx="4527233" cy="38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 b="1" i="0" u="none" strike="noStrike" cap="none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Garamond"/>
              </a:rPr>
              <a:t>Teacher engages the students. </a:t>
            </a:r>
            <a:endParaRPr sz="2000" b="1" dirty="0">
              <a:solidFill>
                <a:srgbClr val="00206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 b="1" i="0" u="none" strike="noStrike" cap="none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Garamond"/>
              </a:rPr>
              <a:t>The students ask questions, manipulate resources to formulate a hypothesis.</a:t>
            </a:r>
            <a:endParaRPr sz="2000" b="1" i="0" u="none" strike="noStrike" cap="none" dirty="0">
              <a:solidFill>
                <a:srgbClr val="00206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Garamond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 b="1" i="0" u="none" strike="noStrike" cap="none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Garamond"/>
              </a:rPr>
              <a:t>They plan an investigation to test their hypothesis.  </a:t>
            </a:r>
            <a:endParaRPr sz="2000" b="1" dirty="0">
              <a:solidFill>
                <a:srgbClr val="00206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 b="1" i="0" u="none" strike="noStrike" cap="none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Garamond"/>
              </a:rPr>
              <a:t>They analysis their results.</a:t>
            </a:r>
            <a:endParaRPr sz="2000" b="1" dirty="0">
              <a:solidFill>
                <a:srgbClr val="00206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 b="1" i="0" u="none" strike="noStrike" cap="none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Garamond"/>
              </a:rPr>
              <a:t>They present their conclusion to the class.</a:t>
            </a:r>
            <a:endParaRPr sz="2000" b="1" dirty="0">
              <a:solidFill>
                <a:srgbClr val="00206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 b="1" i="0" u="none" strike="noStrike" cap="none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Garamond"/>
              </a:rPr>
              <a:t>The class concludes with class discussion and reflection. </a:t>
            </a:r>
            <a:endParaRPr sz="2000" b="1" i="0" u="none" strike="noStrike" cap="none" dirty="0">
              <a:solidFill>
                <a:srgbClr val="00206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Garamond"/>
            </a:endParaRPr>
          </a:p>
          <a:p>
            <a:r>
              <a:rPr lang="en-IE" sz="2400" b="1" dirty="0" smtClean="0">
                <a:solidFill>
                  <a:srgbClr val="002060"/>
                </a:solidFill>
                <a:latin typeface="+mn-lt"/>
                <a:ea typeface="Garamond"/>
                <a:cs typeface="Garamond"/>
                <a:sym typeface="Garamond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837177" y="4370866"/>
            <a:ext cx="41371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aramond"/>
              </a:rPr>
              <a:t>Students are expected to     participate in groups and individually in each learning activity.</a:t>
            </a:r>
            <a:endParaRPr lang="en-IE" sz="2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IE" b="1" dirty="0">
              <a:solidFill>
                <a:srgbClr val="FFFF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0"/>
            <a:endParaRPr lang="en-IE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916168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"/>
          <p:cNvSpPr txBox="1">
            <a:spLocks noGrp="1"/>
          </p:cNvSpPr>
          <p:nvPr>
            <p:ph type="sldNum" idx="12"/>
          </p:nvPr>
        </p:nvSpPr>
        <p:spPr>
          <a:xfrm>
            <a:off x="10955354" y="6292933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144767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6"/>
          <p:cNvSpPr txBox="1">
            <a:spLocks noGrp="1"/>
          </p:cNvSpPr>
          <p:nvPr>
            <p:ph type="sldNum" idx="12"/>
          </p:nvPr>
        </p:nvSpPr>
        <p:spPr>
          <a:xfrm>
            <a:off x="10955354" y="6292933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861304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7"/>
          <p:cNvSpPr txBox="1">
            <a:spLocks noGrp="1"/>
          </p:cNvSpPr>
          <p:nvPr>
            <p:ph type="sldNum" idx="12"/>
          </p:nvPr>
        </p:nvSpPr>
        <p:spPr>
          <a:xfrm>
            <a:off x="10955354" y="6292933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1999" cy="5806439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8"/>
          <p:cNvSpPr txBox="1">
            <a:spLocks noGrp="1"/>
          </p:cNvSpPr>
          <p:nvPr>
            <p:ph type="sldNum" idx="12"/>
          </p:nvPr>
        </p:nvSpPr>
        <p:spPr>
          <a:xfrm>
            <a:off x="10955354" y="6292933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9"/>
          <p:cNvSpPr txBox="1">
            <a:spLocks noGrp="1"/>
          </p:cNvSpPr>
          <p:nvPr>
            <p:ph type="sldNum" idx="12"/>
          </p:nvPr>
        </p:nvSpPr>
        <p:spPr>
          <a:xfrm>
            <a:off x="10955354" y="6292933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63568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8"/>
          <p:cNvSpPr txBox="1">
            <a:spLocks noGrp="1"/>
          </p:cNvSpPr>
          <p:nvPr>
            <p:ph type="body" idx="1"/>
          </p:nvPr>
        </p:nvSpPr>
        <p:spPr>
          <a:xfrm>
            <a:off x="955764" y="2728204"/>
            <a:ext cx="10515600" cy="4129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IE" sz="4000" dirty="0" smtClean="0"/>
              <a:t>We hope you enjoy the 2021 summer school!</a:t>
            </a:r>
            <a:endParaRPr sz="4000" dirty="0"/>
          </a:p>
        </p:txBody>
      </p:sp>
      <p:sp>
        <p:nvSpPr>
          <p:cNvPr id="459" name="Google Shape;459;p18"/>
          <p:cNvSpPr txBox="1">
            <a:spLocks noGrp="1"/>
          </p:cNvSpPr>
          <p:nvPr>
            <p:ph type="sldNum" idx="12"/>
          </p:nvPr>
        </p:nvSpPr>
        <p:spPr>
          <a:xfrm>
            <a:off x="10955354" y="6292933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460" name="Google Shape;460;p18"/>
          <p:cNvPicPr preferRelativeResize="0"/>
          <p:nvPr/>
        </p:nvPicPr>
        <p:blipFill rotWithShape="1">
          <a:blip r:embed="rId3">
            <a:alphaModFix/>
          </a:blip>
          <a:srcRect l="-560" t="25268" r="559" b="23394"/>
          <a:stretch/>
        </p:blipFill>
        <p:spPr>
          <a:xfrm>
            <a:off x="2716046" y="864852"/>
            <a:ext cx="6995037" cy="1198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9090" y="4271808"/>
            <a:ext cx="4613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rgbClr val="D36C2D"/>
                </a:solidFill>
              </a:rPr>
              <a:t>   http</a:t>
            </a:r>
            <a:r>
              <a:rPr lang="en-IE" sz="2400" dirty="0">
                <a:solidFill>
                  <a:srgbClr val="D36C2D"/>
                </a:solidFill>
              </a:rPr>
              <a:t>://www.frontiers-project.eu/</a:t>
            </a:r>
          </a:p>
        </p:txBody>
      </p:sp>
    </p:spTree>
    <p:extLst>
      <p:ext uri="{BB962C8B-B14F-4D97-AF65-F5344CB8AC3E}">
        <p14:creationId xmlns:p14="http://schemas.microsoft.com/office/powerpoint/2010/main" val="21587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04" y="210312"/>
            <a:ext cx="5194480" cy="66652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10946210" y="6303303"/>
            <a:ext cx="381000" cy="36512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702" y="585260"/>
            <a:ext cx="3419475" cy="3381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058" y="4087368"/>
            <a:ext cx="5965423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"/>
          <p:cNvSpPr/>
          <p:nvPr/>
        </p:nvSpPr>
        <p:spPr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" descr="https://mail.google.com/mail/u/0?ui=2&amp;ik=aab90ae4d2&amp;attid=0.1&amp;permmsgid=msg-a:r5452349037540210775&amp;th=171a611be17b3f76&amp;view=fimg&amp;sz=s0-l75-ft&amp;attbid=ANGjdJ9EFfSnf_MCh9u7X_btbRJxAeVAAi4mUKmAm60DIycuZxuy-JOfofjp-XrZHami1CRFGf9Tgptw3F1hvuJSj_j57AKvXT9vmz-7X_GhIgM48RevePaTzsxfECU&amp;disp=emb&amp;realattid=171a6115801e693a4ed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"/>
          <p:cNvSpPr/>
          <p:nvPr/>
        </p:nvSpPr>
        <p:spPr>
          <a:xfrm>
            <a:off x="0" y="-184666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"/>
          <p:cNvSpPr txBox="1"/>
          <p:nvPr/>
        </p:nvSpPr>
        <p:spPr>
          <a:xfrm>
            <a:off x="460375" y="1362609"/>
            <a:ext cx="1021981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sng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Calibri"/>
                <a:cs typeface="Calibri"/>
                <a:sym typeface="Calibri"/>
              </a:rPr>
              <a:t>Demonstrators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Calibri"/>
                <a:cs typeface="Calibri"/>
                <a:sym typeface="Calibri"/>
              </a:rPr>
              <a:t> </a:t>
            </a:r>
            <a:endParaRPr lang="en-US" sz="2400" dirty="0">
              <a:solidFill>
                <a:schemeClr val="dk1"/>
              </a:solidFill>
              <a:latin typeface="Century" panose="02040604050505020304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entury" panose="020406040505050203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smtClean="0">
                <a:solidFill>
                  <a:srgbClr val="0070C0"/>
                </a:solidFill>
                <a:latin typeface="Century" panose="02040604050505020304" pitchFamily="18" charset="0"/>
                <a:ea typeface="Calibri"/>
                <a:cs typeface="Calibri"/>
                <a:sym typeface="Calibri"/>
              </a:rPr>
              <a:t>…a 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Century" panose="02040604050505020304" pitchFamily="18" charset="0"/>
                <a:ea typeface="Calibri"/>
                <a:cs typeface="Calibri"/>
                <a:sym typeface="Calibri"/>
              </a:rPr>
              <a:t>series of innovative learning </a:t>
            </a:r>
            <a:r>
              <a:rPr lang="en-US" sz="2400" b="0" i="0" u="none" strike="noStrike" cap="none" dirty="0" smtClean="0">
                <a:solidFill>
                  <a:srgbClr val="0070C0"/>
                </a:solidFill>
                <a:latin typeface="Century" panose="02040604050505020304" pitchFamily="18" charset="0"/>
                <a:ea typeface="Calibri"/>
                <a:cs typeface="Calibri"/>
                <a:sym typeface="Calibri"/>
              </a:rPr>
              <a:t>activities for teachers and students.</a:t>
            </a:r>
            <a:endParaRPr sz="2400" b="0" i="0" u="none" strike="noStrike" cap="none" dirty="0">
              <a:solidFill>
                <a:srgbClr val="0070C0"/>
              </a:solidFill>
              <a:latin typeface="Century" panose="02040604050505020304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Bahnschrift SemiCondensed" panose="020B05020402040202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61;p36"/>
          <p:cNvSpPr/>
          <p:nvPr/>
        </p:nvSpPr>
        <p:spPr>
          <a:xfrm>
            <a:off x="460375" y="3485312"/>
            <a:ext cx="2356296" cy="2110816"/>
          </a:xfrm>
          <a:prstGeom prst="ellipse">
            <a:avLst/>
          </a:prstGeom>
          <a:gradFill>
            <a:gsLst>
              <a:gs pos="0">
                <a:srgbClr val="2B5E8E"/>
              </a:gs>
              <a:gs pos="100000">
                <a:srgbClr val="00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dirty="0" smtClean="0">
                <a:solidFill>
                  <a:schemeClr val="accent4"/>
                </a:solidFill>
              </a:rPr>
              <a:t>Gravitational Waves &amp; Astronomy</a:t>
            </a:r>
            <a:endParaRPr sz="2000" dirty="0">
              <a:solidFill>
                <a:schemeClr val="accent4"/>
              </a:solidFill>
            </a:endParaRPr>
          </a:p>
        </p:txBody>
      </p:sp>
      <p:sp>
        <p:nvSpPr>
          <p:cNvPr id="8" name="Google Shape;361;p36"/>
          <p:cNvSpPr/>
          <p:nvPr/>
        </p:nvSpPr>
        <p:spPr>
          <a:xfrm>
            <a:off x="3335318" y="3101439"/>
            <a:ext cx="2315674" cy="2329543"/>
          </a:xfrm>
          <a:prstGeom prst="ellipse">
            <a:avLst/>
          </a:prstGeom>
          <a:gradFill>
            <a:gsLst>
              <a:gs pos="0">
                <a:srgbClr val="2B5E8E"/>
              </a:gs>
              <a:gs pos="100000">
                <a:srgbClr val="00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dirty="0" smtClean="0">
                <a:solidFill>
                  <a:schemeClr val="accent4"/>
                </a:solidFill>
              </a:rPr>
              <a:t>Astrophysics &amp; Cosmology</a:t>
            </a:r>
            <a:endParaRPr sz="2000" dirty="0">
              <a:solidFill>
                <a:schemeClr val="accent4"/>
              </a:solidFill>
            </a:endParaRPr>
          </a:p>
        </p:txBody>
      </p:sp>
      <p:sp>
        <p:nvSpPr>
          <p:cNvPr id="9" name="Google Shape;361;p36"/>
          <p:cNvSpPr/>
          <p:nvPr/>
        </p:nvSpPr>
        <p:spPr>
          <a:xfrm>
            <a:off x="9248756" y="3101439"/>
            <a:ext cx="2601827" cy="2241951"/>
          </a:xfrm>
          <a:prstGeom prst="ellipse">
            <a:avLst/>
          </a:prstGeom>
          <a:gradFill>
            <a:gsLst>
              <a:gs pos="0">
                <a:srgbClr val="2B5E8E"/>
              </a:gs>
              <a:gs pos="100000">
                <a:srgbClr val="00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dirty="0" smtClean="0">
                <a:solidFill>
                  <a:schemeClr val="accent4"/>
                </a:solidFill>
              </a:rPr>
              <a:t> High Energy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dirty="0">
                <a:solidFill>
                  <a:schemeClr val="accent4"/>
                </a:solidFill>
              </a:rPr>
              <a:t> </a:t>
            </a:r>
            <a:r>
              <a:rPr lang="en-IE" sz="2000" dirty="0" smtClean="0">
                <a:solidFill>
                  <a:schemeClr val="accent4"/>
                </a:solidFill>
              </a:rPr>
              <a:t>    Physics</a:t>
            </a:r>
            <a:endParaRPr sz="2000" dirty="0">
              <a:solidFill>
                <a:schemeClr val="accent4"/>
              </a:solidFill>
            </a:endParaRPr>
          </a:p>
        </p:txBody>
      </p:sp>
      <p:sp>
        <p:nvSpPr>
          <p:cNvPr id="10" name="Google Shape;361;p36"/>
          <p:cNvSpPr/>
          <p:nvPr/>
        </p:nvSpPr>
        <p:spPr>
          <a:xfrm>
            <a:off x="6226231" y="3485312"/>
            <a:ext cx="2447286" cy="2211400"/>
          </a:xfrm>
          <a:prstGeom prst="ellipse">
            <a:avLst/>
          </a:prstGeom>
          <a:gradFill>
            <a:gsLst>
              <a:gs pos="0">
                <a:srgbClr val="2B5E8E"/>
              </a:gs>
              <a:gs pos="100000">
                <a:srgbClr val="00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dirty="0" err="1" smtClean="0">
                <a:solidFill>
                  <a:schemeClr val="accent4"/>
                </a:solidFill>
              </a:rPr>
              <a:t>Astroparticle</a:t>
            </a:r>
            <a:r>
              <a:rPr lang="en-IE" sz="2000" dirty="0" smtClean="0">
                <a:solidFill>
                  <a:schemeClr val="accent4"/>
                </a:solidFill>
              </a:rPr>
              <a:t> </a:t>
            </a:r>
            <a:endParaRPr lang="en-IE" sz="2000" dirty="0" smtClean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dirty="0" smtClean="0">
                <a:solidFill>
                  <a:schemeClr val="accent4"/>
                </a:solidFill>
              </a:rPr>
              <a:t>    Physics</a:t>
            </a:r>
            <a:endParaRPr sz="2000" dirty="0">
              <a:solidFill>
                <a:schemeClr val="accent4"/>
              </a:solidFill>
            </a:endParaRPr>
          </a:p>
        </p:txBody>
      </p:sp>
      <p:pic>
        <p:nvPicPr>
          <p:cNvPr id="11" name="Google Shape;249;p32"/>
          <p:cNvPicPr preferRelativeResize="0"/>
          <p:nvPr/>
        </p:nvPicPr>
        <p:blipFill rotWithShape="1">
          <a:blip r:embed="rId3">
            <a:alphaModFix/>
          </a:blip>
          <a:srcRect l="-560" t="25268" r="559" b="23394"/>
          <a:stretch/>
        </p:blipFill>
        <p:spPr>
          <a:xfrm>
            <a:off x="184731" y="-82564"/>
            <a:ext cx="6995037" cy="1198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16182" y="942109"/>
            <a:ext cx="8492836" cy="591589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"/>
          <p:cNvSpPr txBox="1">
            <a:spLocks noGrp="1"/>
          </p:cNvSpPr>
          <p:nvPr>
            <p:ph type="sldNum" idx="12"/>
          </p:nvPr>
        </p:nvSpPr>
        <p:spPr>
          <a:xfrm>
            <a:off x="10955354" y="6292933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7" name="Google Shape;414;p2"/>
          <p:cNvPicPr preferRelativeResize="0"/>
          <p:nvPr/>
        </p:nvPicPr>
        <p:blipFill rotWithShape="1">
          <a:blip r:embed="rId4">
            <a:alphaModFix/>
          </a:blip>
          <a:srcRect l="-560" t="25268" r="559" b="23394"/>
          <a:stretch/>
        </p:blipFill>
        <p:spPr>
          <a:xfrm>
            <a:off x="0" y="0"/>
            <a:ext cx="5597236" cy="9421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547290" y="541999"/>
            <a:ext cx="5184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400"/>
            </a:pPr>
            <a:r>
              <a:rPr lang="en-US" sz="2000" u="sng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</a:t>
            </a:r>
            <a:r>
              <a:rPr lang="en-US" sz="2000" u="sng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://</a:t>
            </a:r>
            <a:r>
              <a:rPr lang="en-US" sz="2000" u="sng" dirty="0" smtClean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www.frontiers-project.eu/demonstrators</a:t>
            </a:r>
            <a:r>
              <a:rPr lang="en-US" u="sng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/</a:t>
            </a:r>
            <a:endParaRPr lang="en-US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44" y="942108"/>
            <a:ext cx="8326583" cy="59158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6" name="Google Shape;414;p2"/>
          <p:cNvPicPr preferRelativeResize="0"/>
          <p:nvPr/>
        </p:nvPicPr>
        <p:blipFill rotWithShape="1">
          <a:blip r:embed="rId3">
            <a:alphaModFix/>
          </a:blip>
          <a:srcRect l="-560" t="25268" r="559" b="23394"/>
          <a:stretch/>
        </p:blipFill>
        <p:spPr>
          <a:xfrm>
            <a:off x="0" y="0"/>
            <a:ext cx="5597236" cy="9421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551571" y="541997"/>
            <a:ext cx="4964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4">
                  <a:extLst>
                    <a:ext uri="{A12FA001-AC4F-418D-AE19-62706E023703}">
                      <ahyp:hlinkClr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en-US" sz="2000" u="sng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4">
                  <a:extLst>
                    <a:ext uri="{A12FA001-AC4F-418D-AE19-62706E023703}">
                      <ahyp:hlinkClr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2000" u="sng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4">
                  <a:extLst>
                    <a:ext uri="{A12FA001-AC4F-418D-AE19-62706E023703}">
                      <ahyp:hlinkClr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www.frontiers-project.eu/demonstrators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7535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14" y="1042079"/>
            <a:ext cx="10294392" cy="56159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483" y="2441113"/>
            <a:ext cx="3709554" cy="2917881"/>
          </a:xfrm>
          <a:prstGeom prst="rect">
            <a:avLst/>
          </a:prstGeom>
        </p:spPr>
      </p:pic>
      <p:pic>
        <p:nvPicPr>
          <p:cNvPr id="7" name="Google Shape;414;p2"/>
          <p:cNvPicPr preferRelativeResize="0"/>
          <p:nvPr/>
        </p:nvPicPr>
        <p:blipFill rotWithShape="1">
          <a:blip r:embed="rId4">
            <a:alphaModFix/>
          </a:blip>
          <a:srcRect l="-560" t="25268" r="559" b="23394"/>
          <a:stretch/>
        </p:blipFill>
        <p:spPr>
          <a:xfrm>
            <a:off x="0" y="0"/>
            <a:ext cx="5597236" cy="942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33"/>
          <p:cNvGrpSpPr/>
          <p:nvPr/>
        </p:nvGrpSpPr>
        <p:grpSpPr>
          <a:xfrm>
            <a:off x="2238418" y="470999"/>
            <a:ext cx="7192000" cy="5957501"/>
            <a:chOff x="890" y="67407"/>
            <a:chExt cx="7192000" cy="5957501"/>
          </a:xfrm>
        </p:grpSpPr>
        <p:sp>
          <p:nvSpPr>
            <p:cNvPr id="270" name="Google Shape;270;p33"/>
            <p:cNvSpPr/>
            <p:nvPr/>
          </p:nvSpPr>
          <p:spPr>
            <a:xfrm>
              <a:off x="2618635" y="67407"/>
              <a:ext cx="1956511" cy="97825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 txBox="1"/>
            <p:nvPr/>
          </p:nvSpPr>
          <p:spPr>
            <a:xfrm>
              <a:off x="2647287" y="96059"/>
              <a:ext cx="1899207" cy="920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Orientating and Asking Questions</a:t>
              </a: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3"/>
            <p:cNvSpPr/>
            <p:nvPr/>
          </p:nvSpPr>
          <p:spPr>
            <a:xfrm rot="2160000">
              <a:off x="4394083" y="1336292"/>
              <a:ext cx="1023358" cy="342389"/>
            </a:xfrm>
            <a:prstGeom prst="left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EE0E4"/>
                </a:gs>
                <a:gs pos="100000">
                  <a:srgbClr val="8D919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3"/>
            <p:cNvSpPr txBox="1"/>
            <p:nvPr/>
          </p:nvSpPr>
          <p:spPr>
            <a:xfrm rot="2160000">
              <a:off x="4496800" y="1404770"/>
              <a:ext cx="817924" cy="205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3"/>
            <p:cNvSpPr/>
            <p:nvPr/>
          </p:nvSpPr>
          <p:spPr>
            <a:xfrm>
              <a:off x="5236379" y="1969310"/>
              <a:ext cx="1956511" cy="97825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3"/>
            <p:cNvSpPr txBox="1"/>
            <p:nvPr/>
          </p:nvSpPr>
          <p:spPr>
            <a:xfrm>
              <a:off x="5265031" y="1997962"/>
              <a:ext cx="1899207" cy="920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Hypothesis Generation and Design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3"/>
            <p:cNvSpPr/>
            <p:nvPr/>
          </p:nvSpPr>
          <p:spPr>
            <a:xfrm rot="6480000">
              <a:off x="5203011" y="3825914"/>
              <a:ext cx="1023358" cy="342389"/>
            </a:xfrm>
            <a:prstGeom prst="left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EE0E4"/>
                </a:gs>
                <a:gs pos="100000">
                  <a:srgbClr val="8D919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3"/>
            <p:cNvSpPr txBox="1"/>
            <p:nvPr/>
          </p:nvSpPr>
          <p:spPr>
            <a:xfrm rot="-4320000">
              <a:off x="5305728" y="3894392"/>
              <a:ext cx="817924" cy="205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3"/>
            <p:cNvSpPr/>
            <p:nvPr/>
          </p:nvSpPr>
          <p:spPr>
            <a:xfrm>
              <a:off x="4236489" y="5046653"/>
              <a:ext cx="1956511" cy="97825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3"/>
            <p:cNvSpPr txBox="1"/>
            <p:nvPr/>
          </p:nvSpPr>
          <p:spPr>
            <a:xfrm>
              <a:off x="4265141" y="5075305"/>
              <a:ext cx="1899207" cy="920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Planning and Investigation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3"/>
            <p:cNvSpPr/>
            <p:nvPr/>
          </p:nvSpPr>
          <p:spPr>
            <a:xfrm rot="10800000">
              <a:off x="3085211" y="5364586"/>
              <a:ext cx="1023358" cy="342389"/>
            </a:xfrm>
            <a:prstGeom prst="left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EE0E4"/>
                </a:gs>
                <a:gs pos="100000">
                  <a:srgbClr val="8D919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3"/>
            <p:cNvSpPr txBox="1"/>
            <p:nvPr/>
          </p:nvSpPr>
          <p:spPr>
            <a:xfrm>
              <a:off x="3187928" y="5433064"/>
              <a:ext cx="817924" cy="205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3"/>
            <p:cNvSpPr/>
            <p:nvPr/>
          </p:nvSpPr>
          <p:spPr>
            <a:xfrm>
              <a:off x="1000780" y="5046653"/>
              <a:ext cx="1956511" cy="97825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3"/>
            <p:cNvSpPr txBox="1"/>
            <p:nvPr/>
          </p:nvSpPr>
          <p:spPr>
            <a:xfrm>
              <a:off x="1029432" y="5075305"/>
              <a:ext cx="1899207" cy="920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Analysis and Interpretation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3"/>
            <p:cNvSpPr/>
            <p:nvPr/>
          </p:nvSpPr>
          <p:spPr>
            <a:xfrm rot="-6480000">
              <a:off x="967412" y="3825914"/>
              <a:ext cx="1023358" cy="342389"/>
            </a:xfrm>
            <a:prstGeom prst="left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EE0E4"/>
                </a:gs>
                <a:gs pos="100000">
                  <a:srgbClr val="8D919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3"/>
            <p:cNvSpPr txBox="1"/>
            <p:nvPr/>
          </p:nvSpPr>
          <p:spPr>
            <a:xfrm rot="4320000">
              <a:off x="1070129" y="3894392"/>
              <a:ext cx="817924" cy="205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3"/>
            <p:cNvSpPr/>
            <p:nvPr/>
          </p:nvSpPr>
          <p:spPr>
            <a:xfrm>
              <a:off x="890" y="1969310"/>
              <a:ext cx="1956511" cy="97825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B5E8E"/>
                </a:gs>
                <a:gs pos="100000">
                  <a:srgbClr val="00275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3"/>
            <p:cNvSpPr txBox="1"/>
            <p:nvPr/>
          </p:nvSpPr>
          <p:spPr>
            <a:xfrm>
              <a:off x="29542" y="1997962"/>
              <a:ext cx="1899207" cy="920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Conclusion and Evaluation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3"/>
            <p:cNvSpPr/>
            <p:nvPr/>
          </p:nvSpPr>
          <p:spPr>
            <a:xfrm rot="-2160000">
              <a:off x="1776339" y="1336292"/>
              <a:ext cx="1023358" cy="342389"/>
            </a:xfrm>
            <a:prstGeom prst="left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EE0E4"/>
                </a:gs>
                <a:gs pos="100000">
                  <a:srgbClr val="8D919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3"/>
            <p:cNvSpPr txBox="1"/>
            <p:nvPr/>
          </p:nvSpPr>
          <p:spPr>
            <a:xfrm rot="-2160000">
              <a:off x="1879056" y="1404770"/>
              <a:ext cx="817924" cy="205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p33"/>
          <p:cNvSpPr txBox="1"/>
          <p:nvPr/>
        </p:nvSpPr>
        <p:spPr>
          <a:xfrm>
            <a:off x="374074" y="402964"/>
            <a:ext cx="2646217" cy="1200288"/>
          </a:xfrm>
          <a:prstGeom prst="rect">
            <a:avLst/>
          </a:prstGeom>
          <a:solidFill>
            <a:srgbClr val="00B0F0"/>
          </a:solidFill>
          <a:ln w="9525" cap="rnd" cmpd="sng">
            <a:solidFill>
              <a:srgbClr val="858E9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The FRONTIERS </a:t>
            </a:r>
            <a:endParaRPr lang="en-US" sz="2400" b="1" i="0" u="none" strike="noStrike" cap="none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5-step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inquiry approach.</a:t>
            </a:r>
            <a:endParaRPr sz="2400" b="1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8"/>
          <p:cNvSpPr/>
          <p:nvPr/>
        </p:nvSpPr>
        <p:spPr>
          <a:xfrm>
            <a:off x="1362178" y="509570"/>
            <a:ext cx="8796528" cy="571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cap="none" dirty="0" smtClean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>
              <a:lnSpc>
                <a:spcPct val="115000"/>
              </a:lnSpc>
            </a:pPr>
            <a:endParaRPr lang="en-US" sz="2000" dirty="0">
              <a:solidFill>
                <a:schemeClr val="dk1"/>
              </a:solidFill>
              <a:latin typeface="Century" panose="02040604050505020304" pitchFamily="18" charset="0"/>
              <a:ea typeface="Garamond"/>
              <a:cs typeface="Garamond"/>
              <a:sym typeface="Garamond"/>
            </a:endParaRPr>
          </a:p>
          <a:p>
            <a:pPr>
              <a:lnSpc>
                <a:spcPct val="115000"/>
              </a:lnSpc>
            </a:pPr>
            <a:endParaRPr lang="en-US" sz="2000" dirty="0">
              <a:solidFill>
                <a:schemeClr val="dk1"/>
              </a:solidFill>
              <a:latin typeface="Century" panose="02040604050505020304" pitchFamily="18" charset="0"/>
              <a:sym typeface="Garamond"/>
            </a:endParaRPr>
          </a:p>
          <a:p>
            <a:pPr>
              <a:lnSpc>
                <a:spcPct val="115000"/>
              </a:lnSpc>
            </a:pPr>
            <a:r>
              <a:rPr lang="en-IE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https</a:t>
            </a:r>
            <a:r>
              <a:rPr lang="en-IE" sz="2000" dirty="0">
                <a:solidFill>
                  <a:schemeClr val="tx1"/>
                </a:solidFill>
                <a:latin typeface="Century" panose="02040604050505020304" pitchFamily="18" charset="0"/>
              </a:rPr>
              <a:t>://www.youtube.com/watch?v=aMjmowIBrOg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" panose="02040604050505020304" pitchFamily="18" charset="0"/>
              <a:ea typeface="Garamond"/>
              <a:cs typeface="Garamond"/>
              <a:sym typeface="Garamon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090" y="789709"/>
            <a:ext cx="8232445" cy="4308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1515</Words>
  <Application>Microsoft Office PowerPoint</Application>
  <PresentationFormat>Widescreen</PresentationFormat>
  <Paragraphs>196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Noto Sans Symbols</vt:lpstr>
      <vt:lpstr>Century</vt:lpstr>
      <vt:lpstr>Verdana</vt:lpstr>
      <vt:lpstr>Bahnschrift SemiCondensed</vt:lpstr>
      <vt:lpstr>Calibri</vt:lpstr>
      <vt:lpstr>Century Gothic</vt:lpstr>
      <vt:lpstr>Georgia</vt:lpstr>
      <vt:lpstr>Arial</vt:lpstr>
      <vt:lpstr>Garamond</vt:lpstr>
      <vt:lpstr>Trebuchet MS</vt:lpstr>
      <vt:lpstr>Tahoma</vt:lpstr>
      <vt:lpstr>Office Theme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Margaret Farren</cp:lastModifiedBy>
  <cp:revision>20</cp:revision>
  <dcterms:created xsi:type="dcterms:W3CDTF">2019-07-11T06:10:06Z</dcterms:created>
  <dcterms:modified xsi:type="dcterms:W3CDTF">2021-07-12T08:42:45Z</dcterms:modified>
</cp:coreProperties>
</file>