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7" autoAdjust="0"/>
    <p:restoredTop sz="94660"/>
  </p:normalViewPr>
  <p:slideViewPr>
    <p:cSldViewPr snapToGrid="0" snapToObjects="1">
      <p:cViewPr>
        <p:scale>
          <a:sx n="59" d="100"/>
          <a:sy n="59" d="100"/>
        </p:scale>
        <p:origin x="-1692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9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693A-D684-804B-96C8-81D4BB86D942}" type="datetimeFigureOut">
              <a:rPr lang="en-US" smtClean="0"/>
              <a:t>17-Feb-21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DA0F-E2C4-384D-B6B3-9913F644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ingscience.rdea.gr/delivery/view/index.html?id=619de75b03e6422c8a95736c7cb92ddc&amp;t=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ypatia.phys.uoa.gr/Downloads/CERNLand.zi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Πως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θα επιταχύνετε στοιχειώδη σωματίδια στον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LHC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200" b="1" dirty="0">
                <a:hlinkClick r:id="rId2"/>
              </a:rPr>
              <a:t>http://</a:t>
            </a:r>
            <a:r>
              <a:rPr lang="en-US" sz="2200" b="1" dirty="0" smtClean="0">
                <a:hlinkClick r:id="rId2"/>
              </a:rPr>
              <a:t>inspiringscience.rdea.gr/delivery/view/index.html?id=619de75b03e6422c8a95736c7cb92ddc&amp;t=p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b="1" dirty="0" smtClean="0">
                <a:solidFill>
                  <a:srgbClr val="00B050"/>
                </a:solidFill>
              </a:rPr>
              <a:t>Για </a:t>
            </a:r>
            <a:r>
              <a:rPr lang="el-GR" b="1" smtClean="0">
                <a:solidFill>
                  <a:srgbClr val="00B050"/>
                </a:solidFill>
              </a:rPr>
              <a:t>τελευταίες τάξεις </a:t>
            </a:r>
            <a:r>
              <a:rPr lang="el-GR" b="1" dirty="0" smtClean="0">
                <a:solidFill>
                  <a:srgbClr val="00B050"/>
                </a:solidFill>
              </a:rPr>
              <a:t>δημοτικού/Γυμνάσια </a:t>
            </a:r>
            <a:r>
              <a:rPr lang="en-US" dirty="0"/>
              <a:t/>
            </a:r>
            <a:br>
              <a:rPr lang="en-US" dirty="0"/>
            </a:b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8D17A-A566-4C3E-9126-6F8B3DEF2D07}" type="datetime1">
              <a:rPr lang="el-GR" smtClean="0"/>
              <a:t>17/2/2021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235" y="2847590"/>
            <a:ext cx="8799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Γιατί </a:t>
            </a:r>
            <a:r>
              <a:rPr lang="el-GR" sz="3200" dirty="0">
                <a:latin typeface="Calibri" pitchFamily="34" charset="0"/>
              </a:rPr>
              <a:t>χρειάζεται ο </a:t>
            </a:r>
            <a:r>
              <a:rPr lang="el-GR" sz="3200" dirty="0" smtClean="0">
                <a:latin typeface="Calibri" pitchFamily="34" charset="0"/>
              </a:rPr>
              <a:t>επιταχυντής</a:t>
            </a:r>
            <a:r>
              <a:rPr lang="en-US" sz="3200" dirty="0" smtClean="0">
                <a:latin typeface="Calibri" pitchFamily="34" charset="0"/>
              </a:rPr>
              <a:t> LHC</a:t>
            </a:r>
            <a:endParaRPr lang="el-GR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Πώς </a:t>
            </a:r>
            <a:r>
              <a:rPr lang="el-GR" sz="3200" dirty="0" smtClean="0">
                <a:latin typeface="Calibri" pitchFamily="34" charset="0"/>
              </a:rPr>
              <a:t>επιταχύνουμε</a:t>
            </a:r>
            <a:r>
              <a:rPr lang="en-US" sz="3200" dirty="0" smtClean="0">
                <a:latin typeface="Calibri" pitchFamily="34" charset="0"/>
              </a:rPr>
              <a:t>,</a:t>
            </a:r>
            <a:r>
              <a:rPr lang="el-GR" sz="3200" dirty="0" smtClean="0">
                <a:latin typeface="Calibri" pitchFamily="34" charset="0"/>
              </a:rPr>
              <a:t> </a:t>
            </a:r>
            <a:r>
              <a:rPr lang="el-GR" sz="3200" dirty="0">
                <a:latin typeface="Calibri" pitchFamily="34" charset="0"/>
              </a:rPr>
              <a:t>στρίβουμε </a:t>
            </a:r>
            <a:r>
              <a:rPr lang="el-GR" sz="3200" dirty="0" smtClean="0">
                <a:latin typeface="Calibri" pitchFamily="34" charset="0"/>
              </a:rPr>
              <a:t>και εστιάζουμε τα σωματίδια </a:t>
            </a:r>
            <a:endParaRPr lang="el-GR" sz="32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Εφαρμογή με το παιχνίδι του </a:t>
            </a:r>
            <a:r>
              <a:rPr lang="en-US" sz="3200" dirty="0">
                <a:latin typeface="Calibri" pitchFamily="34" charset="0"/>
              </a:rPr>
              <a:t>CERN </a:t>
            </a:r>
            <a:r>
              <a:rPr lang="en-US" sz="3200" b="1" dirty="0">
                <a:latin typeface="Calibri" pitchFamily="34" charset="0"/>
              </a:rPr>
              <a:t>“LHC game</a:t>
            </a:r>
            <a:r>
              <a:rPr lang="en-US" sz="3200" b="1" dirty="0" smtClean="0">
                <a:latin typeface="Calibri" pitchFamily="34" charset="0"/>
              </a:rPr>
              <a:t>”</a:t>
            </a:r>
            <a:endParaRPr lang="el-GR" sz="32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3200" b="1" dirty="0" smtClean="0">
                <a:latin typeface="Calibri" pitchFamily="34" charset="0"/>
              </a:rPr>
              <a:t> Εφόσον καταργήθηκε το </a:t>
            </a:r>
            <a:r>
              <a:rPr lang="en-US" sz="3200" b="1" dirty="0" smtClean="0">
                <a:latin typeface="Calibri" pitchFamily="34" charset="0"/>
              </a:rPr>
              <a:t>Flash player </a:t>
            </a:r>
            <a:r>
              <a:rPr lang="el-GR" sz="3200" b="1" dirty="0" smtClean="0">
                <a:latin typeface="Calibri" pitchFamily="34" charset="0"/>
              </a:rPr>
              <a:t>οι οδηγίες είναι λίγο πιο πολύπλοκες και είναι στο τέλος της παρουσίας</a:t>
            </a:r>
            <a:endParaRPr lang="el-GR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Επιτάχυνση : οδηγίες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51BDDC8-69FF-46F8-A40D-BEB2754C694F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0DB8FB7-D1C7-4E28-B0A2-C7866AC5E7E6}" type="slidenum">
              <a:rPr lang="en-US" sz="1200">
                <a:latin typeface="Calibri" pitchFamily="34" charset="0"/>
              </a:rPr>
              <a:pPr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50183" name="Picture 6" descr="Epitahinsi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3528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Epitahinsi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386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Epitaxinsi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78238"/>
            <a:ext cx="3352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Epitahinsi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8075"/>
            <a:ext cx="3352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1981200" y="42672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2819400" y="42672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5943600" y="43434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6781800" y="43434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7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2) Κάμψη 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434875D-282C-4A68-905C-4BD7FB1D10F2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DC0CB9-5BFB-4A4A-992B-FE9256F7947B}" type="slidenum">
              <a:rPr lang="en-US" sz="1200">
                <a:latin typeface="Calibri" pitchFamily="34" charset="0"/>
              </a:rPr>
              <a:pPr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6" name="Picture 5" descr="C:\Download\aaaaaaaaaa\Snap8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10" y="1999701"/>
            <a:ext cx="4479290" cy="4068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i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Κάμψη :οδηγίες 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9FF9378-2C76-4416-B30A-8EC78108BD74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6BF5136-E478-4430-B936-3390183DCCE8}" type="slidenum">
              <a:rPr lang="en-US" sz="1200">
                <a:latin typeface="Calibri" pitchFamily="34" charset="0"/>
              </a:rPr>
              <a:pPr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53255" name="Picture 6" descr="kampsi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838200"/>
            <a:ext cx="3244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kampsi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27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kampsi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0"/>
            <a:ext cx="3352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kampsi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617913"/>
            <a:ext cx="33432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3) Εστίαση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2638818-F184-4B00-A8C4-5AD21F560BE9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193B447-64E3-4212-82D7-64C990E907F6}" type="slidenum">
              <a:rPr lang="en-US" sz="1200">
                <a:latin typeface="Calibri" pitchFamily="34" charset="0"/>
              </a:rPr>
              <a:pPr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6" name="Picture 5" descr="C:\Download\aaaaaaaaaa\Snap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6" y="1762239"/>
            <a:ext cx="4801408" cy="4121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Εστίαση :οδηγίες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13A3E6-EC8E-4FF7-8C87-C328F37E2E3F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24C169E-9EA1-4AAB-8A50-EEBCE8AEE7A0}" type="slidenum">
              <a:rPr lang="en-US" sz="1200">
                <a:latin typeface="Calibri" pitchFamily="34" charset="0"/>
              </a:rPr>
              <a:pPr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56327" name="Picture 6" descr="estiasi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50900"/>
            <a:ext cx="32242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7" descr="estiasi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850900"/>
            <a:ext cx="32305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estiasi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3528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estiasi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36073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Έτοιμοι για συγκρούσεις!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837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1D4FBF9-DF04-4C59-BDE6-655F9BEAC0DC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8C6B6-8EF7-4D34-B9CC-E04AEE7D88F1}" type="slidenum">
              <a:rPr lang="en-US" sz="1200">
                <a:latin typeface="Calibri" pitchFamily="34" charset="0"/>
              </a:rPr>
              <a:pPr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4" y="1958110"/>
            <a:ext cx="5357091" cy="398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5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ΟΔΗΓΙΕΣ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315" y="1866863"/>
            <a:ext cx="8671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Αρχικά κατεβάστε στον υπολογιστή σας το </a:t>
            </a:r>
            <a:r>
              <a:rPr lang="en-US" sz="2800" dirty="0" err="1"/>
              <a:t>CERNLand</a:t>
            </a:r>
            <a:r>
              <a:rPr lang="en-US" sz="2800" dirty="0"/>
              <a:t> </a:t>
            </a:r>
            <a:r>
              <a:rPr lang="el-GR" sz="2800" dirty="0"/>
              <a:t>και αποσυμπιέστε το </a:t>
            </a:r>
            <a:r>
              <a:rPr lang="en-US" sz="2800" dirty="0"/>
              <a:t>zip </a:t>
            </a:r>
            <a:r>
              <a:rPr lang="el-GR" sz="2800" dirty="0"/>
              <a:t>αρχείο:</a:t>
            </a:r>
          </a:p>
          <a:p>
            <a:endParaRPr lang="el-GR" sz="2800" dirty="0"/>
          </a:p>
          <a:p>
            <a:r>
              <a:rPr lang="en-US" sz="2800" dirty="0">
                <a:hlinkClick r:id="rId2"/>
              </a:rPr>
              <a:t>hypatia.phys.uoa.gr/Downloads/CERNLand.zip</a:t>
            </a:r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l-GR" sz="2800" dirty="0"/>
              <a:t>Τρέξτε το </a:t>
            </a:r>
            <a:r>
              <a:rPr lang="en-US" sz="2800" b="1" dirty="0"/>
              <a:t>CERNland.exe</a:t>
            </a:r>
            <a:r>
              <a:rPr lang="en-US" sz="2800" dirty="0"/>
              <a:t> </a:t>
            </a:r>
            <a:r>
              <a:rPr lang="el-GR" sz="2800" dirty="0"/>
              <a:t>και επιλέξτε τη γλώσσα της αρεσκείας σας. Επιλέξτε στα δεξιά το "</a:t>
            </a:r>
            <a:r>
              <a:rPr lang="en-US" sz="2800" dirty="0"/>
              <a:t>All Games" </a:t>
            </a:r>
            <a:r>
              <a:rPr lang="el-GR" sz="2800" dirty="0"/>
              <a:t>και </a:t>
            </a:r>
            <a:r>
              <a:rPr lang="el-GR" sz="2800" dirty="0" err="1"/>
              <a:t>απο</a:t>
            </a:r>
            <a:r>
              <a:rPr lang="el-GR" sz="2800" dirty="0"/>
              <a:t> εκεί το παιχνίδι του </a:t>
            </a:r>
            <a:r>
              <a:rPr lang="en-US" sz="2800" dirty="0"/>
              <a:t>LHC.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17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ίθουσα ελέγχου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Στόχος: η επιτάχυνση των πρωτονίων μέσα στον επιταχυντή</a:t>
            </a:r>
            <a:endParaRPr lang="en-US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C8D3D25-5DFD-4A28-8E9D-D73F9369AA7D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0E2937-9047-412D-9617-852DC69969B4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6871" name="Picture 6" descr="lhc_control_r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7391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Επιτάχυνση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419600" cy="5181600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ηλεκτρικά πεδία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παρέχουν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ενέργεια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σε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φορτισμένα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σωματίδια (π.χ. πρωτόνια)</a:t>
            </a:r>
          </a:p>
          <a:p>
            <a:pPr lvl="1">
              <a:lnSpc>
                <a:spcPts val="2000"/>
              </a:lnSpc>
            </a:pPr>
            <a:r>
              <a:rPr lang="el-GR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υψηλότερη ενέργεια =&gt; μεγαλύτερη ταχύτητα </a:t>
            </a:r>
          </a:p>
          <a:p>
            <a:pPr lvl="1">
              <a:lnSpc>
                <a:spcPts val="2000"/>
              </a:lnSpc>
            </a:pP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πρωτόνια στον </a:t>
            </a:r>
            <a:r>
              <a:rPr 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κινούνται με ταχύτητα ίση περίπου με το </a:t>
            </a:r>
            <a:endParaRPr lang="el-GR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>
              <a:lnSpc>
                <a:spcPts val="2000"/>
              </a:lnSpc>
            </a:pPr>
            <a:r>
              <a:rPr lang="el-GR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0.999999991 </a:t>
            </a:r>
            <a:r>
              <a:rPr lang="el-G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της ταχύτητας του φωτός</a:t>
            </a: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!</a:t>
            </a:r>
          </a:p>
          <a:p>
            <a:pPr>
              <a:lnSpc>
                <a:spcPts val="2100"/>
              </a:lnSpc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ηλεκτρικα πεδία στον </a:t>
            </a:r>
            <a:r>
              <a:rPr lang="en-US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δημιουργούνται από κατάλληλες συσκευές, τις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κοιλότητες επιτάχυνσης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(2 για κάθε δέσμη)</a:t>
            </a: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89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79BF928-E118-4044-8073-64B23B7227AF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289ED0-9D74-46CC-B266-3E0FC55C07C0}" type="slidenum">
              <a:rPr lang="en-US" sz="1200">
                <a:latin typeface="Calibri" pitchFamily="34" charset="0"/>
              </a:rPr>
              <a:pPr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7895" name="Picture 6" descr="cav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06451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Αρχή λειτουργίας των κοιλοτήτων επιτάχυνσης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θετικά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φορτισμένο σωματίδιο (πρωτόνιο)</a:t>
            </a:r>
          </a:p>
          <a:p>
            <a:pPr lvl="1"/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έλκεται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απο ένα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αρνητικό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φορτίο </a:t>
            </a:r>
          </a:p>
          <a:p>
            <a:pPr lvl="1"/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και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απωθείται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από ένα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θετικό</a:t>
            </a:r>
          </a:p>
          <a:p>
            <a:pPr lvl="1"/>
            <a:endParaRPr lang="el-GR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Λειτουργία ανάλογη με αυτή μερικών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μπαταριών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σε σειρά</a:t>
            </a:r>
          </a:p>
          <a:p>
            <a:pPr>
              <a:lnSpc>
                <a:spcPts val="2200"/>
              </a:lnSpc>
            </a:pP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Κάθε μπαταρία συνδεδεμένη με δύο παράλληλες μεταλλικές πλάκες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αντίθετης πολικότητας</a:t>
            </a:r>
            <a:endParaRPr lang="en-US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4DE72DC-B44C-4E41-A60C-F109206D43FD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8BFBE8-22BE-4286-B17E-38BACDCC4E49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8919" name="Picture 6" descr="batteri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6934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0" name="Straight Arrow Connector 8"/>
          <p:cNvCxnSpPr>
            <a:cxnSpLocks noChangeShapeType="1"/>
          </p:cNvCxnSpPr>
          <p:nvPr/>
        </p:nvCxnSpPr>
        <p:spPr bwMode="auto">
          <a:xfrm>
            <a:off x="3962400" y="5562600"/>
            <a:ext cx="10668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4800600" y="5105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38922" name="Straight Arrow Connector 12"/>
          <p:cNvCxnSpPr>
            <a:cxnSpLocks noChangeShapeType="1"/>
          </p:cNvCxnSpPr>
          <p:nvPr/>
        </p:nvCxnSpPr>
        <p:spPr bwMode="auto">
          <a:xfrm>
            <a:off x="3505200" y="3581400"/>
            <a:ext cx="1295400" cy="15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TextBox 13"/>
          <p:cNvSpPr txBox="1">
            <a:spLocks noChangeArrowheads="1"/>
          </p:cNvSpPr>
          <p:nvPr/>
        </p:nvSpPr>
        <p:spPr bwMode="auto">
          <a:xfrm>
            <a:off x="2882900" y="318135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b="1"/>
              <a:t>πρωτόνιο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488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Κάμψη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CB1B0B-E493-402F-B17D-CCD85F383F11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3B95AB-3BBB-4A00-809C-5702994ED2E0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9943" name="Picture 6" descr="dipo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0561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55877"/>
            <a:ext cx="419279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Μαγνητικά 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πεδία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κάθετα στην ταχύτητα των πρωτονίων, μπορούν να αλλάξουν τη 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διεύθυνση της τροχιάς </a:t>
            </a:r>
            <a:r>
              <a:rPr lang="el-GR" sz="2800" b="1" dirty="0" smtClean="0">
                <a:latin typeface="Calibri" pitchFamily="34" charset="0"/>
                <a:cs typeface="Calibri" pitchFamily="34" charset="0"/>
              </a:rPr>
              <a:t>τους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endParaRPr lang="el-G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 Τα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μαγνητικά πεδία στο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LHC,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δημιουργούνται 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από ισχυρούς μαγνήτες, τους 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διπολικούς μαγνήτες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 Υπάρχουν 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1232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 διπολικοί μαγνήτες στο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LHC</a:t>
            </a:r>
            <a:r>
              <a:rPr lang="el-GR" sz="2800" dirty="0">
                <a:latin typeface="Calibri" pitchFamily="34" charset="0"/>
                <a:cs typeface="Calibri" pitchFamily="34" charset="0"/>
              </a:rPr>
              <a:t> (μήκους 15 μέτρων)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3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Τετραπολικοί μαγνήτες για εστίαση δέσμης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403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F9EA50-38BE-4C66-9A52-8B571652454D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2FEEA1-7829-4DBE-B853-12822B77CC89}" type="slidenum">
              <a:rPr lang="en-US" sz="1200">
                <a:latin typeface="Calibri" pitchFamily="34" charset="0"/>
              </a:rPr>
              <a:pPr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44039" name="Picture 6" descr="quadrupole_cross_se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6038"/>
            <a:ext cx="48006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4"/>
          <p:cNvSpPr>
            <a:spLocks noChangeArrowheads="1"/>
          </p:cNvSpPr>
          <p:nvPr/>
        </p:nvSpPr>
        <p:spPr bwMode="auto">
          <a:xfrm>
            <a:off x="5029200" y="5105400"/>
            <a:ext cx="4114800" cy="1446212"/>
          </a:xfrm>
          <a:prstGeom prst="rect">
            <a:avLst/>
          </a:prstGeom>
          <a:solidFill>
            <a:srgbClr val="FBF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Calibri" pitchFamily="34" charset="0"/>
              </a:rPr>
              <a:t>«Διπλοί</a:t>
            </a:r>
            <a:r>
              <a:rPr lang="el-GR" sz="2200" b="1" dirty="0">
                <a:latin typeface="Calibri" pitchFamily="34" charset="0"/>
              </a:rPr>
              <a:t>» τετραπολικοί μαγνήτες: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Calibri" pitchFamily="34" charset="0"/>
              </a:rPr>
              <a:t>Εστίαση σε δύο κατευθύνσεις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Οριζόντιο</a:t>
            </a:r>
            <a:r>
              <a:rPr lang="el-GR" sz="2200" dirty="0">
                <a:latin typeface="Calibri" pitchFamily="34" charset="0"/>
              </a:rPr>
              <a:t> άξονα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Κατακόρυφο</a:t>
            </a:r>
            <a:r>
              <a:rPr lang="el-GR" sz="2200" dirty="0">
                <a:latin typeface="Calibri" pitchFamily="34" charset="0"/>
              </a:rPr>
              <a:t> άξονα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524000"/>
            <a:ext cx="37338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  Οι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δέσμες του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LHC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αποτελούνται από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χιλιάδες πακέτα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, το καθένα με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δισεκατομμύρια πρωτόνια</a:t>
            </a:r>
            <a:endParaRPr lang="el-GR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  Όσο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πιο κοντά βρίσκονται μεταξύ τους τα πρωτόνια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 της δέσμης, τόσο μεγαλύτερη είναι η πιθανότητα να συγκρουστούν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  Φανταστείτε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δύο βελόνες 10 χλμ. μακριά να πρέπει να συγκρουστούν!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l-GR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1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Οι μαγνήτες στη σήραγγα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D2FE66-E32B-4542-96A2-1679AF2F64C9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50F88DB-CD24-4783-8D11-C93CB5188B80}" type="slidenum">
              <a:rPr lang="en-US" sz="1200">
                <a:latin typeface="Calibri" pitchFamily="34" charset="0"/>
              </a:rPr>
              <a:pPr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45062" name="Picture 6" descr="lhc_ring_sec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1143000"/>
            <a:ext cx="83137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5257800" y="1066800"/>
            <a:ext cx="162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00FF"/>
                </a:solidFill>
                <a:latin typeface="Calibri" pitchFamily="34" charset="0"/>
              </a:rPr>
              <a:t>Τετραπολικός </a:t>
            </a:r>
            <a:endParaRPr lang="en-US" dirty="0">
              <a:solidFill>
                <a:srgbClr val="FF00FF"/>
              </a:solidFill>
              <a:latin typeface="Calibri" pitchFamily="34" charset="0"/>
            </a:endParaRPr>
          </a:p>
        </p:txBody>
      </p:sp>
      <p:cxnSp>
        <p:nvCxnSpPr>
          <p:cNvPr id="45064" name="Straight Arrow Connector 17"/>
          <p:cNvCxnSpPr>
            <a:cxnSpLocks noChangeShapeType="1"/>
          </p:cNvCxnSpPr>
          <p:nvPr/>
        </p:nvCxnSpPr>
        <p:spPr bwMode="auto">
          <a:xfrm flipH="1">
            <a:off x="2590800" y="1447800"/>
            <a:ext cx="3124200" cy="2286000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Straight Arrow Connector 19"/>
          <p:cNvCxnSpPr>
            <a:cxnSpLocks noChangeShapeType="1"/>
          </p:cNvCxnSpPr>
          <p:nvPr/>
        </p:nvCxnSpPr>
        <p:spPr bwMode="auto">
          <a:xfrm flipH="1">
            <a:off x="5410200" y="2286000"/>
            <a:ext cx="1905000" cy="2133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TextBox 20"/>
          <p:cNvSpPr txBox="1">
            <a:spLocks noChangeArrowheads="1"/>
          </p:cNvSpPr>
          <p:nvPr/>
        </p:nvSpPr>
        <p:spPr bwMode="auto">
          <a:xfrm>
            <a:off x="6858000" y="1828800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6600"/>
                </a:solidFill>
                <a:latin typeface="Calibri" pitchFamily="34" charset="0"/>
              </a:rPr>
              <a:t>Διπολικός</a:t>
            </a:r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Κυρίως φάση: Παιχνίδι</a:t>
            </a:r>
            <a:b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Αίθουσα ελέγχου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Τρείς ασκήσεις:1) επιτάχυνση, 2) κάμψη και 3) εστίαση</a:t>
            </a:r>
            <a:endParaRPr lang="en-US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91CBC54-2B9D-47EC-AB1F-BACFF676665C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34EC42C-BD7D-464F-8A46-9996D949931B}" type="slidenum">
              <a:rPr lang="en-US" sz="1200">
                <a:latin typeface="Calibri" pitchFamily="34" charset="0"/>
              </a:rPr>
              <a:pPr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64" y="2344102"/>
            <a:ext cx="3999346" cy="358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5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1) επιτάχυνση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95E2682-CEA1-4AA5-A19B-7DF9C77C5A96}" type="datetime1">
              <a:rPr lang="el-GR" sz="1200" smtClean="0">
                <a:latin typeface="Calibri" pitchFamily="34" charset="0"/>
              </a:rPr>
              <a:t>17/2/2021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7BC45E-9FB5-4D63-9250-46762DEF1B61}" type="slidenum">
              <a:rPr lang="en-US" sz="1200">
                <a:latin typeface="Calibri" pitchFamily="34" charset="0"/>
              </a:rPr>
              <a:pPr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8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60" y="1745674"/>
            <a:ext cx="5385003" cy="4380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7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357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Πως θα επιταχύνετε στοιχειώδη σωματίδια στον LHC http://inspiringscience.rdea.gr/delivery/view/index.html?id=619de75b03e6422c8a95736c7cb92ddc&amp;t=p Για τελευταίες τάξεις δημοτικού/Γυμνάσια  </vt:lpstr>
      <vt:lpstr>Aίθουσα ελέγχου του LHC</vt:lpstr>
      <vt:lpstr>Επιτάχυνση</vt:lpstr>
      <vt:lpstr>Αρχή λειτουργίας των κοιλοτήτων επιτάχυνσης</vt:lpstr>
      <vt:lpstr>Κάμψη</vt:lpstr>
      <vt:lpstr>Τετραπολικοί μαγνήτες για εστίαση δέσμης</vt:lpstr>
      <vt:lpstr>Οι μαγνήτες στη σήραγγα του LHC </vt:lpstr>
      <vt:lpstr>Κυρίως φάση: Παιχνίδι Αίθουσα ελέγχου του LHC</vt:lpstr>
      <vt:lpstr>1) επιτάχυνση</vt:lpstr>
      <vt:lpstr>Επιτάχυνση : οδηγίες</vt:lpstr>
      <vt:lpstr>2) Κάμψη </vt:lpstr>
      <vt:lpstr> Κάμψη :οδηγίες </vt:lpstr>
      <vt:lpstr>3) Εστίαση</vt:lpstr>
      <vt:lpstr>Εστίαση :οδηγίες</vt:lpstr>
      <vt:lpstr>Έτοιμοι για συγκρούσεις!</vt:lpstr>
      <vt:lpstr>ΟΔΗΓΙΕΣ</vt:lpstr>
    </vt:vector>
  </TitlesOfParts>
  <Company>DCU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crotty</dc:creator>
  <cp:lastModifiedBy>christina</cp:lastModifiedBy>
  <cp:revision>77</cp:revision>
  <dcterms:created xsi:type="dcterms:W3CDTF">2018-09-11T08:23:08Z</dcterms:created>
  <dcterms:modified xsi:type="dcterms:W3CDTF">2021-02-17T11:19:02Z</dcterms:modified>
</cp:coreProperties>
</file>