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2"/>
  </p:notesMasterIdLst>
  <p:handoutMasterIdLst>
    <p:handoutMasterId r:id="rId63"/>
  </p:handoutMasterIdLst>
  <p:sldIdLst>
    <p:sldId id="349" r:id="rId2"/>
    <p:sldId id="352" r:id="rId3"/>
    <p:sldId id="353" r:id="rId4"/>
    <p:sldId id="354" r:id="rId5"/>
    <p:sldId id="356" r:id="rId6"/>
    <p:sldId id="357" r:id="rId7"/>
    <p:sldId id="358" r:id="rId8"/>
    <p:sldId id="359" r:id="rId9"/>
    <p:sldId id="374" r:id="rId10"/>
    <p:sldId id="360" r:id="rId11"/>
    <p:sldId id="361" r:id="rId12"/>
    <p:sldId id="355" r:id="rId13"/>
    <p:sldId id="257" r:id="rId14"/>
    <p:sldId id="289" r:id="rId15"/>
    <p:sldId id="292" r:id="rId16"/>
    <p:sldId id="265" r:id="rId17"/>
    <p:sldId id="296" r:id="rId18"/>
    <p:sldId id="328" r:id="rId19"/>
    <p:sldId id="297" r:id="rId20"/>
    <p:sldId id="270" r:id="rId21"/>
    <p:sldId id="350" r:id="rId22"/>
    <p:sldId id="345" r:id="rId23"/>
    <p:sldId id="381" r:id="rId24"/>
    <p:sldId id="382" r:id="rId25"/>
    <p:sldId id="282" r:id="rId26"/>
    <p:sldId id="275" r:id="rId27"/>
    <p:sldId id="346" r:id="rId28"/>
    <p:sldId id="363" r:id="rId29"/>
    <p:sldId id="364" r:id="rId30"/>
    <p:sldId id="315" r:id="rId31"/>
    <p:sldId id="319" r:id="rId32"/>
    <p:sldId id="321" r:id="rId33"/>
    <p:sldId id="365" r:id="rId34"/>
    <p:sldId id="366" r:id="rId35"/>
    <p:sldId id="323" r:id="rId36"/>
    <p:sldId id="367" r:id="rId37"/>
    <p:sldId id="326" r:id="rId38"/>
    <p:sldId id="369" r:id="rId39"/>
    <p:sldId id="371" r:id="rId40"/>
    <p:sldId id="368" r:id="rId41"/>
    <p:sldId id="298" r:id="rId42"/>
    <p:sldId id="299" r:id="rId43"/>
    <p:sldId id="372" r:id="rId44"/>
    <p:sldId id="301" r:id="rId45"/>
    <p:sldId id="376" r:id="rId46"/>
    <p:sldId id="311" r:id="rId47"/>
    <p:sldId id="310" r:id="rId48"/>
    <p:sldId id="303" r:id="rId49"/>
    <p:sldId id="306" r:id="rId50"/>
    <p:sldId id="307" r:id="rId51"/>
    <p:sldId id="379" r:id="rId52"/>
    <p:sldId id="308" r:id="rId53"/>
    <p:sldId id="384" r:id="rId54"/>
    <p:sldId id="385" r:id="rId55"/>
    <p:sldId id="375" r:id="rId56"/>
    <p:sldId id="386" r:id="rId57"/>
    <p:sldId id="383" r:id="rId58"/>
    <p:sldId id="377" r:id="rId59"/>
    <p:sldId id="340" r:id="rId60"/>
    <p:sldId id="347"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0E90"/>
    <a:srgbClr val="FFFFFF"/>
    <a:srgbClr val="760CFF"/>
    <a:srgbClr val="971CFF"/>
    <a:srgbClr val="C03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0" d="100"/>
          <a:sy n="90" d="100"/>
        </p:scale>
        <p:origin x="-1832" y="-4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674299-FE10-C844-867B-98D4F171B766}" type="datetime1">
              <a:rPr lang="en-US" smtClean="0"/>
              <a:t>17.02.21</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90DBAA-13E1-A34E-8508-6559B0C1B7C2}" type="slidenum">
              <a:rPr lang="fr-FR" smtClean="0"/>
              <a:t>‹#›</a:t>
            </a:fld>
            <a:endParaRPr lang="fr-FR"/>
          </a:p>
        </p:txBody>
      </p:sp>
    </p:spTree>
    <p:extLst>
      <p:ext uri="{BB962C8B-B14F-4D97-AF65-F5344CB8AC3E}">
        <p14:creationId xmlns:p14="http://schemas.microsoft.com/office/powerpoint/2010/main" val="14283984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53987F-8820-F44C-BB54-D5E676DDF81A}" type="datetime1">
              <a:rPr lang="en-US" smtClean="0"/>
              <a:t>17.02.21</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0B4B9-7A32-1B47-A961-15F625A7C4A3}" type="slidenum">
              <a:rPr lang="fr-FR" smtClean="0"/>
              <a:t>‹#›</a:t>
            </a:fld>
            <a:endParaRPr lang="fr-FR"/>
          </a:p>
        </p:txBody>
      </p:sp>
    </p:spTree>
    <p:extLst>
      <p:ext uri="{BB962C8B-B14F-4D97-AF65-F5344CB8AC3E}">
        <p14:creationId xmlns:p14="http://schemas.microsoft.com/office/powerpoint/2010/main" val="2330379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B6B7A4-5938-9343-8C13-7DD01121093D}" type="slidenum">
              <a:rPr lang="en-US"/>
              <a:pPr>
                <a:defRPr/>
              </a:pPr>
              <a:t>5</a:t>
            </a:fld>
            <a:endParaRPr lang="en-US"/>
          </a:p>
        </p:txBody>
      </p:sp>
      <p:sp>
        <p:nvSpPr>
          <p:cNvPr id="424962" name="Rectangle 2"/>
          <p:cNvSpPr>
            <a:spLocks noGrp="1" noRot="1" noChangeAspect="1" noChangeArrowheads="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424963" name="Rectangle 3"/>
          <p:cNvSpPr>
            <a:spLocks noGrp="1" noChangeArrowheads="1"/>
          </p:cNvSpPr>
          <p:nvPr>
            <p:ph type="body" idx="1"/>
          </p:nvPr>
        </p:nvSpPr>
        <p:spPr>
          <a:xfrm>
            <a:off x="913862" y="4343695"/>
            <a:ext cx="5030278" cy="4113916"/>
          </a:xfrm>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51267" name="Rectangle 3"/>
          <p:cNvSpPr>
            <a:spLocks noGrp="1" noChangeArrowheads="1"/>
          </p:cNvSpPr>
          <p:nvPr>
            <p:ph type="body" idx="1"/>
          </p:nvPr>
        </p:nvSpPr>
        <p:spPr bwMode="auto">
          <a:xfrm>
            <a:off x="914939" y="4343990"/>
            <a:ext cx="5028124" cy="4114505"/>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2130B4B9-7A32-1B47-A961-15F625A7C4A3}" type="slidenum">
              <a:rPr lang="fr-FR" smtClean="0"/>
              <a:t>25</a:t>
            </a:fld>
            <a:endParaRPr lang="fr-FR"/>
          </a:p>
        </p:txBody>
      </p:sp>
    </p:spTree>
    <p:extLst>
      <p:ext uri="{BB962C8B-B14F-4D97-AF65-F5344CB8AC3E}">
        <p14:creationId xmlns:p14="http://schemas.microsoft.com/office/powerpoint/2010/main" val="768743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D5A669-DB91-C148-B0DA-1AFD062A6B18}" type="slidenum">
              <a:rPr lang="en-US"/>
              <a:pPr>
                <a:defRPr/>
              </a:pPr>
              <a:t>28</a:t>
            </a:fld>
            <a:endParaRPr lang="en-US"/>
          </a:p>
        </p:txBody>
      </p:sp>
      <p:sp>
        <p:nvSpPr>
          <p:cNvPr id="21299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F04D00-72AD-F449-8C6A-C8BCDC32456A}" type="slidenum">
              <a:rPr lang="en-US"/>
              <a:pPr/>
              <a:t>31</a:t>
            </a:fld>
            <a:endParaRPr lang="en-US"/>
          </a:p>
        </p:txBody>
      </p:sp>
      <p:sp>
        <p:nvSpPr>
          <p:cNvPr id="195586" name="Rectangle 2"/>
          <p:cNvSpPr>
            <a:spLocks noGrp="1" noRot="1" noChangeAspect="1" noChangeArrowheads="1" noTextEdit="1"/>
          </p:cNvSpPr>
          <p:nvPr>
            <p:ph type="sldImg"/>
          </p:nvPr>
        </p:nvSpPr>
        <p:spPr>
          <a:xfrm>
            <a:off x="1143000" y="685800"/>
            <a:ext cx="4572000" cy="3429000"/>
          </a:xfrm>
          <a:ln/>
        </p:spPr>
      </p:sp>
      <p:sp>
        <p:nvSpPr>
          <p:cNvPr id="1955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1206F-F5CF-E343-819C-ED6325633790}" type="slidenum">
              <a:rPr lang="en-US"/>
              <a:pPr/>
              <a:t>32</a:t>
            </a:fld>
            <a:endParaRPr lang="en-US"/>
          </a:p>
        </p:txBody>
      </p:sp>
      <p:sp>
        <p:nvSpPr>
          <p:cNvPr id="198658" name="Rectangle 2"/>
          <p:cNvSpPr>
            <a:spLocks noGrp="1" noRot="1" noChangeAspect="1" noChangeArrowheads="1" noTextEdit="1"/>
          </p:cNvSpPr>
          <p:nvPr>
            <p:ph type="sldImg"/>
          </p:nvPr>
        </p:nvSpPr>
        <p:spPr>
          <a:xfrm>
            <a:off x="1143000" y="685800"/>
            <a:ext cx="4572000" cy="3429000"/>
          </a:xfrm>
          <a:ln/>
        </p:spPr>
      </p:sp>
      <p:sp>
        <p:nvSpPr>
          <p:cNvPr id="198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9BB71-CA76-6944-9457-9F0E7DE6A7F0}" type="slidenum">
              <a:rPr lang="en-US"/>
              <a:pPr/>
              <a:t>35</a:t>
            </a:fld>
            <a:endParaRPr lang="en-US"/>
          </a:p>
        </p:txBody>
      </p:sp>
      <p:sp>
        <p:nvSpPr>
          <p:cNvPr id="200706" name="Rectangle 2"/>
          <p:cNvSpPr>
            <a:spLocks noGrp="1" noRot="1" noChangeAspect="1" noChangeArrowheads="1" noTextEdit="1"/>
          </p:cNvSpPr>
          <p:nvPr>
            <p:ph type="sldImg"/>
          </p:nvPr>
        </p:nvSpPr>
        <p:spPr>
          <a:xfrm>
            <a:off x="1143000" y="685800"/>
            <a:ext cx="4572000" cy="3429000"/>
          </a:xfrm>
          <a:ln/>
        </p:spPr>
      </p:sp>
      <p:sp>
        <p:nvSpPr>
          <p:cNvPr id="2007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9BB71-CA76-6944-9457-9F0E7DE6A7F0}" type="slidenum">
              <a:rPr lang="en-US"/>
              <a:pPr/>
              <a:t>36</a:t>
            </a:fld>
            <a:endParaRPr lang="en-US"/>
          </a:p>
        </p:txBody>
      </p:sp>
      <p:sp>
        <p:nvSpPr>
          <p:cNvPr id="200706" name="Rectangle 2"/>
          <p:cNvSpPr>
            <a:spLocks noGrp="1" noRot="1" noChangeAspect="1" noChangeArrowheads="1" noTextEdit="1"/>
          </p:cNvSpPr>
          <p:nvPr>
            <p:ph type="sldImg"/>
          </p:nvPr>
        </p:nvSpPr>
        <p:spPr>
          <a:xfrm>
            <a:off x="1143000" y="685800"/>
            <a:ext cx="4572000" cy="3429000"/>
          </a:xfrm>
          <a:ln/>
        </p:spPr>
      </p:sp>
      <p:sp>
        <p:nvSpPr>
          <p:cNvPr id="2007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432C1C-126B-F245-9651-0B871DB1F87E}" type="slidenum">
              <a:rPr lang="en-US"/>
              <a:pPr/>
              <a:t>37</a:t>
            </a:fld>
            <a:endParaRPr lang="en-US"/>
          </a:p>
        </p:txBody>
      </p:sp>
      <p:sp>
        <p:nvSpPr>
          <p:cNvPr id="202754" name="Rectangle 2"/>
          <p:cNvSpPr>
            <a:spLocks noGrp="1" noRot="1" noChangeAspect="1" noChangeArrowheads="1" noTextEdit="1"/>
          </p:cNvSpPr>
          <p:nvPr>
            <p:ph type="sldImg"/>
          </p:nvPr>
        </p:nvSpPr>
        <p:spPr>
          <a:xfrm>
            <a:off x="1143000" y="685800"/>
            <a:ext cx="4572000" cy="3429000"/>
          </a:xfrm>
          <a:ln/>
        </p:spPr>
      </p:sp>
      <p:sp>
        <p:nvSpPr>
          <p:cNvPr id="2027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3794" name="Notes Placeholder 2"/>
          <p:cNvSpPr>
            <a:spLocks noGrp="1"/>
          </p:cNvSpPr>
          <p:nvPr>
            <p:ph type="body" idx="1"/>
          </p:nvPr>
        </p:nvSpPr>
        <p:spPr>
          <a:noFill/>
        </p:spPr>
        <p:txBody>
          <a:bodyPr/>
          <a:lstStyle/>
          <a:p>
            <a:endParaRPr lang="en-GB"/>
          </a:p>
        </p:txBody>
      </p:sp>
      <p:sp>
        <p:nvSpPr>
          <p:cNvPr id="33795" name="Slide Number Placeholder 3"/>
          <p:cNvSpPr>
            <a:spLocks noGrp="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7441865D-562B-D642-B8D3-039D115E5029}" type="slidenum">
              <a:rPr lang="en-US" sz="1200" b="0"/>
              <a:pPr/>
              <a:t>41</a:t>
            </a:fld>
            <a:endParaRPr lang="en-US" sz="1200"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l-GR" sz="1200" kern="1200" dirty="0" smtClean="0">
                <a:solidFill>
                  <a:schemeClr val="tx1"/>
                </a:solidFill>
                <a:latin typeface="+mn-lt"/>
                <a:ea typeface="+mn-ea"/>
                <a:cs typeface="+mn-cs"/>
              </a:rPr>
              <a:t>Οι αλληλεπιδρασεις μεταξυ βαριων ιοντων ειναι συνθετες: για την ερμηνεια τους ειναι βασικη η γνωση των αρχικων συνθηκων της πυρινης σφαιρας τη στιγμη μετα τη συγκρουση.</a:t>
            </a:r>
            <a:r>
              <a:rPr lang="en-US" sz="1200"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Ο</a:t>
            </a:r>
            <a:r>
              <a:rPr lang="el-GR" sz="1200" kern="1200" baseline="0" dirty="0" smtClean="0">
                <a:solidFill>
                  <a:schemeClr val="tx1"/>
                </a:solidFill>
                <a:latin typeface="+mn-lt"/>
                <a:ea typeface="+mn-ea"/>
                <a:cs typeface="+mn-cs"/>
              </a:rPr>
              <a:t> αριθμος των φορτισμενων συματιδιων που παραγονται απο τη συγκρουση μας δινει πληροφοριες για το πως τα κουαρκ Και γλουονια των συκρουομενων πυρηνων μετασχηματιζονται σε σωματιδια (π, Κ,..) που βλεπουμε με τους ανιχνευτες.  Επισης για την ενεργειακη πυκνοτητα και θερμοκρασια της </a:t>
            </a:r>
            <a:r>
              <a:rPr lang="en-US" sz="1200" kern="1200" dirty="0" smtClean="0">
                <a:solidFill>
                  <a:schemeClr val="tx1"/>
                </a:solidFill>
                <a:latin typeface="+mn-lt"/>
                <a:ea typeface="+mn-ea"/>
                <a:cs typeface="+mn-cs"/>
              </a:rPr>
              <a:t>fireball. The number of generated particles is correlated with the distance between </a:t>
            </a:r>
            <a:r>
              <a:rPr lang="en-US" sz="1200" kern="1200" dirty="0" err="1" smtClean="0">
                <a:solidFill>
                  <a:schemeClr val="tx1"/>
                </a:solidFill>
                <a:latin typeface="+mn-lt"/>
                <a:ea typeface="+mn-ea"/>
                <a:cs typeface="+mn-cs"/>
              </a:rPr>
              <a:t>centres</a:t>
            </a:r>
            <a:r>
              <a:rPr lang="en-US" sz="1200" kern="1200" dirty="0" smtClean="0">
                <a:solidFill>
                  <a:schemeClr val="tx1"/>
                </a:solidFill>
                <a:latin typeface="+mn-lt"/>
                <a:ea typeface="+mn-ea"/>
                <a:cs typeface="+mn-cs"/>
              </a:rPr>
              <a:t> of the colliding nuclei (impact parameter). Head-on (central) collisions (small impact parameter), when the largest number of incoming protons and neutrons participate in the collision, generate most particles. The charged particle multiplicity per colliding nucleon pair measured by ALICE for the most central collisions </a:t>
            </a:r>
            <a:r>
              <a:rPr lang="en-US" sz="1200" b="1" kern="1200" dirty="0" smtClean="0">
                <a:solidFill>
                  <a:schemeClr val="tx1"/>
                </a:solidFill>
                <a:latin typeface="+mn-lt"/>
                <a:ea typeface="+mn-ea"/>
                <a:cs typeface="+mn-cs"/>
              </a:rPr>
              <a:t>is double that measured at RHIC</a:t>
            </a:r>
            <a:r>
              <a:rPr lang="en-US" sz="1200" kern="1200" dirty="0" smtClean="0">
                <a:solidFill>
                  <a:schemeClr val="tx1"/>
                </a:solidFill>
                <a:latin typeface="+mn-lt"/>
                <a:ea typeface="+mn-ea"/>
                <a:cs typeface="+mn-cs"/>
              </a:rPr>
              <a:t>, where the collision energy is factor </a:t>
            </a:r>
            <a:r>
              <a:rPr lang="en-US" sz="1200" b="1" kern="1200" dirty="0" smtClean="0">
                <a:solidFill>
                  <a:schemeClr val="tx1"/>
                </a:solidFill>
                <a:latin typeface="+mn-lt"/>
                <a:ea typeface="+mn-ea"/>
                <a:cs typeface="+mn-cs"/>
              </a:rPr>
              <a:t>14 lower</a:t>
            </a:r>
            <a:r>
              <a:rPr lang="en-US" sz="1200" kern="1200" dirty="0" smtClean="0">
                <a:solidFill>
                  <a:schemeClr val="tx1"/>
                </a:solidFill>
                <a:latin typeface="+mn-lt"/>
                <a:ea typeface="+mn-ea"/>
                <a:cs typeface="+mn-cs"/>
              </a:rPr>
              <a:t>, fig.1. This shows that the system created at LHC has much higher energy density and is at least 30% hotter that at RHIC. </a:t>
            </a:r>
            <a:endParaRPr lang="fr-FR" dirty="0"/>
          </a:p>
        </p:txBody>
      </p:sp>
      <p:sp>
        <p:nvSpPr>
          <p:cNvPr id="4" name="Slide Number Placeholder 3"/>
          <p:cNvSpPr>
            <a:spLocks noGrp="1"/>
          </p:cNvSpPr>
          <p:nvPr>
            <p:ph type="sldNum" sz="quarter" idx="10"/>
          </p:nvPr>
        </p:nvSpPr>
        <p:spPr/>
        <p:txBody>
          <a:bodyPr/>
          <a:lstStyle/>
          <a:p>
            <a:fld id="{2130B4B9-7A32-1B47-A961-15F625A7C4A3}" type="slidenum">
              <a:rPr lang="fr-FR" smtClean="0"/>
              <a:t>43</a:t>
            </a:fld>
            <a:endParaRPr lang="fr-FR"/>
          </a:p>
        </p:txBody>
      </p:sp>
    </p:spTree>
    <p:extLst>
      <p:ext uri="{BB962C8B-B14F-4D97-AF65-F5344CB8AC3E}">
        <p14:creationId xmlns:p14="http://schemas.microsoft.com/office/powerpoint/2010/main" val="420034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95D0FE-054B-DC4F-B435-1059083AF03D}" type="slidenum">
              <a:rPr lang="en-US"/>
              <a:pPr>
                <a:defRPr/>
              </a:pPr>
              <a:t>6</a:t>
            </a:fld>
            <a:endParaRPr lang="en-US"/>
          </a:p>
        </p:txBody>
      </p:sp>
      <p:sp>
        <p:nvSpPr>
          <p:cNvPr id="36761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67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l-GR" sz="1200" kern="1200" dirty="0" smtClean="0">
                <a:solidFill>
                  <a:schemeClr val="tx1"/>
                </a:solidFill>
                <a:latin typeface="+mn-lt"/>
                <a:ea typeface="+mn-ea"/>
                <a:cs typeface="+mn-cs"/>
              </a:rPr>
              <a:t>Οι αλληλεπιδρασεις μεταξυ βαριων ιοντων ειναι συνθετες: για την ερμηνεια τους ειναι βασικη η γνωση των αρχικων συνθηκων της πυρινης σφαιρας τη στιγμη μετα τη συγκρουση.</a:t>
            </a:r>
            <a:r>
              <a:rPr lang="en-US" sz="1200"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Ο</a:t>
            </a:r>
            <a:r>
              <a:rPr lang="el-GR" sz="1200" kern="1200" baseline="0" dirty="0" smtClean="0">
                <a:solidFill>
                  <a:schemeClr val="tx1"/>
                </a:solidFill>
                <a:latin typeface="+mn-lt"/>
                <a:ea typeface="+mn-ea"/>
                <a:cs typeface="+mn-cs"/>
              </a:rPr>
              <a:t> αριθμος των φορτισμενων συματιδιων που παραγονται απο τη συγκρουση μας δινει πληροφοριες για το πως τα κουαρκ Και γλουονια των συκρουομενων πυρηνων μετασχηματιζονται σε σωματιδια (π, Κ,..) που βλεπουμε με τους ανιχνευτες.  Επισης για την ενεργειακη πυκνοτητα και θερμοκρασια της </a:t>
            </a:r>
            <a:r>
              <a:rPr lang="en-US" sz="1200" kern="1200" dirty="0" smtClean="0">
                <a:solidFill>
                  <a:schemeClr val="tx1"/>
                </a:solidFill>
                <a:latin typeface="+mn-lt"/>
                <a:ea typeface="+mn-ea"/>
                <a:cs typeface="+mn-cs"/>
              </a:rPr>
              <a:t>fireball. The number of generated particles is correlated with the distance between </a:t>
            </a:r>
            <a:r>
              <a:rPr lang="en-US" sz="1200" kern="1200" dirty="0" err="1" smtClean="0">
                <a:solidFill>
                  <a:schemeClr val="tx1"/>
                </a:solidFill>
                <a:latin typeface="+mn-lt"/>
                <a:ea typeface="+mn-ea"/>
                <a:cs typeface="+mn-cs"/>
              </a:rPr>
              <a:t>centres</a:t>
            </a:r>
            <a:r>
              <a:rPr lang="en-US" sz="1200" kern="1200" dirty="0" smtClean="0">
                <a:solidFill>
                  <a:schemeClr val="tx1"/>
                </a:solidFill>
                <a:latin typeface="+mn-lt"/>
                <a:ea typeface="+mn-ea"/>
                <a:cs typeface="+mn-cs"/>
              </a:rPr>
              <a:t> of the colliding nuclei (impact parameter). Head-on (central) collisions (small impact parameter), when the largest number of incoming protons and neutrons participate in the collision, generate most particles. The charged particle multiplicity per colliding nucleon pair measured by ALICE for the most central collisions </a:t>
            </a:r>
            <a:r>
              <a:rPr lang="en-US" sz="1200" b="1" kern="1200" dirty="0" smtClean="0">
                <a:solidFill>
                  <a:schemeClr val="tx1"/>
                </a:solidFill>
                <a:latin typeface="+mn-lt"/>
                <a:ea typeface="+mn-ea"/>
                <a:cs typeface="+mn-cs"/>
              </a:rPr>
              <a:t>is double that measured at RHIC</a:t>
            </a:r>
            <a:r>
              <a:rPr lang="en-US" sz="1200" kern="1200" dirty="0" smtClean="0">
                <a:solidFill>
                  <a:schemeClr val="tx1"/>
                </a:solidFill>
                <a:latin typeface="+mn-lt"/>
                <a:ea typeface="+mn-ea"/>
                <a:cs typeface="+mn-cs"/>
              </a:rPr>
              <a:t>, where the collision energy is factor </a:t>
            </a:r>
            <a:r>
              <a:rPr lang="en-US" sz="1200" b="1" kern="1200" dirty="0" smtClean="0">
                <a:solidFill>
                  <a:schemeClr val="tx1"/>
                </a:solidFill>
                <a:latin typeface="+mn-lt"/>
                <a:ea typeface="+mn-ea"/>
                <a:cs typeface="+mn-cs"/>
              </a:rPr>
              <a:t>14 lower</a:t>
            </a:r>
            <a:r>
              <a:rPr lang="en-US" sz="1200" kern="1200" dirty="0" smtClean="0">
                <a:solidFill>
                  <a:schemeClr val="tx1"/>
                </a:solidFill>
                <a:latin typeface="+mn-lt"/>
                <a:ea typeface="+mn-ea"/>
                <a:cs typeface="+mn-cs"/>
              </a:rPr>
              <a:t>, fig.1. This shows that the system created at LHC has much higher energy density and is at least 30% hotter that at RHIC. </a:t>
            </a:r>
            <a:endParaRPr lang="fr-FR" dirty="0"/>
          </a:p>
        </p:txBody>
      </p:sp>
      <p:sp>
        <p:nvSpPr>
          <p:cNvPr id="4" name="Slide Number Placeholder 3"/>
          <p:cNvSpPr>
            <a:spLocks noGrp="1"/>
          </p:cNvSpPr>
          <p:nvPr>
            <p:ph type="sldNum" sz="quarter" idx="10"/>
          </p:nvPr>
        </p:nvSpPr>
        <p:spPr/>
        <p:txBody>
          <a:bodyPr/>
          <a:lstStyle/>
          <a:p>
            <a:fld id="{2130B4B9-7A32-1B47-A961-15F625A7C4A3}" type="slidenum">
              <a:rPr lang="fr-FR" smtClean="0"/>
              <a:t>44</a:t>
            </a:fld>
            <a:endParaRPr lang="fr-FR"/>
          </a:p>
        </p:txBody>
      </p:sp>
    </p:spTree>
    <p:extLst>
      <p:ext uri="{BB962C8B-B14F-4D97-AF65-F5344CB8AC3E}">
        <p14:creationId xmlns:p14="http://schemas.microsoft.com/office/powerpoint/2010/main" val="4200341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388784-9E50-EB4A-863E-09E5E6A7A9A2}" type="slidenum">
              <a:rPr lang="en-US"/>
              <a:pPr>
                <a:defRPr/>
              </a:pPr>
              <a:t>8</a:t>
            </a:fld>
            <a:endParaRPr lang="en-US"/>
          </a:p>
        </p:txBody>
      </p:sp>
      <p:sp>
        <p:nvSpPr>
          <p:cNvPr id="3901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901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A738B0-46E4-E043-87D5-7B286B5DE399}" type="slidenum">
              <a:rPr lang="en-US"/>
              <a:pPr>
                <a:defRPr/>
              </a:pPr>
              <a:t>9</a:t>
            </a:fld>
            <a:endParaRPr lang="en-US"/>
          </a:p>
        </p:txBody>
      </p:sp>
      <p:sp>
        <p:nvSpPr>
          <p:cNvPr id="403458" name="Rectangle 2"/>
          <p:cNvSpPr>
            <a:spLocks noGrp="1" noRot="1" noChangeAspect="1" noChangeArrowheads="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403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B13EE9-FD47-5242-A27C-DC6C306E2281}" type="slidenum">
              <a:rPr lang="en-US"/>
              <a:pPr>
                <a:defRPr/>
              </a:pPr>
              <a:t>10</a:t>
            </a:fld>
            <a:endParaRPr lang="en-US"/>
          </a:p>
        </p:txBody>
      </p:sp>
      <p:sp>
        <p:nvSpPr>
          <p:cNvPr id="39526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51267" name="Rectangle 3"/>
          <p:cNvSpPr>
            <a:spLocks noGrp="1" noChangeArrowheads="1"/>
          </p:cNvSpPr>
          <p:nvPr>
            <p:ph type="body" idx="1"/>
          </p:nvPr>
        </p:nvSpPr>
        <p:spPr bwMode="auto">
          <a:xfrm>
            <a:off x="914939" y="4343990"/>
            <a:ext cx="5028124" cy="4114505"/>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130B4B9-7A32-1B47-A961-15F625A7C4A3}" type="slidenum">
              <a:rPr lang="fr-FR" smtClean="0"/>
              <a:t>13</a:t>
            </a:fld>
            <a:endParaRPr lang="fr-FR"/>
          </a:p>
        </p:txBody>
      </p:sp>
    </p:spTree>
    <p:extLst>
      <p:ext uri="{BB962C8B-B14F-4D97-AF65-F5344CB8AC3E}">
        <p14:creationId xmlns:p14="http://schemas.microsoft.com/office/powerpoint/2010/main" val="2628053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l-GR" dirty="0" smtClean="0">
                <a:solidFill>
                  <a:schemeClr val="bg1"/>
                </a:solidFill>
              </a:rPr>
              <a:t>Εκατομυριοστά</a:t>
            </a:r>
            <a:r>
              <a:rPr lang="el-GR" baseline="0" dirty="0" smtClean="0">
                <a:solidFill>
                  <a:schemeClr val="bg1"/>
                </a:solidFill>
              </a:rPr>
              <a:t> </a:t>
            </a:r>
            <a:r>
              <a:rPr lang="el-GR" dirty="0" smtClean="0">
                <a:solidFill>
                  <a:schemeClr val="bg1"/>
                </a:solidFill>
              </a:rPr>
              <a:t>του δευτερολέπτου</a:t>
            </a:r>
            <a:r>
              <a:rPr lang="el-GR" baseline="0" dirty="0" smtClean="0">
                <a:solidFill>
                  <a:schemeClr val="bg1"/>
                </a:solidFill>
              </a:rPr>
              <a:t> </a:t>
            </a:r>
            <a:r>
              <a:rPr lang="el-GR" dirty="0" smtClean="0">
                <a:solidFill>
                  <a:schemeClr val="bg1"/>
                </a:solidFill>
              </a:rPr>
              <a:t>μετά τη γέννηση του</a:t>
            </a:r>
            <a:r>
              <a:rPr lang="el-GR" baseline="0" dirty="0" smtClean="0">
                <a:solidFill>
                  <a:schemeClr val="bg1"/>
                </a:solidFill>
              </a:rPr>
              <a:t> </a:t>
            </a:r>
            <a:r>
              <a:rPr lang="el-GR" dirty="0" smtClean="0">
                <a:solidFill>
                  <a:schemeClr val="bg1"/>
                </a:solidFill>
              </a:rPr>
              <a:t>σύμπαντος, όλη η ύλη</a:t>
            </a:r>
          </a:p>
          <a:p>
            <a:r>
              <a:rPr lang="el-GR" dirty="0" smtClean="0">
                <a:solidFill>
                  <a:schemeClr val="bg1"/>
                </a:solidFill>
              </a:rPr>
              <a:t>αποτελείται από κουάρκ και γλουόνια που κινούνται</a:t>
            </a:r>
            <a:r>
              <a:rPr lang="el-GR" baseline="0" dirty="0" smtClean="0">
                <a:solidFill>
                  <a:schemeClr val="bg1"/>
                </a:solidFill>
              </a:rPr>
              <a:t> </a:t>
            </a:r>
            <a:r>
              <a:rPr lang="el-GR" dirty="0" smtClean="0">
                <a:solidFill>
                  <a:schemeClr val="bg1"/>
                </a:solidFill>
              </a:rPr>
              <a:t>Ελεύθερα. Καθώς το σύμπαν διαστέλεται  και ψύχεται, τα κουάρκ και τα γλουόνια «φυλακίζονται» για πάντα μέσα στα αδρόνια, από τα οποία</a:t>
            </a:r>
            <a:r>
              <a:rPr lang="el-GR" baseline="0" dirty="0" smtClean="0">
                <a:solidFill>
                  <a:schemeClr val="bg1"/>
                </a:solidFill>
              </a:rPr>
              <a:t> </a:t>
            </a:r>
            <a:r>
              <a:rPr lang="el-GR" dirty="0" smtClean="0">
                <a:solidFill>
                  <a:schemeClr val="bg1"/>
                </a:solidFill>
              </a:rPr>
              <a:t>σήμερα παραμένουν μόνο πρωτόνια και νετρόνια</a:t>
            </a:r>
            <a:endParaRPr lang="en-US" dirty="0" smtClean="0">
              <a:solidFill>
                <a:schemeClr val="bg1"/>
              </a:solidFill>
            </a:endParaRPr>
          </a:p>
          <a:p>
            <a:endParaRPr lang="el-GR"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2130B4B9-7A32-1B47-A961-15F625A7C4A3}" type="slidenum">
              <a:rPr lang="fr-FR" smtClean="0"/>
              <a:t>14</a:t>
            </a:fld>
            <a:endParaRPr lang="fr-FR"/>
          </a:p>
        </p:txBody>
      </p:sp>
    </p:spTree>
    <p:extLst>
      <p:ext uri="{BB962C8B-B14F-4D97-AF65-F5344CB8AC3E}">
        <p14:creationId xmlns:p14="http://schemas.microsoft.com/office/powerpoint/2010/main" val="152176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l-GR" dirty="0" smtClean="0"/>
              <a:t>Στα αδρονια</a:t>
            </a:r>
            <a:r>
              <a:rPr lang="el-GR" baseline="0" dirty="0" smtClean="0"/>
              <a:t> τα κουαρκ συνδεονται με την ισχυρη δυναμη, που η ισχυσ της μεγαλωνει με την αποσταση και που εχει να κανει με το φορτιο του χρωματος Αν προσπαθησουμε να διαχωρισουμε τα δυο κουαρκ, δινοντας ενεργεια στο συστημα, οταν η ενεργεια κανει δυνατη τη δημιουργια ενος ζευγαριου κουαρκ-αντικουαρκ, σπαζει ο δεσμος και καταληγουμε με δυο αδρονια (αντι του αρχικου ενος)</a:t>
            </a:r>
            <a:endParaRPr lang="en-GB" dirty="0"/>
          </a:p>
        </p:txBody>
      </p:sp>
      <p:sp>
        <p:nvSpPr>
          <p:cNvPr id="4" name="Slide Number Placeholder 3"/>
          <p:cNvSpPr>
            <a:spLocks noGrp="1"/>
          </p:cNvSpPr>
          <p:nvPr>
            <p:ph type="sldNum" sz="quarter" idx="10"/>
          </p:nvPr>
        </p:nvSpPr>
        <p:spPr/>
        <p:txBody>
          <a:bodyPr/>
          <a:lstStyle/>
          <a:p>
            <a:fld id="{5C00815A-DBBC-4841-A6E8-5165C14C7231}" type="slidenum">
              <a:rPr lang="en-US" smtClean="0"/>
              <a:t>17</a:t>
            </a:fld>
            <a:endParaRPr lang="en-US"/>
          </a:p>
        </p:txBody>
      </p:sp>
    </p:spTree>
    <p:extLst>
      <p:ext uri="{BB962C8B-B14F-4D97-AF65-F5344CB8AC3E}">
        <p14:creationId xmlns:p14="http://schemas.microsoft.com/office/powerpoint/2010/main" val="18645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fr-FR"/>
          </a:p>
        </p:txBody>
      </p:sp>
      <p:sp>
        <p:nvSpPr>
          <p:cNvPr id="4" name="Date Placeholder 3"/>
          <p:cNvSpPr>
            <a:spLocks noGrp="1"/>
          </p:cNvSpPr>
          <p:nvPr>
            <p:ph type="dt" sz="half" idx="10"/>
          </p:nvPr>
        </p:nvSpPr>
        <p:spPr/>
        <p:txBody>
          <a:bodyPr/>
          <a:lstStyle/>
          <a:p>
            <a:r>
              <a:rPr lang="el-GR" smtClean="0"/>
              <a:t>18.2.2021</a:t>
            </a:r>
            <a:endParaRPr lang="fr-FR"/>
          </a:p>
        </p:txBody>
      </p:sp>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
        <p:nvSpPr>
          <p:cNvPr id="6" name="Slide Number Placeholder 5"/>
          <p:cNvSpPr>
            <a:spLocks noGrp="1"/>
          </p:cNvSpPr>
          <p:nvPr>
            <p:ph type="sldNum" sz="quarter" idx="12"/>
          </p:nvPr>
        </p:nvSpPr>
        <p:spPr/>
        <p:txBody>
          <a:bodyPr/>
          <a:lstStyle/>
          <a:p>
            <a:fld id="{DD6A0079-E3EA-F649-832E-01E6D884025C}" type="slidenum">
              <a:rPr lang="fr-FR" smtClean="0"/>
              <a:t>‹#›</a:t>
            </a:fld>
            <a:endParaRPr lang="fr-FR"/>
          </a:p>
        </p:txBody>
      </p:sp>
    </p:spTree>
    <p:extLst>
      <p:ext uri="{BB962C8B-B14F-4D97-AF65-F5344CB8AC3E}">
        <p14:creationId xmlns:p14="http://schemas.microsoft.com/office/powerpoint/2010/main" val="566185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r>
              <a:rPr lang="el-GR" smtClean="0"/>
              <a:t>18.2.2021</a:t>
            </a:r>
            <a:endParaRPr lang="fr-FR"/>
          </a:p>
        </p:txBody>
      </p:sp>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
        <p:nvSpPr>
          <p:cNvPr id="6" name="Slide Number Placeholder 5"/>
          <p:cNvSpPr>
            <a:spLocks noGrp="1"/>
          </p:cNvSpPr>
          <p:nvPr>
            <p:ph type="sldNum" sz="quarter" idx="12"/>
          </p:nvPr>
        </p:nvSpPr>
        <p:spPr/>
        <p:txBody>
          <a:bodyPr/>
          <a:lstStyle/>
          <a:p>
            <a:fld id="{DD6A0079-E3EA-F649-832E-01E6D884025C}" type="slidenum">
              <a:rPr lang="fr-FR" smtClean="0"/>
              <a:t>‹#›</a:t>
            </a:fld>
            <a:endParaRPr lang="fr-FR"/>
          </a:p>
        </p:txBody>
      </p:sp>
    </p:spTree>
    <p:extLst>
      <p:ext uri="{BB962C8B-B14F-4D97-AF65-F5344CB8AC3E}">
        <p14:creationId xmlns:p14="http://schemas.microsoft.com/office/powerpoint/2010/main" val="297421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smtClean="0"/>
              <a:t>Click to edit Master title style</a:t>
            </a:r>
            <a:endParaRPr lang="fr-F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r>
              <a:rPr lang="el-GR" smtClean="0"/>
              <a:t>18.2.2021</a:t>
            </a:r>
            <a:endParaRPr lang="fr-FR"/>
          </a:p>
        </p:txBody>
      </p:sp>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
        <p:nvSpPr>
          <p:cNvPr id="6" name="Slide Number Placeholder 5"/>
          <p:cNvSpPr>
            <a:spLocks noGrp="1"/>
          </p:cNvSpPr>
          <p:nvPr>
            <p:ph type="sldNum" sz="quarter" idx="12"/>
          </p:nvPr>
        </p:nvSpPr>
        <p:spPr/>
        <p:txBody>
          <a:bodyPr/>
          <a:lstStyle/>
          <a:p>
            <a:fld id="{DD6A0079-E3EA-F649-832E-01E6D884025C}" type="slidenum">
              <a:rPr lang="fr-FR" smtClean="0"/>
              <a:t>‹#›</a:t>
            </a:fld>
            <a:endParaRPr lang="fr-FR"/>
          </a:p>
        </p:txBody>
      </p:sp>
    </p:spTree>
    <p:extLst>
      <p:ext uri="{BB962C8B-B14F-4D97-AF65-F5344CB8AC3E}">
        <p14:creationId xmlns:p14="http://schemas.microsoft.com/office/powerpoint/2010/main" val="3040086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5"/>
            <a:ext cx="8229600" cy="1139825"/>
          </a:xfrm>
        </p:spPr>
        <p:txBody>
          <a:bodyPr/>
          <a:lstStyle/>
          <a:p>
            <a:r>
              <a:rPr lang="fr-CH" smtClean="0"/>
              <a:t>Cliquez et modifiez le titre</a:t>
            </a:r>
            <a:endParaRPr lang="fr-FR"/>
          </a:p>
        </p:txBody>
      </p:sp>
      <p:sp>
        <p:nvSpPr>
          <p:cNvPr id="3" name="Espace réservé du texte 2"/>
          <p:cNvSpPr>
            <a:spLocks noGrp="1"/>
          </p:cNvSpPr>
          <p:nvPr>
            <p:ph type="body" sz="half" idx="1"/>
          </p:nvPr>
        </p:nvSpPr>
        <p:spPr>
          <a:xfrm>
            <a:off x="457200" y="1600202"/>
            <a:ext cx="4038600" cy="4530725"/>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contenu 3"/>
          <p:cNvSpPr>
            <a:spLocks noGrp="1"/>
          </p:cNvSpPr>
          <p:nvPr>
            <p:ph sz="quarter" idx="2"/>
          </p:nvPr>
        </p:nvSpPr>
        <p:spPr>
          <a:xfrm>
            <a:off x="4648200" y="1600202"/>
            <a:ext cx="4038600" cy="2189163"/>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u contenu 4"/>
          <p:cNvSpPr>
            <a:spLocks noGrp="1"/>
          </p:cNvSpPr>
          <p:nvPr>
            <p:ph sz="quarter" idx="3"/>
          </p:nvPr>
        </p:nvSpPr>
        <p:spPr>
          <a:xfrm>
            <a:off x="4648200" y="3941763"/>
            <a:ext cx="4038600" cy="2189162"/>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6" name="Espace réservé de la date 5"/>
          <p:cNvSpPr>
            <a:spLocks noGrp="1"/>
          </p:cNvSpPr>
          <p:nvPr>
            <p:ph type="dt" sz="half" idx="10"/>
          </p:nvPr>
        </p:nvSpPr>
        <p:spPr>
          <a:xfrm>
            <a:off x="457200" y="6243638"/>
            <a:ext cx="2133600" cy="457200"/>
          </a:xfrm>
        </p:spPr>
        <p:txBody>
          <a:bodyPr/>
          <a:lstStyle>
            <a:lvl1pPr>
              <a:defRPr/>
            </a:lvl1pPr>
          </a:lstStyle>
          <a:p>
            <a:r>
              <a:rPr lang="el-GR" smtClean="0"/>
              <a:t>18.2.2021</a:t>
            </a:r>
            <a:endParaRPr lang="en-US"/>
          </a:p>
        </p:txBody>
      </p:sp>
      <p:sp>
        <p:nvSpPr>
          <p:cNvPr id="7" name="Espace réservé du pied de page 6"/>
          <p:cNvSpPr>
            <a:spLocks noGrp="1"/>
          </p:cNvSpPr>
          <p:nvPr>
            <p:ph type="ftr" sz="quarter" idx="11"/>
          </p:nvPr>
        </p:nvSpPr>
        <p:spPr>
          <a:xfrm>
            <a:off x="3124200" y="6248400"/>
            <a:ext cx="2895600" cy="457200"/>
          </a:xfrm>
        </p:spPr>
        <p:txBody>
          <a:bodyPr/>
          <a:lstStyle>
            <a:lvl1pPr>
              <a:defRPr/>
            </a:lvl1pPr>
          </a:lstStyle>
          <a:p>
            <a:r>
              <a:rPr lang="el-GR" smtClean="0"/>
              <a:t>Δέσποινα Χατζηφωτιάδου </a:t>
            </a:r>
            <a:endParaRPr lang="en-US"/>
          </a:p>
        </p:txBody>
      </p:sp>
      <p:sp>
        <p:nvSpPr>
          <p:cNvPr id="8" name="Espace réservé du numéro de diapositive 7"/>
          <p:cNvSpPr>
            <a:spLocks noGrp="1"/>
          </p:cNvSpPr>
          <p:nvPr>
            <p:ph type="sldNum" sz="quarter" idx="12"/>
          </p:nvPr>
        </p:nvSpPr>
        <p:spPr>
          <a:xfrm>
            <a:off x="6553200" y="6243638"/>
            <a:ext cx="2133600" cy="457200"/>
          </a:xfrm>
        </p:spPr>
        <p:txBody>
          <a:bodyPr/>
          <a:lstStyle>
            <a:lvl1pPr>
              <a:defRPr smtClean="0"/>
            </a:lvl1pPr>
          </a:lstStyle>
          <a:p>
            <a:fld id="{ABF4387B-3987-B047-A2C9-836DC3CE9F63}" type="slidenum">
              <a:rPr lang="en-US"/>
              <a:pPr/>
              <a:t>‹#›</a:t>
            </a:fld>
            <a:endParaRPr lang="en-US"/>
          </a:p>
        </p:txBody>
      </p:sp>
    </p:spTree>
    <p:extLst>
      <p:ext uri="{BB962C8B-B14F-4D97-AF65-F5344CB8AC3E}">
        <p14:creationId xmlns:p14="http://schemas.microsoft.com/office/powerpoint/2010/main" val="2908482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Espace réservé du pied de page 4"/>
          <p:cNvSpPr>
            <a:spLocks noGrp="1"/>
          </p:cNvSpPr>
          <p:nvPr>
            <p:ph type="ftr" sz="quarter" idx="12"/>
          </p:nvPr>
        </p:nvSpPr>
        <p:spPr>
          <a:xfrm>
            <a:off x="3201988" y="6356352"/>
            <a:ext cx="5078412" cy="365125"/>
          </a:xfrm>
        </p:spPr>
        <p:txBody>
          <a:bodyPr/>
          <a:lstStyle>
            <a:lvl1pPr algn="r">
              <a:defRPr sz="1000" smtClean="0">
                <a:solidFill>
                  <a:schemeClr val="tx1">
                    <a:tint val="75000"/>
                  </a:schemeClr>
                </a:solidFill>
              </a:defRPr>
            </a:lvl1pPr>
          </a:lstStyle>
          <a:p>
            <a:pPr>
              <a:defRPr/>
            </a:pPr>
            <a:r>
              <a:rPr lang="el-GR" smtClean="0"/>
              <a:t>Δέσποινα Χατζηφωτιάδου </a:t>
            </a:r>
            <a:endParaRPr lang="en-US" dirty="0"/>
          </a:p>
        </p:txBody>
      </p:sp>
      <p:sp>
        <p:nvSpPr>
          <p:cNvPr id="7" name="Espace réservé du numéro de diapositive 5"/>
          <p:cNvSpPr>
            <a:spLocks noGrp="1"/>
          </p:cNvSpPr>
          <p:nvPr>
            <p:ph type="sldNum" sz="quarter" idx="13"/>
          </p:nvPr>
        </p:nvSpPr>
        <p:spPr>
          <a:xfrm>
            <a:off x="8202614" y="6356352"/>
            <a:ext cx="484187" cy="365125"/>
          </a:xfrm>
        </p:spPr>
        <p:txBody>
          <a:bodyPr/>
          <a:lstStyle>
            <a:lvl1pPr algn="r">
              <a:defRPr sz="1000" smtClean="0">
                <a:solidFill>
                  <a:schemeClr val="tx1">
                    <a:tint val="75000"/>
                  </a:schemeClr>
                </a:solidFill>
              </a:defRPr>
            </a:lvl1pPr>
          </a:lstStyle>
          <a:p>
            <a:pPr>
              <a:defRPr/>
            </a:pPr>
            <a:fld id="{440469B9-CB18-864C-95F8-5B1F4CA917A4}" type="slidenum">
              <a:rPr lang="en-US"/>
              <a:pPr>
                <a:defRPr/>
              </a:pPr>
              <a:t>‹#›</a:t>
            </a:fld>
            <a:endParaRPr lang="en-US" dirty="0"/>
          </a:p>
        </p:txBody>
      </p:sp>
    </p:spTree>
    <p:extLst>
      <p:ext uri="{BB962C8B-B14F-4D97-AF65-F5344CB8AC3E}">
        <p14:creationId xmlns:p14="http://schemas.microsoft.com/office/powerpoint/2010/main" val="1987811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5"/>
            <a:ext cx="8229600" cy="1139825"/>
          </a:xfrm>
        </p:spPr>
        <p:txBody>
          <a:bodyPr/>
          <a:lstStyle/>
          <a:p>
            <a:r>
              <a:rPr lang="fr-CH" smtClean="0"/>
              <a:t>Cliquez et modifiez le titre</a:t>
            </a:r>
            <a:endParaRPr lang="fr-FR"/>
          </a:p>
        </p:txBody>
      </p:sp>
      <p:sp>
        <p:nvSpPr>
          <p:cNvPr id="3" name="Espace réservé du texte 2"/>
          <p:cNvSpPr>
            <a:spLocks noGrp="1"/>
          </p:cNvSpPr>
          <p:nvPr>
            <p:ph type="body" sz="half" idx="1"/>
          </p:nvPr>
        </p:nvSpPr>
        <p:spPr>
          <a:xfrm>
            <a:off x="457200" y="1600202"/>
            <a:ext cx="4038600" cy="4530725"/>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contenu 3"/>
          <p:cNvSpPr>
            <a:spLocks noGrp="1"/>
          </p:cNvSpPr>
          <p:nvPr>
            <p:ph sz="half" idx="2"/>
          </p:nvPr>
        </p:nvSpPr>
        <p:spPr>
          <a:xfrm>
            <a:off x="4648200" y="1600202"/>
            <a:ext cx="4038600" cy="4530725"/>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e la date 4"/>
          <p:cNvSpPr>
            <a:spLocks noGrp="1"/>
          </p:cNvSpPr>
          <p:nvPr>
            <p:ph type="dt" sz="half" idx="10"/>
          </p:nvPr>
        </p:nvSpPr>
        <p:spPr>
          <a:xfrm>
            <a:off x="457200" y="6243638"/>
            <a:ext cx="2133600" cy="457200"/>
          </a:xfrm>
        </p:spPr>
        <p:txBody>
          <a:bodyPr/>
          <a:lstStyle>
            <a:lvl1pPr>
              <a:defRPr/>
            </a:lvl1pPr>
          </a:lstStyle>
          <a:p>
            <a:r>
              <a:rPr lang="el-GR" smtClean="0"/>
              <a:t>18.2.2021</a:t>
            </a:r>
            <a:endParaRPr lang="en-US"/>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r>
              <a:rPr lang="el-GR" smtClean="0"/>
              <a:t>Δέσποινα Χατζηφωτιάδου </a:t>
            </a:r>
            <a:endParaRPr lang="en-US"/>
          </a:p>
        </p:txBody>
      </p:sp>
      <p:sp>
        <p:nvSpPr>
          <p:cNvPr id="7" name="Espace réservé du numéro de diapositive 6"/>
          <p:cNvSpPr>
            <a:spLocks noGrp="1"/>
          </p:cNvSpPr>
          <p:nvPr>
            <p:ph type="sldNum" sz="quarter" idx="12"/>
          </p:nvPr>
        </p:nvSpPr>
        <p:spPr>
          <a:xfrm>
            <a:off x="6553200" y="6243638"/>
            <a:ext cx="2133600" cy="457200"/>
          </a:xfrm>
        </p:spPr>
        <p:txBody>
          <a:bodyPr/>
          <a:lstStyle>
            <a:lvl1pPr>
              <a:defRPr smtClean="0"/>
            </a:lvl1pPr>
          </a:lstStyle>
          <a:p>
            <a:fld id="{8FDE3306-50CE-A843-9594-EEF98AC5EB95}" type="slidenum">
              <a:rPr lang="en-US"/>
              <a:pPr/>
              <a:t>‹#›</a:t>
            </a:fld>
            <a:endParaRPr lang="en-US"/>
          </a:p>
        </p:txBody>
      </p:sp>
    </p:spTree>
    <p:extLst>
      <p:ext uri="{BB962C8B-B14F-4D97-AF65-F5344CB8AC3E}">
        <p14:creationId xmlns:p14="http://schemas.microsoft.com/office/powerpoint/2010/main" val="362743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6704" y="6497033"/>
            <a:ext cx="2057400" cy="365125"/>
          </a:xfrm>
        </p:spPr>
        <p:txBody>
          <a:bodyPr/>
          <a:lstStyle>
            <a:lvl1pPr>
              <a:defRPr sz="2000">
                <a:solidFill>
                  <a:srgbClr val="FF0000"/>
                </a:solidFill>
              </a:defRPr>
            </a:lvl1pPr>
          </a:lstStyle>
          <a:p>
            <a:r>
              <a:rPr lang="el-GR" smtClean="0"/>
              <a:t>18.2.2021</a:t>
            </a:r>
            <a:endParaRPr lang="en-US"/>
          </a:p>
        </p:txBody>
      </p:sp>
      <p:sp>
        <p:nvSpPr>
          <p:cNvPr id="4" name="Footer Placeholder 3"/>
          <p:cNvSpPr>
            <a:spLocks noGrp="1"/>
          </p:cNvSpPr>
          <p:nvPr>
            <p:ph type="ftr" sz="quarter" idx="11"/>
          </p:nvPr>
        </p:nvSpPr>
        <p:spPr>
          <a:xfrm>
            <a:off x="2989762" y="6424207"/>
            <a:ext cx="3086100" cy="365125"/>
          </a:xfrm>
          <a:prstGeom prst="rect">
            <a:avLst/>
          </a:prstGeom>
        </p:spPr>
        <p:txBody>
          <a:bodyPr/>
          <a:lstStyle/>
          <a:p>
            <a:r>
              <a:rPr lang="el-GR" smtClean="0"/>
              <a:t>Δέσποινα Χατζηφωτιάδου </a:t>
            </a:r>
            <a:endParaRPr lang="en-US" dirty="0"/>
          </a:p>
        </p:txBody>
      </p:sp>
      <p:sp>
        <p:nvSpPr>
          <p:cNvPr id="5" name="Slide Number Placeholder 4"/>
          <p:cNvSpPr>
            <a:spLocks noGrp="1"/>
          </p:cNvSpPr>
          <p:nvPr>
            <p:ph type="sldNum" sz="quarter" idx="12"/>
          </p:nvPr>
        </p:nvSpPr>
        <p:spPr/>
        <p:txBody>
          <a:bodyPr/>
          <a:lstStyle>
            <a:lvl1pPr>
              <a:defRPr>
                <a:solidFill>
                  <a:srgbClr val="FF0000"/>
                </a:solidFill>
              </a:defRPr>
            </a:lvl1pPr>
          </a:lstStyle>
          <a:p>
            <a:fld id="{5E06753C-B0B7-584B-8477-F95328221666}" type="slidenum">
              <a:rPr lang="en-US" smtClean="0"/>
              <a:pPr/>
              <a:t>‹#›</a:t>
            </a:fld>
            <a:endParaRPr lang="en-US" dirty="0"/>
          </a:p>
        </p:txBody>
      </p:sp>
    </p:spTree>
    <p:extLst>
      <p:ext uri="{BB962C8B-B14F-4D97-AF65-F5344CB8AC3E}">
        <p14:creationId xmlns:p14="http://schemas.microsoft.com/office/powerpoint/2010/main" val="32451311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r>
              <a:rPr lang="el-GR" smtClean="0"/>
              <a:t>18.2.2021</a:t>
            </a:r>
            <a:endParaRPr lang="fr-FR"/>
          </a:p>
        </p:txBody>
      </p:sp>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
        <p:nvSpPr>
          <p:cNvPr id="6" name="Slide Number Placeholder 5"/>
          <p:cNvSpPr>
            <a:spLocks noGrp="1"/>
          </p:cNvSpPr>
          <p:nvPr>
            <p:ph type="sldNum" sz="quarter" idx="12"/>
          </p:nvPr>
        </p:nvSpPr>
        <p:spPr/>
        <p:txBody>
          <a:bodyPr/>
          <a:lstStyle/>
          <a:p>
            <a:fld id="{DD6A0079-E3EA-F649-832E-01E6D884025C}" type="slidenum">
              <a:rPr lang="fr-FR" smtClean="0"/>
              <a:t>‹#›</a:t>
            </a:fld>
            <a:endParaRPr lang="fr-FR"/>
          </a:p>
        </p:txBody>
      </p:sp>
    </p:spTree>
    <p:extLst>
      <p:ext uri="{BB962C8B-B14F-4D97-AF65-F5344CB8AC3E}">
        <p14:creationId xmlns:p14="http://schemas.microsoft.com/office/powerpoint/2010/main" val="1327002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GB"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r>
              <a:rPr lang="el-GR" smtClean="0"/>
              <a:t>18.2.2021</a:t>
            </a:r>
            <a:endParaRPr lang="fr-FR"/>
          </a:p>
        </p:txBody>
      </p:sp>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
        <p:nvSpPr>
          <p:cNvPr id="6" name="Slide Number Placeholder 5"/>
          <p:cNvSpPr>
            <a:spLocks noGrp="1"/>
          </p:cNvSpPr>
          <p:nvPr>
            <p:ph type="sldNum" sz="quarter" idx="12"/>
          </p:nvPr>
        </p:nvSpPr>
        <p:spPr/>
        <p:txBody>
          <a:bodyPr/>
          <a:lstStyle/>
          <a:p>
            <a:fld id="{DD6A0079-E3EA-F649-832E-01E6D884025C}" type="slidenum">
              <a:rPr lang="fr-FR" smtClean="0"/>
              <a:t>‹#›</a:t>
            </a:fld>
            <a:endParaRPr lang="fr-FR"/>
          </a:p>
        </p:txBody>
      </p:sp>
    </p:spTree>
    <p:extLst>
      <p:ext uri="{BB962C8B-B14F-4D97-AF65-F5344CB8AC3E}">
        <p14:creationId xmlns:p14="http://schemas.microsoft.com/office/powerpoint/2010/main" val="2202321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5" name="Date Placeholder 4"/>
          <p:cNvSpPr>
            <a:spLocks noGrp="1"/>
          </p:cNvSpPr>
          <p:nvPr>
            <p:ph type="dt" sz="half" idx="10"/>
          </p:nvPr>
        </p:nvSpPr>
        <p:spPr/>
        <p:txBody>
          <a:bodyPr/>
          <a:lstStyle/>
          <a:p>
            <a:r>
              <a:rPr lang="el-GR" smtClean="0"/>
              <a:t>18.2.2021</a:t>
            </a:r>
            <a:endParaRPr lang="fr-FR"/>
          </a:p>
        </p:txBody>
      </p:sp>
      <p:sp>
        <p:nvSpPr>
          <p:cNvPr id="6" name="Footer Placeholder 5"/>
          <p:cNvSpPr>
            <a:spLocks noGrp="1"/>
          </p:cNvSpPr>
          <p:nvPr>
            <p:ph type="ftr" sz="quarter" idx="11"/>
          </p:nvPr>
        </p:nvSpPr>
        <p:spPr/>
        <p:txBody>
          <a:bodyPr/>
          <a:lstStyle/>
          <a:p>
            <a:r>
              <a:rPr lang="el-GR" smtClean="0"/>
              <a:t>Δέσποινα Χατζηφωτιάδου </a:t>
            </a:r>
            <a:endParaRPr lang="fr-FR"/>
          </a:p>
        </p:txBody>
      </p:sp>
      <p:sp>
        <p:nvSpPr>
          <p:cNvPr id="7" name="Slide Number Placeholder 6"/>
          <p:cNvSpPr>
            <a:spLocks noGrp="1"/>
          </p:cNvSpPr>
          <p:nvPr>
            <p:ph type="sldNum" sz="quarter" idx="12"/>
          </p:nvPr>
        </p:nvSpPr>
        <p:spPr/>
        <p:txBody>
          <a:bodyPr/>
          <a:lstStyle/>
          <a:p>
            <a:fld id="{DD6A0079-E3EA-F649-832E-01E6D884025C}" type="slidenum">
              <a:rPr lang="fr-FR" smtClean="0"/>
              <a:t>‹#›</a:t>
            </a:fld>
            <a:endParaRPr lang="fr-FR"/>
          </a:p>
        </p:txBody>
      </p:sp>
    </p:spTree>
    <p:extLst>
      <p:ext uri="{BB962C8B-B14F-4D97-AF65-F5344CB8AC3E}">
        <p14:creationId xmlns:p14="http://schemas.microsoft.com/office/powerpoint/2010/main" val="317389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7" name="Date Placeholder 6"/>
          <p:cNvSpPr>
            <a:spLocks noGrp="1"/>
          </p:cNvSpPr>
          <p:nvPr>
            <p:ph type="dt" sz="half" idx="10"/>
          </p:nvPr>
        </p:nvSpPr>
        <p:spPr/>
        <p:txBody>
          <a:bodyPr/>
          <a:lstStyle/>
          <a:p>
            <a:r>
              <a:rPr lang="el-GR" smtClean="0"/>
              <a:t>18.2.2021</a:t>
            </a:r>
            <a:endParaRPr lang="fr-FR"/>
          </a:p>
        </p:txBody>
      </p:sp>
      <p:sp>
        <p:nvSpPr>
          <p:cNvPr id="8" name="Footer Placeholder 7"/>
          <p:cNvSpPr>
            <a:spLocks noGrp="1"/>
          </p:cNvSpPr>
          <p:nvPr>
            <p:ph type="ftr" sz="quarter" idx="11"/>
          </p:nvPr>
        </p:nvSpPr>
        <p:spPr/>
        <p:txBody>
          <a:bodyPr/>
          <a:lstStyle/>
          <a:p>
            <a:r>
              <a:rPr lang="el-GR" smtClean="0"/>
              <a:t>Δέσποινα Χατζηφωτιάδου </a:t>
            </a:r>
            <a:endParaRPr lang="fr-FR"/>
          </a:p>
        </p:txBody>
      </p:sp>
      <p:sp>
        <p:nvSpPr>
          <p:cNvPr id="9" name="Slide Number Placeholder 8"/>
          <p:cNvSpPr>
            <a:spLocks noGrp="1"/>
          </p:cNvSpPr>
          <p:nvPr>
            <p:ph type="sldNum" sz="quarter" idx="12"/>
          </p:nvPr>
        </p:nvSpPr>
        <p:spPr/>
        <p:txBody>
          <a:bodyPr/>
          <a:lstStyle/>
          <a:p>
            <a:fld id="{DD6A0079-E3EA-F649-832E-01E6D884025C}" type="slidenum">
              <a:rPr lang="fr-FR" smtClean="0"/>
              <a:t>‹#›</a:t>
            </a:fld>
            <a:endParaRPr lang="fr-FR"/>
          </a:p>
        </p:txBody>
      </p:sp>
    </p:spTree>
    <p:extLst>
      <p:ext uri="{BB962C8B-B14F-4D97-AF65-F5344CB8AC3E}">
        <p14:creationId xmlns:p14="http://schemas.microsoft.com/office/powerpoint/2010/main" val="311018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Date Placeholder 2"/>
          <p:cNvSpPr>
            <a:spLocks noGrp="1"/>
          </p:cNvSpPr>
          <p:nvPr>
            <p:ph type="dt" sz="half" idx="10"/>
          </p:nvPr>
        </p:nvSpPr>
        <p:spPr/>
        <p:txBody>
          <a:bodyPr/>
          <a:lstStyle/>
          <a:p>
            <a:r>
              <a:rPr lang="el-GR" smtClean="0"/>
              <a:t>18.2.2021</a:t>
            </a:r>
            <a:endParaRPr lang="fr-FR"/>
          </a:p>
        </p:txBody>
      </p:sp>
      <p:sp>
        <p:nvSpPr>
          <p:cNvPr id="4" name="Footer Placeholder 3"/>
          <p:cNvSpPr>
            <a:spLocks noGrp="1"/>
          </p:cNvSpPr>
          <p:nvPr>
            <p:ph type="ftr" sz="quarter" idx="11"/>
          </p:nvPr>
        </p:nvSpPr>
        <p:spPr/>
        <p:txBody>
          <a:bodyPr/>
          <a:lstStyle/>
          <a:p>
            <a:r>
              <a:rPr lang="el-GR" smtClean="0"/>
              <a:t>Δέσποινα Χατζηφωτιάδου </a:t>
            </a:r>
            <a:endParaRPr lang="fr-FR"/>
          </a:p>
        </p:txBody>
      </p:sp>
      <p:sp>
        <p:nvSpPr>
          <p:cNvPr id="5" name="Slide Number Placeholder 4"/>
          <p:cNvSpPr>
            <a:spLocks noGrp="1"/>
          </p:cNvSpPr>
          <p:nvPr>
            <p:ph type="sldNum" sz="quarter" idx="12"/>
          </p:nvPr>
        </p:nvSpPr>
        <p:spPr/>
        <p:txBody>
          <a:bodyPr/>
          <a:lstStyle/>
          <a:p>
            <a:fld id="{DD6A0079-E3EA-F649-832E-01E6D884025C}" type="slidenum">
              <a:rPr lang="fr-FR" smtClean="0"/>
              <a:t>‹#›</a:t>
            </a:fld>
            <a:endParaRPr lang="fr-FR"/>
          </a:p>
        </p:txBody>
      </p:sp>
    </p:spTree>
    <p:extLst>
      <p:ext uri="{BB962C8B-B14F-4D97-AF65-F5344CB8AC3E}">
        <p14:creationId xmlns:p14="http://schemas.microsoft.com/office/powerpoint/2010/main" val="415379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l-GR" smtClean="0"/>
              <a:t>18.2.2021</a:t>
            </a:r>
            <a:endParaRPr lang="fr-FR"/>
          </a:p>
        </p:txBody>
      </p:sp>
      <p:sp>
        <p:nvSpPr>
          <p:cNvPr id="3" name="Footer Placeholder 2"/>
          <p:cNvSpPr>
            <a:spLocks noGrp="1"/>
          </p:cNvSpPr>
          <p:nvPr>
            <p:ph type="ftr" sz="quarter" idx="11"/>
          </p:nvPr>
        </p:nvSpPr>
        <p:spPr/>
        <p:txBody>
          <a:bodyPr/>
          <a:lstStyle/>
          <a:p>
            <a:r>
              <a:rPr lang="el-GR" smtClean="0"/>
              <a:t>Δέσποινα Χατζηφωτιάδου </a:t>
            </a:r>
            <a:endParaRPr lang="fr-FR"/>
          </a:p>
        </p:txBody>
      </p:sp>
      <p:sp>
        <p:nvSpPr>
          <p:cNvPr id="4" name="Slide Number Placeholder 3"/>
          <p:cNvSpPr>
            <a:spLocks noGrp="1"/>
          </p:cNvSpPr>
          <p:nvPr>
            <p:ph type="sldNum" sz="quarter" idx="12"/>
          </p:nvPr>
        </p:nvSpPr>
        <p:spPr/>
        <p:txBody>
          <a:bodyPr/>
          <a:lstStyle/>
          <a:p>
            <a:fld id="{DD6A0079-E3EA-F649-832E-01E6D884025C}" type="slidenum">
              <a:rPr lang="fr-FR" smtClean="0"/>
              <a:t>‹#›</a:t>
            </a:fld>
            <a:endParaRPr lang="fr-FR"/>
          </a:p>
        </p:txBody>
      </p:sp>
    </p:spTree>
    <p:extLst>
      <p:ext uri="{BB962C8B-B14F-4D97-AF65-F5344CB8AC3E}">
        <p14:creationId xmlns:p14="http://schemas.microsoft.com/office/powerpoint/2010/main" val="2206494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smtClean="0"/>
              <a:t>Click to edit Master title style</a:t>
            </a:r>
            <a:endParaRPr lang="fr-F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l-GR" smtClean="0"/>
              <a:t>18.2.2021</a:t>
            </a:r>
            <a:endParaRPr lang="fr-FR"/>
          </a:p>
        </p:txBody>
      </p:sp>
      <p:sp>
        <p:nvSpPr>
          <p:cNvPr id="6" name="Footer Placeholder 5"/>
          <p:cNvSpPr>
            <a:spLocks noGrp="1"/>
          </p:cNvSpPr>
          <p:nvPr>
            <p:ph type="ftr" sz="quarter" idx="11"/>
          </p:nvPr>
        </p:nvSpPr>
        <p:spPr/>
        <p:txBody>
          <a:bodyPr/>
          <a:lstStyle/>
          <a:p>
            <a:r>
              <a:rPr lang="el-GR" smtClean="0"/>
              <a:t>Δέσποινα Χατζηφωτιάδου </a:t>
            </a:r>
            <a:endParaRPr lang="fr-FR"/>
          </a:p>
        </p:txBody>
      </p:sp>
      <p:sp>
        <p:nvSpPr>
          <p:cNvPr id="7" name="Slide Number Placeholder 6"/>
          <p:cNvSpPr>
            <a:spLocks noGrp="1"/>
          </p:cNvSpPr>
          <p:nvPr>
            <p:ph type="sldNum" sz="quarter" idx="12"/>
          </p:nvPr>
        </p:nvSpPr>
        <p:spPr/>
        <p:txBody>
          <a:bodyPr/>
          <a:lstStyle/>
          <a:p>
            <a:fld id="{DD6A0079-E3EA-F649-832E-01E6D884025C}" type="slidenum">
              <a:rPr lang="fr-FR" smtClean="0"/>
              <a:t>‹#›</a:t>
            </a:fld>
            <a:endParaRPr lang="fr-FR"/>
          </a:p>
        </p:txBody>
      </p:sp>
    </p:spTree>
    <p:extLst>
      <p:ext uri="{BB962C8B-B14F-4D97-AF65-F5344CB8AC3E}">
        <p14:creationId xmlns:p14="http://schemas.microsoft.com/office/powerpoint/2010/main" val="319674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l-GR" smtClean="0"/>
              <a:t>18.2.2021</a:t>
            </a:r>
            <a:endParaRPr lang="fr-FR"/>
          </a:p>
        </p:txBody>
      </p:sp>
      <p:sp>
        <p:nvSpPr>
          <p:cNvPr id="6" name="Footer Placeholder 5"/>
          <p:cNvSpPr>
            <a:spLocks noGrp="1"/>
          </p:cNvSpPr>
          <p:nvPr>
            <p:ph type="ftr" sz="quarter" idx="11"/>
          </p:nvPr>
        </p:nvSpPr>
        <p:spPr/>
        <p:txBody>
          <a:bodyPr/>
          <a:lstStyle/>
          <a:p>
            <a:r>
              <a:rPr lang="el-GR" smtClean="0"/>
              <a:t>Δέσποινα Χατζηφωτιάδου </a:t>
            </a:r>
            <a:endParaRPr lang="fr-FR"/>
          </a:p>
        </p:txBody>
      </p:sp>
      <p:sp>
        <p:nvSpPr>
          <p:cNvPr id="7" name="Slide Number Placeholder 6"/>
          <p:cNvSpPr>
            <a:spLocks noGrp="1"/>
          </p:cNvSpPr>
          <p:nvPr>
            <p:ph type="sldNum" sz="quarter" idx="12"/>
          </p:nvPr>
        </p:nvSpPr>
        <p:spPr/>
        <p:txBody>
          <a:bodyPr/>
          <a:lstStyle/>
          <a:p>
            <a:fld id="{DD6A0079-E3EA-F649-832E-01E6D884025C}" type="slidenum">
              <a:rPr lang="fr-FR" smtClean="0"/>
              <a:t>‹#›</a:t>
            </a:fld>
            <a:endParaRPr lang="fr-FR"/>
          </a:p>
        </p:txBody>
      </p:sp>
    </p:spTree>
    <p:extLst>
      <p:ext uri="{BB962C8B-B14F-4D97-AF65-F5344CB8AC3E}">
        <p14:creationId xmlns:p14="http://schemas.microsoft.com/office/powerpoint/2010/main" val="28668154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0E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fr-FR"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l-GR" smtClean="0"/>
              <a:t>18.2.2021</a:t>
            </a:r>
            <a:endParaRPr lang="fr-F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smtClean="0"/>
              <a:t>Δέσποινα Χατζηφωτιάδου </a:t>
            </a:r>
            <a:endParaRPr lang="fr-F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A0079-E3EA-F649-832E-01E6D884025C}" type="slidenum">
              <a:rPr lang="fr-FR" smtClean="0"/>
              <a:t>‹#›</a:t>
            </a:fld>
            <a:endParaRPr lang="fr-FR"/>
          </a:p>
        </p:txBody>
      </p:sp>
      <p:pic>
        <p:nvPicPr>
          <p:cNvPr id="8" name="Picture 7" descr="4_Color_Logo_DB.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595360" y="0"/>
            <a:ext cx="548640" cy="740664"/>
          </a:xfrm>
          <a:prstGeom prst="rect">
            <a:avLst/>
          </a:prstGeom>
        </p:spPr>
      </p:pic>
    </p:spTree>
    <p:extLst>
      <p:ext uri="{BB962C8B-B14F-4D97-AF65-F5344CB8AC3E}">
        <p14:creationId xmlns:p14="http://schemas.microsoft.com/office/powerpoint/2010/main" val="353682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gif"/><Relationship Id="rId5" Type="http://schemas.openxmlformats.org/officeDocument/2006/relationships/image" Target="../media/image25.gif"/><Relationship Id="rId6" Type="http://schemas.openxmlformats.org/officeDocument/2006/relationships/image" Target="../media/image26.pn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gi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oleObject" Target="../embeddings/oleObject1.bin"/><Relationship Id="rId5" Type="http://schemas.openxmlformats.org/officeDocument/2006/relationships/image" Target="../media/image40.w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gif"/><Relationship Id="rId5" Type="http://schemas.openxmlformats.org/officeDocument/2006/relationships/image" Target="../media/image25.gif"/><Relationship Id="rId6" Type="http://schemas.openxmlformats.org/officeDocument/2006/relationships/image" Target="../media/image26.pn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gi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50.jpeg"/><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gif"/><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6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8.tiff"/><Relationship Id="rId4" Type="http://schemas.openxmlformats.org/officeDocument/2006/relationships/image" Target="../media/image69.tiff"/><Relationship Id="rId5" Type="http://schemas.openxmlformats.org/officeDocument/2006/relationships/image" Target="../media/image70.emf"/><Relationship Id="rId1" Type="http://schemas.openxmlformats.org/officeDocument/2006/relationships/slideLayout" Target="../slideLayouts/slideLayout12.xml"/><Relationship Id="rId2" Type="http://schemas.openxmlformats.org/officeDocument/2006/relationships/image" Target="../media/image6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 Id="rId3" Type="http://schemas.openxmlformats.org/officeDocument/2006/relationships/image" Target="../media/image7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png"/><Relationship Id="rId3"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 Id="rId3"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 Id="rId3" Type="http://schemas.openxmlformats.org/officeDocument/2006/relationships/image" Target="../media/image8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 Id="rId3" Type="http://schemas.openxmlformats.org/officeDocument/2006/relationships/image" Target="../media/image86.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15.xml"/><Relationship Id="rId2" Type="http://schemas.openxmlformats.org/officeDocument/2006/relationships/image" Target="../media/image89.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2.jpg"/><Relationship Id="rId3" Type="http://schemas.openxmlformats.org/officeDocument/2006/relationships/image" Target="../media/image9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hyperlink" Target="http://alice-collaboration.web.cern.ch" TargetMode="External"/><Relationship Id="rId4" Type="http://schemas.openxmlformats.org/officeDocument/2006/relationships/hyperlink" Target="http://cds.cern.ch/record/1228924" TargetMode="External"/><Relationship Id="rId5" Type="http://schemas.openxmlformats.org/officeDocument/2006/relationships/hyperlink" Target="http://cds.cern.ch/record/986165" TargetMode="External"/><Relationship Id="rId6" Type="http://schemas.openxmlformats.org/officeDocument/2006/relationships/hyperlink" Target="http://cds.cern.ch/record/1018975?ln=en" TargetMode="External"/><Relationship Id="rId7" Type="http://schemas.openxmlformats.org/officeDocument/2006/relationships/hyperlink" Target="https://www.youtube.com/watch?v=yWBWzIUCNpw" TargetMode="External"/><Relationship Id="rId8" Type="http://schemas.openxmlformats.org/officeDocument/2006/relationships/hyperlink" Target="mailto:alice-visits@cern.ch" TargetMode="External"/><Relationship Id="rId1" Type="http://schemas.openxmlformats.org/officeDocument/2006/relationships/slideLayout" Target="../slideLayouts/slideLayout2.xml"/><Relationship Id="rId2" Type="http://schemas.openxmlformats.org/officeDocument/2006/relationships/hyperlink" Target="https://alice.cer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D6A0079-E3EA-F649-832E-01E6D884025C}" type="slidenum">
              <a:rPr lang="fr-FR" smtClean="0"/>
              <a:t>1</a:t>
            </a:fld>
            <a:endParaRPr lang="fr-FR"/>
          </a:p>
        </p:txBody>
      </p:sp>
      <p:pic>
        <p:nvPicPr>
          <p:cNvPr id="8" name="Picture 7" descr="kla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8096" cy="6858000"/>
          </a:xfrm>
          <a:prstGeom prst="rect">
            <a:avLst/>
          </a:prstGeom>
        </p:spPr>
      </p:pic>
      <p:sp>
        <p:nvSpPr>
          <p:cNvPr id="9" name="TextBox 8"/>
          <p:cNvSpPr txBox="1"/>
          <p:nvPr/>
        </p:nvSpPr>
        <p:spPr>
          <a:xfrm>
            <a:off x="5116819" y="1175825"/>
            <a:ext cx="3476971" cy="1938992"/>
          </a:xfrm>
          <a:prstGeom prst="rect">
            <a:avLst/>
          </a:prstGeom>
          <a:noFill/>
        </p:spPr>
        <p:txBody>
          <a:bodyPr wrap="square" rtlCol="0">
            <a:spAutoFit/>
          </a:bodyPr>
          <a:lstStyle/>
          <a:p>
            <a:pPr algn="ctr"/>
            <a:r>
              <a:rPr lang="el-GR" sz="3000" b="1" dirty="0" smtClean="0">
                <a:solidFill>
                  <a:srgbClr val="250E90"/>
                </a:solidFill>
              </a:rPr>
              <a:t>Εισαγωγή στον LHC, στο πείραμα ALICE και τη φυσική βαρέων ιόντων</a:t>
            </a:r>
            <a:endParaRPr lang="en-US" sz="3000" b="1" dirty="0">
              <a:solidFill>
                <a:srgbClr val="250E90"/>
              </a:solidFill>
            </a:endParaRPr>
          </a:p>
        </p:txBody>
      </p:sp>
      <p:pic>
        <p:nvPicPr>
          <p:cNvPr id="10" name="Picture 9" descr="4_Color_Logo_C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3789" y="0"/>
            <a:ext cx="548640" cy="740664"/>
          </a:xfrm>
          <a:prstGeom prst="rect">
            <a:avLst/>
          </a:prstGeom>
        </p:spPr>
      </p:pic>
      <p:sp>
        <p:nvSpPr>
          <p:cNvPr id="2" name="TextBox 1"/>
          <p:cNvSpPr txBox="1"/>
          <p:nvPr/>
        </p:nvSpPr>
        <p:spPr>
          <a:xfrm>
            <a:off x="5397583" y="4304442"/>
            <a:ext cx="3010585" cy="707886"/>
          </a:xfrm>
          <a:prstGeom prst="rect">
            <a:avLst/>
          </a:prstGeom>
          <a:noFill/>
        </p:spPr>
        <p:txBody>
          <a:bodyPr wrap="none" rtlCol="0">
            <a:spAutoFit/>
          </a:bodyPr>
          <a:lstStyle/>
          <a:p>
            <a:pPr algn="ctr"/>
            <a:r>
              <a:rPr lang="el-GR" sz="2000" b="1" dirty="0" smtClean="0">
                <a:solidFill>
                  <a:srgbClr val="250E90"/>
                </a:solidFill>
              </a:rPr>
              <a:t>Δέσποινα Χατζηφωτιάδου</a:t>
            </a:r>
          </a:p>
          <a:p>
            <a:pPr algn="ctr"/>
            <a:r>
              <a:rPr lang="el-GR" sz="2000" b="1" dirty="0" smtClean="0">
                <a:solidFill>
                  <a:srgbClr val="250E90"/>
                </a:solidFill>
              </a:rPr>
              <a:t>INFN Bologna και CERN</a:t>
            </a:r>
            <a:endParaRPr lang="en-US" sz="2000" b="1" dirty="0">
              <a:solidFill>
                <a:srgbClr val="250E90"/>
              </a:solidFill>
            </a:endParaRPr>
          </a:p>
        </p:txBody>
      </p:sp>
      <p:sp>
        <p:nvSpPr>
          <p:cNvPr id="3" name="TextBox 2"/>
          <p:cNvSpPr txBox="1"/>
          <p:nvPr/>
        </p:nvSpPr>
        <p:spPr>
          <a:xfrm>
            <a:off x="4785085" y="5574608"/>
            <a:ext cx="4387038" cy="830997"/>
          </a:xfrm>
          <a:prstGeom prst="rect">
            <a:avLst/>
          </a:prstGeom>
          <a:noFill/>
        </p:spPr>
        <p:txBody>
          <a:bodyPr wrap="none" rtlCol="0">
            <a:spAutoFit/>
          </a:bodyPr>
          <a:lstStyle/>
          <a:p>
            <a:pPr algn="ctr"/>
            <a:r>
              <a:rPr lang="el-GR" sz="1600" b="1" dirty="0" smtClean="0">
                <a:solidFill>
                  <a:srgbClr val="250E90"/>
                </a:solidFill>
              </a:rPr>
              <a:t>ΔΙΗΜΕΡΙΔΑ ΕΠΙΜΟΡΦΩΣΗ</a:t>
            </a:r>
            <a:r>
              <a:rPr lang="el-GR" sz="1600" b="1" dirty="0" smtClean="0">
                <a:solidFill>
                  <a:srgbClr val="250E90"/>
                </a:solidFill>
              </a:rPr>
              <a:t>Σ ΕΚΠΑΙΔΕΥΤΙΚΩΝ</a:t>
            </a:r>
          </a:p>
          <a:p>
            <a:pPr algn="ctr"/>
            <a:r>
              <a:rPr lang="el-GR" sz="1600" b="1" dirty="0" smtClean="0">
                <a:solidFill>
                  <a:srgbClr val="250E90"/>
                </a:solidFill>
              </a:rPr>
              <a:t>ΦΥΣΙΚΗ ΥΨΗΛΩΝ ΕΝΕΡΓΕΙΩΝ ΣΤΗ ΣΧΟΛΙΚΗ ΤΑΞΗ</a:t>
            </a:r>
          </a:p>
          <a:p>
            <a:pPr algn="ctr"/>
            <a:r>
              <a:rPr lang="el-GR" sz="1600" b="1" dirty="0" smtClean="0">
                <a:solidFill>
                  <a:srgbClr val="250E90"/>
                </a:solidFill>
              </a:rPr>
              <a:t>18-19 Φεβρουαρίου 2021</a:t>
            </a:r>
            <a:endParaRPr lang="en-US" sz="1600" b="1" dirty="0">
              <a:solidFill>
                <a:srgbClr val="250E90"/>
              </a:solidFill>
            </a:endParaRPr>
          </a:p>
        </p:txBody>
      </p:sp>
    </p:spTree>
    <p:extLst>
      <p:ext uri="{BB962C8B-B14F-4D97-AF65-F5344CB8AC3E}">
        <p14:creationId xmlns:p14="http://schemas.microsoft.com/office/powerpoint/2010/main" val="29027950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ChangeArrowheads="1"/>
          </p:cNvSpPr>
          <p:nvPr/>
        </p:nvSpPr>
        <p:spPr bwMode="auto">
          <a:xfrm>
            <a:off x="152400" y="-197885"/>
            <a:ext cx="78486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eaLnBrk="1" hangingPunct="1">
              <a:defRPr/>
            </a:pPr>
            <a:r>
              <a:rPr lang="en-US" sz="2500" b="1" dirty="0" smtClean="0">
                <a:solidFill>
                  <a:srgbClr val="FFFF00"/>
                </a:solidFill>
                <a:effectLst>
                  <a:outerShdw blurRad="38100" dist="38100" dir="2700000" algn="tl">
                    <a:srgbClr val="000000"/>
                  </a:outerShdw>
                </a:effectLst>
              </a:rPr>
              <a:t>T</a:t>
            </a:r>
            <a:r>
              <a:rPr lang="el-GR" sz="2500" b="1" dirty="0">
                <a:solidFill>
                  <a:srgbClr val="FFFF00"/>
                </a:solidFill>
                <a:effectLst>
                  <a:outerShdw blurRad="38100" dist="38100" dir="2700000" algn="tl">
                    <a:srgbClr val="000000"/>
                  </a:outerShdw>
                </a:effectLst>
              </a:rPr>
              <a:t>ο</a:t>
            </a:r>
            <a:r>
              <a:rPr lang="en-US" sz="2500" b="1" dirty="0" smtClean="0">
                <a:solidFill>
                  <a:srgbClr val="FFFF00"/>
                </a:solidFill>
                <a:effectLst>
                  <a:outerShdw blurRad="38100" dist="38100" dir="2700000" algn="tl">
                    <a:srgbClr val="000000"/>
                  </a:outerShdw>
                </a:effectLst>
              </a:rPr>
              <a:t> </a:t>
            </a:r>
            <a:r>
              <a:rPr lang="en-US" sz="2500" b="1" dirty="0">
                <a:solidFill>
                  <a:srgbClr val="FFFF00"/>
                </a:solidFill>
                <a:effectLst>
                  <a:outerShdw blurRad="38100" dist="38100" dir="2700000" algn="tl">
                    <a:srgbClr val="000000"/>
                  </a:outerShdw>
                </a:effectLst>
              </a:rPr>
              <a:t>LHC </a:t>
            </a:r>
            <a:r>
              <a:rPr lang="el-GR" sz="2500" b="1" dirty="0" smtClean="0">
                <a:solidFill>
                  <a:srgbClr val="FFFF00"/>
                </a:solidFill>
                <a:effectLst>
                  <a:outerShdw blurRad="38100" dist="38100" dir="2700000" algn="tl">
                    <a:srgbClr val="000000"/>
                  </a:outerShdw>
                </a:effectLst>
              </a:rPr>
              <a:t>ψάχνει απαντήσεις στα αναπάντητα ερωτήματα</a:t>
            </a:r>
            <a:endParaRPr lang="en-US" sz="2500" b="1" dirty="0">
              <a:solidFill>
                <a:srgbClr val="FFFF00"/>
              </a:solidFill>
              <a:effectLst>
                <a:outerShdw blurRad="38100" dist="38100" dir="2700000" algn="tl">
                  <a:srgbClr val="000000"/>
                </a:outerShdw>
              </a:effectLst>
            </a:endParaRPr>
          </a:p>
        </p:txBody>
      </p:sp>
      <p:pic>
        <p:nvPicPr>
          <p:cNvPr id="665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2545349"/>
            <a:ext cx="4476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0" name="Text Box 4"/>
          <p:cNvSpPr txBox="1">
            <a:spLocks noChangeArrowheads="1"/>
          </p:cNvSpPr>
          <p:nvPr/>
        </p:nvSpPr>
        <p:spPr bwMode="auto">
          <a:xfrm>
            <a:off x="1377245" y="2624724"/>
            <a:ext cx="6553200" cy="400110"/>
          </a:xfrm>
          <a:prstGeom prst="rect">
            <a:avLst/>
          </a:prstGeom>
          <a:solidFill>
            <a:srgbClr val="FFC8E5"/>
          </a:solidFill>
          <a:ln>
            <a:noFill/>
          </a:ln>
          <a:effectLst/>
          <a:extLst/>
        </p:spPr>
        <p:txBody>
          <a:bodyPr wrap="square">
            <a:spAutoFit/>
          </a:bodyPr>
          <a:lstStyle/>
          <a:p>
            <a:pPr>
              <a:defRPr/>
            </a:pPr>
            <a:r>
              <a:rPr lang="el-GR" sz="2000" dirty="0" smtClean="0">
                <a:cs typeface="+mn-cs"/>
              </a:rPr>
              <a:t>Γιατί υπάρχουν 3 γενιές; Μήπως υπάρχουν περισσότερες;</a:t>
            </a:r>
            <a:endParaRPr lang="fr-FR" dirty="0">
              <a:cs typeface="+mn-cs"/>
            </a:endParaRPr>
          </a:p>
        </p:txBody>
      </p:sp>
      <p:pic>
        <p:nvPicPr>
          <p:cNvPr id="665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3234324"/>
            <a:ext cx="4476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2" name="Text Box 6"/>
          <p:cNvSpPr txBox="1">
            <a:spLocks noChangeArrowheads="1"/>
          </p:cNvSpPr>
          <p:nvPr/>
        </p:nvSpPr>
        <p:spPr bwMode="auto">
          <a:xfrm>
            <a:off x="1371601" y="3302064"/>
            <a:ext cx="7281335" cy="400110"/>
          </a:xfrm>
          <a:prstGeom prst="rect">
            <a:avLst/>
          </a:prstGeom>
          <a:solidFill>
            <a:srgbClr val="FFC8E5"/>
          </a:solidFill>
          <a:ln>
            <a:noFill/>
          </a:ln>
          <a:effectLst/>
          <a:extLst/>
        </p:spPr>
        <p:txBody>
          <a:bodyPr wrap="none">
            <a:spAutoFit/>
          </a:bodyPr>
          <a:lstStyle/>
          <a:p>
            <a:pPr>
              <a:defRPr/>
            </a:pPr>
            <a:r>
              <a:rPr lang="el-GR" sz="2000" dirty="0" smtClean="0">
                <a:cs typeface="+mn-cs"/>
              </a:rPr>
              <a:t>Υπάρχει κάτι πέρα από το καθιερωμένο πρότυπο </a:t>
            </a:r>
            <a:r>
              <a:rPr lang="en-US" sz="2000" dirty="0" smtClean="0">
                <a:cs typeface="+mn-cs"/>
              </a:rPr>
              <a:t>–</a:t>
            </a:r>
            <a:r>
              <a:rPr lang="el-GR" sz="2000" dirty="0" smtClean="0">
                <a:cs typeface="+mn-cs"/>
              </a:rPr>
              <a:t> υπερσυμμετρία;</a:t>
            </a:r>
            <a:endParaRPr lang="fr-FR" sz="2000" dirty="0">
              <a:cs typeface="+mn-cs"/>
            </a:endParaRPr>
          </a:p>
        </p:txBody>
      </p:sp>
      <p:pic>
        <p:nvPicPr>
          <p:cNvPr id="665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3996324"/>
            <a:ext cx="4476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4" name="Text Box 8"/>
          <p:cNvSpPr txBox="1">
            <a:spLocks noChangeArrowheads="1"/>
          </p:cNvSpPr>
          <p:nvPr/>
        </p:nvSpPr>
        <p:spPr bwMode="auto">
          <a:xfrm>
            <a:off x="1330325" y="1061230"/>
            <a:ext cx="6629400" cy="400110"/>
          </a:xfrm>
          <a:prstGeom prst="rect">
            <a:avLst/>
          </a:prstGeom>
          <a:solidFill>
            <a:srgbClr val="FFC8E5"/>
          </a:solidFill>
          <a:ln>
            <a:noFill/>
          </a:ln>
          <a:effectLst/>
          <a:extLst/>
        </p:spPr>
        <p:txBody>
          <a:bodyPr wrap="square">
            <a:spAutoFit/>
          </a:bodyPr>
          <a:lstStyle/>
          <a:p>
            <a:pPr>
              <a:defRPr/>
            </a:pPr>
            <a:r>
              <a:rPr lang="el-GR" sz="2000" dirty="0" smtClean="0">
                <a:cs typeface="+mn-cs"/>
              </a:rPr>
              <a:t>Γιατί έχουν μάζα τα σ</a:t>
            </a:r>
            <a:r>
              <a:rPr lang="el-GR" sz="2000" dirty="0" smtClean="0"/>
              <a:t>ω</a:t>
            </a:r>
            <a:r>
              <a:rPr lang="el-GR" sz="2000" dirty="0" smtClean="0">
                <a:cs typeface="+mn-cs"/>
              </a:rPr>
              <a:t>ματίδια; Υπάρχει το </a:t>
            </a:r>
            <a:r>
              <a:rPr lang="en-GB" sz="2000" dirty="0" smtClean="0">
                <a:cs typeface="+mn-cs"/>
              </a:rPr>
              <a:t>Higgs</a:t>
            </a:r>
            <a:r>
              <a:rPr lang="el-GR" sz="2000" dirty="0" smtClean="0">
                <a:cs typeface="+mn-cs"/>
              </a:rPr>
              <a:t>;</a:t>
            </a:r>
            <a:endParaRPr lang="fr-FR" dirty="0">
              <a:solidFill>
                <a:schemeClr val="bg1"/>
              </a:solidFill>
              <a:cs typeface="+mn-cs"/>
            </a:endParaRPr>
          </a:p>
        </p:txBody>
      </p:sp>
      <p:pic>
        <p:nvPicPr>
          <p:cNvPr id="6656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4834524"/>
            <a:ext cx="4476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8" name="Rectangle 12"/>
          <p:cNvSpPr>
            <a:spLocks noChangeArrowheads="1"/>
          </p:cNvSpPr>
          <p:nvPr/>
        </p:nvSpPr>
        <p:spPr bwMode="auto">
          <a:xfrm>
            <a:off x="1330326" y="5733049"/>
            <a:ext cx="5510213" cy="400110"/>
          </a:xfrm>
          <a:prstGeom prst="rect">
            <a:avLst/>
          </a:prstGeom>
          <a:solidFill>
            <a:srgbClr val="FFC8E5"/>
          </a:solidFill>
          <a:ln>
            <a:noFill/>
          </a:ln>
          <a:effectLst/>
          <a:extLst/>
        </p:spPr>
        <p:txBody>
          <a:bodyPr>
            <a:spAutoFit/>
          </a:bodyPr>
          <a:lstStyle/>
          <a:p>
            <a:pPr>
              <a:defRPr/>
            </a:pPr>
            <a:r>
              <a:rPr lang="el-GR" sz="2000" dirty="0" smtClean="0"/>
              <a:t>Υπάρχει ασυμμετρία ανάμεσα σε ύλη και αντιύλη ;</a:t>
            </a:r>
            <a:endParaRPr lang="en-US" dirty="0">
              <a:cs typeface="+mn-cs"/>
            </a:endParaRPr>
          </a:p>
        </p:txBody>
      </p:sp>
      <p:sp>
        <p:nvSpPr>
          <p:cNvPr id="382990" name="Rectangle 14"/>
          <p:cNvSpPr>
            <a:spLocks noChangeArrowheads="1"/>
          </p:cNvSpPr>
          <p:nvPr/>
        </p:nvSpPr>
        <p:spPr bwMode="auto">
          <a:xfrm>
            <a:off x="403225" y="5694949"/>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pic>
        <p:nvPicPr>
          <p:cNvPr id="6657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5672724"/>
            <a:ext cx="4476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92" name="Rectangle 16"/>
          <p:cNvSpPr>
            <a:spLocks noChangeArrowheads="1"/>
          </p:cNvSpPr>
          <p:nvPr/>
        </p:nvSpPr>
        <p:spPr bwMode="auto">
          <a:xfrm>
            <a:off x="1377245" y="4043603"/>
            <a:ext cx="3730977" cy="400110"/>
          </a:xfrm>
          <a:prstGeom prst="rect">
            <a:avLst/>
          </a:prstGeom>
          <a:solidFill>
            <a:srgbClr val="FFC8E5"/>
          </a:solidFill>
          <a:ln>
            <a:noFill/>
          </a:ln>
          <a:effectLst/>
          <a:extLst/>
        </p:spPr>
        <p:txBody>
          <a:bodyPr wrap="square">
            <a:spAutoFit/>
          </a:bodyPr>
          <a:lstStyle/>
          <a:p>
            <a:pPr>
              <a:defRPr/>
            </a:pPr>
            <a:r>
              <a:rPr lang="el-GR" sz="2000" dirty="0" smtClean="0"/>
              <a:t>Τι είναι η σκοτεινή ύλη;</a:t>
            </a:r>
            <a:endParaRPr lang="en-US" sz="2000" dirty="0">
              <a:cs typeface="+mn-cs"/>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6" y="1811483"/>
            <a:ext cx="4476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8" y="1018526"/>
            <a:ext cx="4476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30325" y="1919169"/>
            <a:ext cx="6600120" cy="400110"/>
          </a:xfrm>
          <a:prstGeom prst="rect">
            <a:avLst/>
          </a:prstGeom>
          <a:solidFill>
            <a:srgbClr val="FFC8E5"/>
          </a:solidFill>
          <a:ln>
            <a:solidFill>
              <a:srgbClr val="FFA8E8"/>
            </a:solidFill>
          </a:ln>
        </p:spPr>
        <p:txBody>
          <a:bodyPr wrap="square" rtlCol="0">
            <a:spAutoFit/>
          </a:bodyPr>
          <a:lstStyle/>
          <a:p>
            <a:r>
              <a:rPr lang="el-GR" sz="2000" dirty="0" smtClean="0"/>
              <a:t>Υπάρχει μια μόνο δύναμη που ενοποιεί όλες τις δυνάμεις;</a:t>
            </a:r>
            <a:endParaRPr lang="en-US" sz="2000" dirty="0"/>
          </a:p>
        </p:txBody>
      </p:sp>
      <p:sp>
        <p:nvSpPr>
          <p:cNvPr id="4" name="TextBox 3"/>
          <p:cNvSpPr txBox="1"/>
          <p:nvPr/>
        </p:nvSpPr>
        <p:spPr>
          <a:xfrm>
            <a:off x="1371601" y="4910725"/>
            <a:ext cx="3736622" cy="400110"/>
          </a:xfrm>
          <a:prstGeom prst="rect">
            <a:avLst/>
          </a:prstGeom>
          <a:solidFill>
            <a:srgbClr val="FFC8E5"/>
          </a:solidFill>
        </p:spPr>
        <p:txBody>
          <a:bodyPr wrap="square" rtlCol="0">
            <a:spAutoFit/>
          </a:bodyPr>
          <a:lstStyle/>
          <a:p>
            <a:pPr>
              <a:defRPr/>
            </a:pPr>
            <a:r>
              <a:rPr lang="el-GR" sz="2000" dirty="0" smtClean="0"/>
              <a:t>Που πήγε η αντιύλη;</a:t>
            </a:r>
            <a:endParaRPr lang="en-US" sz="2000" dirty="0"/>
          </a:p>
        </p:txBody>
      </p:sp>
      <p:sp>
        <p:nvSpPr>
          <p:cNvPr id="2" name="Slide Number Placeholder 1"/>
          <p:cNvSpPr>
            <a:spLocks noGrp="1"/>
          </p:cNvSpPr>
          <p:nvPr>
            <p:ph type="sldNum" sz="quarter" idx="12"/>
          </p:nvPr>
        </p:nvSpPr>
        <p:spPr>
          <a:xfrm>
            <a:off x="6553200" y="6215260"/>
            <a:ext cx="2133600" cy="365125"/>
          </a:xfrm>
        </p:spPr>
        <p:txBody>
          <a:bodyPr/>
          <a:lstStyle/>
          <a:p>
            <a:fld id="{8B9660DA-E739-CB4A-AEFC-82AEB23D0057}" type="slidenum">
              <a:rPr lang="en-US" smtClean="0"/>
              <a:pPr/>
              <a:t>10</a:t>
            </a:fld>
            <a:endParaRPr lang="en-US"/>
          </a:p>
        </p:txBody>
      </p:sp>
      <p:sp>
        <p:nvSpPr>
          <p:cNvPr id="6" name="Footer Placeholder 5"/>
          <p:cNvSpPr>
            <a:spLocks noGrp="1"/>
          </p:cNvSpPr>
          <p:nvPr>
            <p:ph type="ftr" sz="quarter" idx="11"/>
          </p:nvPr>
        </p:nvSpPr>
        <p:spPr>
          <a:xfrm>
            <a:off x="3124200" y="6235416"/>
            <a:ext cx="2895600" cy="365125"/>
          </a:xfrm>
        </p:spPr>
        <p:txBody>
          <a:bodyPr/>
          <a:lstStyle/>
          <a:p>
            <a:r>
              <a:rPr lang="el-GR" dirty="0" smtClean="0"/>
              <a:t>Δέσποινα Χατζηφωτιάδου </a:t>
            </a:r>
            <a:endParaRPr lang="fr-FR" dirty="0"/>
          </a:p>
        </p:txBody>
      </p:sp>
    </p:spTree>
    <p:extLst>
      <p:ext uri="{BB962C8B-B14F-4D97-AF65-F5344CB8AC3E}">
        <p14:creationId xmlns:p14="http://schemas.microsoft.com/office/powerpoint/2010/main" val="16713744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67601" y="6356588"/>
            <a:ext cx="1466417" cy="369332"/>
          </a:xfrm>
          <a:prstGeom prst="rect">
            <a:avLst/>
          </a:prstGeom>
          <a:noFill/>
        </p:spPr>
        <p:txBody>
          <a:bodyPr wrap="none" rtlCol="0">
            <a:spAutoFit/>
          </a:bodyPr>
          <a:lstStyle/>
          <a:p>
            <a:r>
              <a:rPr lang="en-US" b="1" dirty="0">
                <a:solidFill>
                  <a:srgbClr val="FFFFFF"/>
                </a:solidFill>
              </a:rPr>
              <a:t>© 2012 CERN</a:t>
            </a:r>
            <a:endParaRPr lang="en-US" dirty="0">
              <a:solidFill>
                <a:srgbClr val="FFFFFF"/>
              </a:solidFill>
            </a:endParaRPr>
          </a:p>
        </p:txBody>
      </p:sp>
      <p:pic>
        <p:nvPicPr>
          <p:cNvPr id="4" name="Picture 3" descr="IMG_125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 y="30482"/>
            <a:ext cx="4586384" cy="3059977"/>
          </a:xfrm>
          <a:prstGeom prst="rect">
            <a:avLst/>
          </a:prstGeom>
        </p:spPr>
      </p:pic>
      <p:pic>
        <p:nvPicPr>
          <p:cNvPr id="5" name="Picture 4" descr="higgs-semi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328" y="20320"/>
            <a:ext cx="4586673" cy="3057782"/>
          </a:xfrm>
          <a:prstGeom prst="rect">
            <a:avLst/>
          </a:prstGeom>
        </p:spPr>
      </p:pic>
      <p:pic>
        <p:nvPicPr>
          <p:cNvPr id="7" name="Picture 6" descr="higgs-semi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 y="3059977"/>
            <a:ext cx="4590000" cy="3060000"/>
          </a:xfrm>
          <a:prstGeom prst="rect">
            <a:avLst/>
          </a:prstGeom>
        </p:spPr>
      </p:pic>
      <p:pic>
        <p:nvPicPr>
          <p:cNvPr id="8" name="Picture 7" descr="higgs-sem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904" y="3057782"/>
            <a:ext cx="4590000" cy="3060000"/>
          </a:xfrm>
          <a:prstGeom prst="rect">
            <a:avLst/>
          </a:prstGeom>
        </p:spPr>
      </p:pic>
      <p:sp>
        <p:nvSpPr>
          <p:cNvPr id="9" name="TextBox 8"/>
          <p:cNvSpPr txBox="1"/>
          <p:nvPr/>
        </p:nvSpPr>
        <p:spPr>
          <a:xfrm>
            <a:off x="1" y="6062432"/>
            <a:ext cx="9165715" cy="369332"/>
          </a:xfrm>
          <a:prstGeom prst="rect">
            <a:avLst/>
          </a:prstGeom>
          <a:noFill/>
        </p:spPr>
        <p:txBody>
          <a:bodyPr wrap="none" rtlCol="0">
            <a:spAutoFit/>
          </a:bodyPr>
          <a:lstStyle/>
          <a:p>
            <a:r>
              <a:rPr lang="el-GR" dirty="0" smtClean="0">
                <a:solidFill>
                  <a:srgbClr val="FFFFFF"/>
                </a:solidFill>
              </a:rPr>
              <a:t>Ανακοινώθηκε η ανακάλυψη ενός καινούριου </a:t>
            </a:r>
            <a:r>
              <a:rPr lang="el-GR" dirty="0" smtClean="0">
                <a:solidFill>
                  <a:srgbClr val="FFFFFF"/>
                </a:solidFill>
              </a:rPr>
              <a:t>μποζονίου που επιβεβαιώθηκε ότι είναι το Higgs</a:t>
            </a:r>
            <a:endParaRPr lang="en-US" dirty="0">
              <a:solidFill>
                <a:srgbClr val="FFFFFF"/>
              </a:solidFill>
            </a:endParaRPr>
          </a:p>
        </p:txBody>
      </p:sp>
      <p:sp>
        <p:nvSpPr>
          <p:cNvPr id="2" name="Slide Number Placeholder 1"/>
          <p:cNvSpPr>
            <a:spLocks noGrp="1"/>
          </p:cNvSpPr>
          <p:nvPr>
            <p:ph type="sldNum" sz="quarter" idx="12"/>
          </p:nvPr>
        </p:nvSpPr>
        <p:spPr/>
        <p:txBody>
          <a:bodyPr/>
          <a:lstStyle/>
          <a:p>
            <a:fld id="{8B9660DA-E739-CB4A-AEFC-82AEB23D0057}" type="slidenum">
              <a:rPr lang="en-US" smtClean="0"/>
              <a:pPr/>
              <a:t>11</a:t>
            </a:fld>
            <a:endParaRPr lang="en-US"/>
          </a:p>
        </p:txBody>
      </p:sp>
      <p:sp>
        <p:nvSpPr>
          <p:cNvPr id="6" name="Rectangle 5"/>
          <p:cNvSpPr/>
          <p:nvPr/>
        </p:nvSpPr>
        <p:spPr>
          <a:xfrm>
            <a:off x="0" y="30480"/>
            <a:ext cx="9144000" cy="369332"/>
          </a:xfrm>
          <a:prstGeom prst="rect">
            <a:avLst/>
          </a:prstGeom>
          <a:solidFill>
            <a:srgbClr val="0000FF"/>
          </a:solidFill>
          <a:ln>
            <a:solidFill>
              <a:srgbClr val="4F81BD"/>
            </a:solidFill>
          </a:ln>
        </p:spPr>
        <p:txBody>
          <a:bodyPr wrap="square">
            <a:spAutoFit/>
          </a:bodyPr>
          <a:lstStyle/>
          <a:p>
            <a:r>
              <a:rPr lang="en-US" dirty="0" smtClean="0">
                <a:solidFill>
                  <a:srgbClr val="FFFFFF"/>
                </a:solidFill>
              </a:rPr>
              <a:t>4 </a:t>
            </a:r>
            <a:r>
              <a:rPr lang="en-US" dirty="0">
                <a:solidFill>
                  <a:srgbClr val="FFFFFF"/>
                </a:solidFill>
              </a:rPr>
              <a:t> </a:t>
            </a:r>
            <a:r>
              <a:rPr lang="el-GR" dirty="0" smtClean="0">
                <a:solidFill>
                  <a:srgbClr val="FFFFFF"/>
                </a:solidFill>
              </a:rPr>
              <a:t>Ιουλίου</a:t>
            </a:r>
            <a:r>
              <a:rPr lang="en-US" dirty="0" smtClean="0">
                <a:solidFill>
                  <a:srgbClr val="FFFFFF"/>
                </a:solidFill>
              </a:rPr>
              <a:t> 2012</a:t>
            </a:r>
            <a:r>
              <a:rPr lang="el-GR" dirty="0" smtClean="0">
                <a:solidFill>
                  <a:srgbClr val="FFFFFF"/>
                </a:solidFill>
              </a:rPr>
              <a:t>: </a:t>
            </a:r>
            <a:r>
              <a:rPr lang="el-GR" dirty="0" smtClean="0">
                <a:solidFill>
                  <a:srgbClr val="FFFFFF"/>
                </a:solidFill>
              </a:rPr>
              <a:t>μια ιστορική </a:t>
            </a:r>
            <a:r>
              <a:rPr lang="el-GR" dirty="0" smtClean="0">
                <a:solidFill>
                  <a:srgbClr val="FFFFFF"/>
                </a:solidFill>
              </a:rPr>
              <a:t>μέρα για το</a:t>
            </a:r>
            <a:r>
              <a:rPr lang="el-GR" dirty="0">
                <a:solidFill>
                  <a:srgbClr val="FFFFFF"/>
                </a:solidFill>
              </a:rPr>
              <a:t> </a:t>
            </a:r>
            <a:r>
              <a:rPr lang="en-US" dirty="0" smtClean="0">
                <a:solidFill>
                  <a:srgbClr val="FFFFFF"/>
                </a:solidFill>
              </a:rPr>
              <a:t>CERN</a:t>
            </a:r>
            <a:endParaRPr lang="en-US" dirty="0"/>
          </a:p>
        </p:txBody>
      </p:sp>
      <p:sp>
        <p:nvSpPr>
          <p:cNvPr id="11" name="Footer Placeholder 10"/>
          <p:cNvSpPr>
            <a:spLocks noGrp="1"/>
          </p:cNvSpPr>
          <p:nvPr>
            <p:ph type="ftr" sz="quarter" idx="11"/>
          </p:nvPr>
        </p:nvSpPr>
        <p:spPr/>
        <p:txBody>
          <a:bodyPr/>
          <a:lstStyle/>
          <a:p>
            <a:r>
              <a:rPr lang="el-GR" dirty="0" smtClean="0"/>
              <a:t>Δέσποινα Χατζηφωτιάδου </a:t>
            </a:r>
            <a:endParaRPr lang="fr-FR" dirty="0"/>
          </a:p>
        </p:txBody>
      </p:sp>
    </p:spTree>
    <p:extLst>
      <p:ext uri="{BB962C8B-B14F-4D97-AF65-F5344CB8AC3E}">
        <p14:creationId xmlns:p14="http://schemas.microsoft.com/office/powerpoint/2010/main" val="27553433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p:cNvSpPr>
            <a:spLocks noGrp="1"/>
          </p:cNvSpPr>
          <p:nvPr>
            <p:ph type="sldNum" sz="quarter" idx="11"/>
          </p:nvPr>
        </p:nvSpPr>
        <p:spPr/>
        <p:txBody>
          <a:bodyPr/>
          <a:lstStyle/>
          <a:p>
            <a:fld id="{4E78632A-65D9-4C6F-878A-9A3ABE183B0F}" type="slidenum">
              <a:rPr lang="en-US">
                <a:solidFill>
                  <a:srgbClr val="000000"/>
                </a:solidFill>
              </a:rPr>
              <a:pPr/>
              <a:t>12</a:t>
            </a:fld>
            <a:endParaRPr lang="en-US">
              <a:solidFill>
                <a:srgbClr val="000000"/>
              </a:solidFill>
            </a:endParaRPr>
          </a:p>
        </p:txBody>
      </p:sp>
      <p:sp>
        <p:nvSpPr>
          <p:cNvPr id="650242" name="Rectangle 2"/>
          <p:cNvSpPr>
            <a:spLocks noGrp="1" noChangeArrowheads="1"/>
          </p:cNvSpPr>
          <p:nvPr>
            <p:ph type="title"/>
          </p:nvPr>
        </p:nvSpPr>
        <p:spPr>
          <a:xfrm>
            <a:off x="1958362" y="47914"/>
            <a:ext cx="5379678" cy="591573"/>
          </a:xfrm>
        </p:spPr>
        <p:txBody>
          <a:bodyPr>
            <a:normAutofit fontScale="90000"/>
          </a:bodyPr>
          <a:lstStyle/>
          <a:p>
            <a:r>
              <a:rPr lang="en-US" dirty="0">
                <a:solidFill>
                  <a:srgbClr val="78D1FF"/>
                </a:solidFill>
              </a:rPr>
              <a:t>Large </a:t>
            </a:r>
            <a:r>
              <a:rPr lang="en-US" dirty="0" smtClean="0">
                <a:solidFill>
                  <a:srgbClr val="78D1FF"/>
                </a:solidFill>
              </a:rPr>
              <a:t>'Hadron Collider' </a:t>
            </a:r>
            <a:endParaRPr lang="en-US" dirty="0">
              <a:solidFill>
                <a:srgbClr val="78D1FF"/>
              </a:solidFill>
            </a:endParaRPr>
          </a:p>
        </p:txBody>
      </p:sp>
      <p:pic>
        <p:nvPicPr>
          <p:cNvPr id="650243" name="Picture 3"/>
          <p:cNvPicPr>
            <a:picLocks noChangeAspect="1" noChangeArrowheads="1"/>
          </p:cNvPicPr>
          <p:nvPr/>
        </p:nvPicPr>
        <p:blipFill>
          <a:blip r:embed="rId3" cstate="screen"/>
          <a:srcRect/>
          <a:stretch>
            <a:fillRect/>
          </a:stretch>
        </p:blipFill>
        <p:spPr bwMode="auto">
          <a:xfrm>
            <a:off x="0" y="665167"/>
            <a:ext cx="9144000" cy="6192837"/>
          </a:xfrm>
          <a:prstGeom prst="rect">
            <a:avLst/>
          </a:prstGeom>
          <a:noFill/>
        </p:spPr>
      </p:pic>
      <p:sp>
        <p:nvSpPr>
          <p:cNvPr id="650244" name="Text Box 4"/>
          <p:cNvSpPr txBox="1">
            <a:spLocks noChangeArrowheads="1"/>
          </p:cNvSpPr>
          <p:nvPr/>
        </p:nvSpPr>
        <p:spPr bwMode="auto">
          <a:xfrm>
            <a:off x="6755428" y="861480"/>
            <a:ext cx="1484789" cy="369332"/>
          </a:xfrm>
          <a:prstGeom prst="rect">
            <a:avLst/>
          </a:prstGeom>
          <a:noFill/>
          <a:ln w="9525">
            <a:noFill/>
            <a:miter lim="800000"/>
            <a:headEnd/>
            <a:tailEnd/>
          </a:ln>
          <a:effectLst>
            <a:outerShdw dist="35921" dir="2700000" algn="ctr" rotWithShape="0">
              <a:schemeClr val="tx2"/>
            </a:outerShdw>
          </a:effectLst>
        </p:spPr>
        <p:txBody>
          <a:bodyPr wrap="none">
            <a:spAutoFit/>
          </a:bodyPr>
          <a:lstStyle/>
          <a:p>
            <a:r>
              <a:rPr lang="en-US">
                <a:solidFill>
                  <a:srgbClr val="B5E8FF"/>
                </a:solidFill>
                <a:latin typeface="Tahoma" pitchFamily="34" charset="0"/>
              </a:rPr>
              <a:t>Lake Geneva</a:t>
            </a:r>
            <a:endParaRPr lang="en-US" sz="2400">
              <a:solidFill>
                <a:srgbClr val="000000"/>
              </a:solidFill>
              <a:latin typeface="Tahoma" pitchFamily="34" charset="0"/>
            </a:endParaRPr>
          </a:p>
        </p:txBody>
      </p:sp>
      <p:sp>
        <p:nvSpPr>
          <p:cNvPr id="650245" name="Text Box 5"/>
          <p:cNvSpPr txBox="1">
            <a:spLocks noChangeArrowheads="1"/>
          </p:cNvSpPr>
          <p:nvPr/>
        </p:nvSpPr>
        <p:spPr bwMode="auto">
          <a:xfrm>
            <a:off x="0" y="731838"/>
            <a:ext cx="1889873" cy="92333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l"/>
            <a:r>
              <a:rPr lang="en-US" dirty="0" smtClean="0">
                <a:solidFill>
                  <a:srgbClr val="FFF230"/>
                </a:solidFill>
                <a:latin typeface="Tahoma" pitchFamily="34" charset="0"/>
              </a:rPr>
              <a:t>Design Energy:</a:t>
            </a:r>
          </a:p>
          <a:p>
            <a:pPr algn="l"/>
            <a:r>
              <a:rPr lang="en-US" dirty="0" smtClean="0">
                <a:solidFill>
                  <a:srgbClr val="FFF230"/>
                </a:solidFill>
                <a:latin typeface="Tahoma" pitchFamily="34" charset="0"/>
              </a:rPr>
              <a:t> 14 TeV </a:t>
            </a:r>
            <a:r>
              <a:rPr lang="en-US" sz="1600" dirty="0" smtClean="0">
                <a:solidFill>
                  <a:srgbClr val="FFF230"/>
                </a:solidFill>
                <a:latin typeface="Tahoma" pitchFamily="34" charset="0"/>
              </a:rPr>
              <a:t>(pp) </a:t>
            </a:r>
          </a:p>
          <a:p>
            <a:pPr algn="l"/>
            <a:r>
              <a:rPr lang="en-US" dirty="0" smtClean="0">
                <a:solidFill>
                  <a:srgbClr val="FFF230"/>
                </a:solidFill>
                <a:latin typeface="Tahoma" pitchFamily="34" charset="0"/>
              </a:rPr>
              <a:t>1150 TeV (PbPb)</a:t>
            </a:r>
            <a:endParaRPr lang="en-US" dirty="0">
              <a:solidFill>
                <a:srgbClr val="FFF230"/>
              </a:solidFill>
              <a:latin typeface="Tahoma" pitchFamily="34" charset="0"/>
            </a:endParaRPr>
          </a:p>
        </p:txBody>
      </p:sp>
      <p:grpSp>
        <p:nvGrpSpPr>
          <p:cNvPr id="2" name="Group 6"/>
          <p:cNvGrpSpPr>
            <a:grpSpLocks/>
          </p:cNvGrpSpPr>
          <p:nvPr/>
        </p:nvGrpSpPr>
        <p:grpSpPr bwMode="auto">
          <a:xfrm>
            <a:off x="2229583" y="1882777"/>
            <a:ext cx="5596428" cy="3130551"/>
            <a:chOff x="1466" y="1274"/>
            <a:chExt cx="3819" cy="1972"/>
          </a:xfrm>
        </p:grpSpPr>
        <p:sp>
          <p:nvSpPr>
            <p:cNvPr id="650247" name="Text Box 7"/>
            <p:cNvSpPr txBox="1">
              <a:spLocks noChangeArrowheads="1"/>
            </p:cNvSpPr>
            <p:nvPr/>
          </p:nvSpPr>
          <p:spPr bwMode="auto">
            <a:xfrm>
              <a:off x="2060" y="1274"/>
              <a:ext cx="587"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r>
                <a:rPr lang="en-US" sz="2400" b="1">
                  <a:solidFill>
                    <a:srgbClr val="B5E8FF"/>
                  </a:solidFill>
                  <a:latin typeface="Tahoma" pitchFamily="34" charset="0"/>
                </a:rPr>
                <a:t>CMS</a:t>
              </a:r>
              <a:endParaRPr lang="en-US" sz="2400" b="1">
                <a:solidFill>
                  <a:srgbClr val="000000"/>
                </a:solidFill>
                <a:latin typeface="Tahoma" pitchFamily="34" charset="0"/>
              </a:endParaRPr>
            </a:p>
          </p:txBody>
        </p:sp>
        <p:sp>
          <p:nvSpPr>
            <p:cNvPr id="650248" name="Text Box 8"/>
            <p:cNvSpPr txBox="1">
              <a:spLocks noChangeArrowheads="1"/>
            </p:cNvSpPr>
            <p:nvPr/>
          </p:nvSpPr>
          <p:spPr bwMode="auto">
            <a:xfrm>
              <a:off x="3127" y="2954"/>
              <a:ext cx="795"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r>
                <a:rPr lang="en-US" sz="2400" b="1" dirty="0">
                  <a:solidFill>
                    <a:srgbClr val="B5E8FF"/>
                  </a:solidFill>
                  <a:latin typeface="Tahoma" pitchFamily="34" charset="0"/>
                </a:rPr>
                <a:t>ATLAS</a:t>
              </a:r>
            </a:p>
          </p:txBody>
        </p:sp>
        <p:sp>
          <p:nvSpPr>
            <p:cNvPr id="650249" name="Text Box 9"/>
            <p:cNvSpPr txBox="1">
              <a:spLocks noChangeArrowheads="1"/>
            </p:cNvSpPr>
            <p:nvPr/>
          </p:nvSpPr>
          <p:spPr bwMode="auto">
            <a:xfrm>
              <a:off x="4605" y="2243"/>
              <a:ext cx="680"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r>
                <a:rPr lang="en-US" sz="2400" b="1">
                  <a:solidFill>
                    <a:srgbClr val="B5E8FF"/>
                  </a:solidFill>
                  <a:latin typeface="Tahoma" pitchFamily="34" charset="0"/>
                </a:rPr>
                <a:t>LHCb</a:t>
              </a:r>
              <a:endParaRPr lang="en-US" sz="2400" b="1">
                <a:solidFill>
                  <a:srgbClr val="000000"/>
                </a:solidFill>
                <a:latin typeface="Tahoma" pitchFamily="34" charset="0"/>
              </a:endParaRPr>
            </a:p>
          </p:txBody>
        </p:sp>
        <p:sp>
          <p:nvSpPr>
            <p:cNvPr id="650250" name="Text Box 10"/>
            <p:cNvSpPr txBox="1">
              <a:spLocks noChangeArrowheads="1"/>
            </p:cNvSpPr>
            <p:nvPr/>
          </p:nvSpPr>
          <p:spPr bwMode="auto">
            <a:xfrm>
              <a:off x="1466" y="2955"/>
              <a:ext cx="761"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r>
                <a:rPr lang="en-US" sz="2400" b="1" dirty="0">
                  <a:solidFill>
                    <a:srgbClr val="B5E8FF"/>
                  </a:solidFill>
                  <a:latin typeface="Tahoma" pitchFamily="34" charset="0"/>
                </a:rPr>
                <a:t>ALICE</a:t>
              </a:r>
              <a:endParaRPr lang="en-US" sz="2400" b="1" dirty="0">
                <a:solidFill>
                  <a:srgbClr val="000000"/>
                </a:solidFill>
                <a:latin typeface="Tahoma" pitchFamily="34" charset="0"/>
              </a:endParaRPr>
            </a:p>
          </p:txBody>
        </p:sp>
      </p:grpSp>
      <p:sp>
        <p:nvSpPr>
          <p:cNvPr id="650251" name="Text Box 11"/>
          <p:cNvSpPr txBox="1">
            <a:spLocks noChangeArrowheads="1"/>
          </p:cNvSpPr>
          <p:nvPr/>
        </p:nvSpPr>
        <p:spPr bwMode="auto">
          <a:xfrm>
            <a:off x="3" y="6488668"/>
            <a:ext cx="6369489" cy="369332"/>
          </a:xfrm>
          <a:prstGeom prst="rect">
            <a:avLst/>
          </a:prstGeom>
          <a:noFill/>
          <a:ln w="9525">
            <a:noFill/>
            <a:miter lim="800000"/>
            <a:headEnd/>
            <a:tailEnd/>
          </a:ln>
          <a:effectLst>
            <a:outerShdw dist="35921" dir="2700000" algn="ctr" rotWithShape="0">
              <a:schemeClr val="tx2"/>
            </a:outerShdw>
          </a:effectLst>
        </p:spPr>
        <p:txBody>
          <a:bodyPr wrap="none">
            <a:spAutoFit/>
          </a:bodyPr>
          <a:lstStyle/>
          <a:p>
            <a:r>
              <a:rPr lang="en-US" dirty="0">
                <a:solidFill>
                  <a:srgbClr val="FFF230"/>
                </a:solidFill>
                <a:effectLst>
                  <a:outerShdw blurRad="38100" dist="38100" dir="2700000" algn="tl">
                    <a:srgbClr val="C0C0C0"/>
                  </a:outerShdw>
                </a:effectLst>
                <a:latin typeface="Tahoma" pitchFamily="34" charset="0"/>
              </a:rPr>
              <a:t>4 </a:t>
            </a:r>
            <a:r>
              <a:rPr lang="en-US" dirty="0" smtClean="0">
                <a:solidFill>
                  <a:srgbClr val="FFF230"/>
                </a:solidFill>
                <a:effectLst>
                  <a:outerShdw blurRad="38100" dist="38100" dir="2700000" algn="tl">
                    <a:srgbClr val="C0C0C0"/>
                  </a:outerShdw>
                </a:effectLst>
                <a:latin typeface="Tahoma" pitchFamily="34" charset="0"/>
              </a:rPr>
              <a:t>Large Experiments, all participate in HI program </a:t>
            </a:r>
            <a:r>
              <a:rPr lang="en-US" sz="1400" dirty="0" smtClean="0">
                <a:solidFill>
                  <a:srgbClr val="FFF230"/>
                </a:solidFill>
                <a:effectLst>
                  <a:outerShdw blurRad="38100" dist="38100" dir="2700000" algn="tl">
                    <a:srgbClr val="C0C0C0"/>
                  </a:outerShdw>
                </a:effectLst>
                <a:latin typeface="Tahoma" pitchFamily="34" charset="0"/>
              </a:rPr>
              <a:t>(LHCb in pA)</a:t>
            </a:r>
          </a:p>
        </p:txBody>
      </p:sp>
      <p:grpSp>
        <p:nvGrpSpPr>
          <p:cNvPr id="3" name="Group 12"/>
          <p:cNvGrpSpPr>
            <a:grpSpLocks/>
          </p:cNvGrpSpPr>
          <p:nvPr/>
        </p:nvGrpSpPr>
        <p:grpSpPr bwMode="auto">
          <a:xfrm>
            <a:off x="2414588" y="2263776"/>
            <a:ext cx="5710237" cy="3268663"/>
            <a:chOff x="1648" y="1426"/>
            <a:chExt cx="3896" cy="2059"/>
          </a:xfrm>
        </p:grpSpPr>
        <p:sp>
          <p:nvSpPr>
            <p:cNvPr id="650253" name="Oval 13"/>
            <p:cNvSpPr>
              <a:spLocks noChangeArrowheads="1"/>
            </p:cNvSpPr>
            <p:nvPr/>
          </p:nvSpPr>
          <p:spPr bwMode="auto">
            <a:xfrm>
              <a:off x="1648" y="3178"/>
              <a:ext cx="208" cy="307"/>
            </a:xfrm>
            <a:prstGeom prst="ellipse">
              <a:avLst/>
            </a:prstGeom>
            <a:noFill/>
            <a:ln w="38100">
              <a:solidFill>
                <a:srgbClr val="B5E8FF"/>
              </a:solidFill>
              <a:round/>
              <a:headEnd/>
              <a:tailEnd/>
            </a:ln>
            <a:effectLst/>
          </p:spPr>
          <p:txBody>
            <a:bodyPr lIns="92075" tIns="46038" rIns="92075" bIns="46038" anchor="ctr">
              <a:spAutoFit/>
            </a:bodyPr>
            <a:lstStyle/>
            <a:p>
              <a:pPr>
                <a:lnSpc>
                  <a:spcPct val="90000"/>
                </a:lnSpc>
                <a:spcBef>
                  <a:spcPct val="30000"/>
                </a:spcBef>
                <a:buClr>
                  <a:srgbClr val="FC0128"/>
                </a:buClr>
                <a:buFont typeface="Wingdings" pitchFamily="2" charset="2"/>
                <a:buNone/>
              </a:pPr>
              <a:endParaRPr lang="en-US">
                <a:solidFill>
                  <a:srgbClr val="0000FF"/>
                </a:solidFill>
                <a:latin typeface="Arial" pitchFamily="34" charset="0"/>
              </a:endParaRPr>
            </a:p>
          </p:txBody>
        </p:sp>
        <p:sp>
          <p:nvSpPr>
            <p:cNvPr id="650254" name="Oval 14"/>
            <p:cNvSpPr>
              <a:spLocks noChangeArrowheads="1"/>
            </p:cNvSpPr>
            <p:nvPr/>
          </p:nvSpPr>
          <p:spPr bwMode="auto">
            <a:xfrm>
              <a:off x="2480" y="1426"/>
              <a:ext cx="208" cy="307"/>
            </a:xfrm>
            <a:prstGeom prst="ellipse">
              <a:avLst/>
            </a:prstGeom>
            <a:noFill/>
            <a:ln w="38100">
              <a:solidFill>
                <a:srgbClr val="B5E8FF"/>
              </a:solidFill>
              <a:round/>
              <a:headEnd/>
              <a:tailEnd/>
            </a:ln>
            <a:effectLst/>
          </p:spPr>
          <p:txBody>
            <a:bodyPr lIns="92075" tIns="46038" rIns="92075" bIns="46038" anchor="ctr">
              <a:spAutoFit/>
            </a:bodyPr>
            <a:lstStyle/>
            <a:p>
              <a:pPr>
                <a:lnSpc>
                  <a:spcPct val="90000"/>
                </a:lnSpc>
                <a:spcBef>
                  <a:spcPct val="30000"/>
                </a:spcBef>
                <a:buClr>
                  <a:srgbClr val="FC0128"/>
                </a:buClr>
                <a:buFont typeface="Wingdings" pitchFamily="2" charset="2"/>
                <a:buNone/>
              </a:pPr>
              <a:endParaRPr lang="en-US">
                <a:solidFill>
                  <a:srgbClr val="0000FF"/>
                </a:solidFill>
                <a:latin typeface="Arial" pitchFamily="34" charset="0"/>
              </a:endParaRPr>
            </a:p>
          </p:txBody>
        </p:sp>
        <p:sp>
          <p:nvSpPr>
            <p:cNvPr id="650255" name="Oval 15"/>
            <p:cNvSpPr>
              <a:spLocks noChangeArrowheads="1"/>
            </p:cNvSpPr>
            <p:nvPr/>
          </p:nvSpPr>
          <p:spPr bwMode="auto">
            <a:xfrm>
              <a:off x="4048" y="3170"/>
              <a:ext cx="208" cy="307"/>
            </a:xfrm>
            <a:prstGeom prst="ellipse">
              <a:avLst/>
            </a:prstGeom>
            <a:noFill/>
            <a:ln w="38100">
              <a:solidFill>
                <a:srgbClr val="B5E8FF"/>
              </a:solidFill>
              <a:round/>
              <a:headEnd/>
              <a:tailEnd/>
            </a:ln>
            <a:effectLst/>
          </p:spPr>
          <p:txBody>
            <a:bodyPr lIns="92075" tIns="46038" rIns="92075" bIns="46038" anchor="ctr">
              <a:spAutoFit/>
            </a:bodyPr>
            <a:lstStyle/>
            <a:p>
              <a:pPr>
                <a:lnSpc>
                  <a:spcPct val="90000"/>
                </a:lnSpc>
                <a:spcBef>
                  <a:spcPct val="30000"/>
                </a:spcBef>
                <a:buClr>
                  <a:srgbClr val="FC0128"/>
                </a:buClr>
                <a:buFont typeface="Wingdings" pitchFamily="2" charset="2"/>
                <a:buNone/>
              </a:pPr>
              <a:endParaRPr lang="en-US">
                <a:solidFill>
                  <a:srgbClr val="0000FF"/>
                </a:solidFill>
                <a:latin typeface="Arial" pitchFamily="34" charset="0"/>
              </a:endParaRPr>
            </a:p>
          </p:txBody>
        </p:sp>
        <p:sp>
          <p:nvSpPr>
            <p:cNvPr id="650256" name="Oval 16"/>
            <p:cNvSpPr>
              <a:spLocks noChangeArrowheads="1"/>
            </p:cNvSpPr>
            <p:nvPr/>
          </p:nvSpPr>
          <p:spPr bwMode="auto">
            <a:xfrm>
              <a:off x="5336" y="2346"/>
              <a:ext cx="208" cy="307"/>
            </a:xfrm>
            <a:prstGeom prst="ellipse">
              <a:avLst/>
            </a:prstGeom>
            <a:noFill/>
            <a:ln w="38100">
              <a:solidFill>
                <a:srgbClr val="B5E8FF"/>
              </a:solidFill>
              <a:round/>
              <a:headEnd/>
              <a:tailEnd/>
            </a:ln>
            <a:effectLst/>
          </p:spPr>
          <p:txBody>
            <a:bodyPr lIns="92075" tIns="46038" rIns="92075" bIns="46038" anchor="ctr">
              <a:spAutoFit/>
            </a:bodyPr>
            <a:lstStyle/>
            <a:p>
              <a:pPr>
                <a:lnSpc>
                  <a:spcPct val="90000"/>
                </a:lnSpc>
                <a:spcBef>
                  <a:spcPct val="30000"/>
                </a:spcBef>
                <a:buClr>
                  <a:srgbClr val="FC0128"/>
                </a:buClr>
                <a:buFont typeface="Wingdings" pitchFamily="2" charset="2"/>
                <a:buNone/>
              </a:pPr>
              <a:endParaRPr lang="en-US">
                <a:solidFill>
                  <a:srgbClr val="0000FF"/>
                </a:solidFill>
                <a:latin typeface="Arial" pitchFamily="34" charset="0"/>
              </a:endParaRPr>
            </a:p>
          </p:txBody>
        </p:sp>
      </p:grpSp>
      <p:sp>
        <p:nvSpPr>
          <p:cNvPr id="43" name="Rectangle 2"/>
          <p:cNvSpPr txBox="1">
            <a:spLocks noChangeArrowheads="1"/>
          </p:cNvSpPr>
          <p:nvPr/>
        </p:nvSpPr>
        <p:spPr bwMode="auto">
          <a:xfrm>
            <a:off x="1991917" y="96508"/>
            <a:ext cx="5225489" cy="600807"/>
          </a:xfrm>
          <a:prstGeom prst="rect">
            <a:avLst/>
          </a:prstGeom>
          <a:noFill/>
          <a:ln w="9525">
            <a:noFill/>
            <a:miter lim="800000"/>
            <a:headEnd/>
            <a:tailEnd/>
          </a:ln>
        </p:spPr>
        <p:txBody>
          <a:bodyPr vert="horz" wrap="none" lIns="92075" tIns="46038" rIns="92075" bIns="46038" numCol="1" anchor="ctr" anchorCtr="0" compatLnSpc="1">
            <a:prstTxWarp prst="textNoShape">
              <a:avLst/>
            </a:prstTxWarp>
            <a:spAutoFit/>
          </a:bodyPr>
          <a:lstStyle>
            <a:lvl1pPr algn="ctr" rtl="0" eaLnBrk="0" fontAlgn="base" hangingPunct="0">
              <a:lnSpc>
                <a:spcPct val="90000"/>
              </a:lnSpc>
              <a:spcBef>
                <a:spcPct val="0"/>
              </a:spcBef>
              <a:spcAft>
                <a:spcPct val="0"/>
              </a:spcAft>
              <a:defRPr sz="3600" b="1">
                <a:solidFill>
                  <a:srgbClr val="FF0000"/>
                </a:solidFill>
                <a:latin typeface="+mj-lt"/>
                <a:ea typeface="+mj-ea"/>
                <a:cs typeface="+mj-cs"/>
              </a:defRPr>
            </a:lvl1pPr>
            <a:lvl2pPr algn="ctr" rtl="0" eaLnBrk="0" fontAlgn="base" hangingPunct="0">
              <a:lnSpc>
                <a:spcPct val="90000"/>
              </a:lnSpc>
              <a:spcBef>
                <a:spcPct val="0"/>
              </a:spcBef>
              <a:spcAft>
                <a:spcPct val="0"/>
              </a:spcAft>
              <a:defRPr sz="3600" b="1">
                <a:solidFill>
                  <a:srgbClr val="FF0000"/>
                </a:solidFill>
                <a:latin typeface="Arial" pitchFamily="34" charset="0"/>
              </a:defRPr>
            </a:lvl2pPr>
            <a:lvl3pPr algn="ctr" rtl="0" eaLnBrk="0" fontAlgn="base" hangingPunct="0">
              <a:lnSpc>
                <a:spcPct val="90000"/>
              </a:lnSpc>
              <a:spcBef>
                <a:spcPct val="0"/>
              </a:spcBef>
              <a:spcAft>
                <a:spcPct val="0"/>
              </a:spcAft>
              <a:defRPr sz="3600" b="1">
                <a:solidFill>
                  <a:srgbClr val="FF0000"/>
                </a:solidFill>
                <a:latin typeface="Arial" pitchFamily="34" charset="0"/>
              </a:defRPr>
            </a:lvl3pPr>
            <a:lvl4pPr algn="ctr" rtl="0" eaLnBrk="0" fontAlgn="base" hangingPunct="0">
              <a:lnSpc>
                <a:spcPct val="90000"/>
              </a:lnSpc>
              <a:spcBef>
                <a:spcPct val="0"/>
              </a:spcBef>
              <a:spcAft>
                <a:spcPct val="0"/>
              </a:spcAft>
              <a:defRPr sz="3600" b="1">
                <a:solidFill>
                  <a:srgbClr val="FF0000"/>
                </a:solidFill>
                <a:latin typeface="Arial" pitchFamily="34" charset="0"/>
              </a:defRPr>
            </a:lvl4pPr>
            <a:lvl5pPr algn="ctr" rtl="0" eaLnBrk="0" fontAlgn="base" hangingPunct="0">
              <a:lnSpc>
                <a:spcPct val="90000"/>
              </a:lnSpc>
              <a:spcBef>
                <a:spcPct val="0"/>
              </a:spcBef>
              <a:spcAft>
                <a:spcPct val="0"/>
              </a:spcAft>
              <a:defRPr sz="3600" b="1">
                <a:solidFill>
                  <a:srgbClr val="FF0000"/>
                </a:solidFill>
                <a:latin typeface="Arial" pitchFamily="34" charset="0"/>
              </a:defRPr>
            </a:lvl5pPr>
            <a:lvl6pPr marL="457200" algn="ctr" rtl="0" fontAlgn="base">
              <a:lnSpc>
                <a:spcPct val="90000"/>
              </a:lnSpc>
              <a:spcBef>
                <a:spcPct val="0"/>
              </a:spcBef>
              <a:spcAft>
                <a:spcPct val="0"/>
              </a:spcAft>
              <a:defRPr sz="3600" b="1">
                <a:solidFill>
                  <a:srgbClr val="FF0000"/>
                </a:solidFill>
                <a:latin typeface="Arial" pitchFamily="34" charset="0"/>
              </a:defRPr>
            </a:lvl6pPr>
            <a:lvl7pPr marL="914400" algn="ctr" rtl="0" fontAlgn="base">
              <a:lnSpc>
                <a:spcPct val="90000"/>
              </a:lnSpc>
              <a:spcBef>
                <a:spcPct val="0"/>
              </a:spcBef>
              <a:spcAft>
                <a:spcPct val="0"/>
              </a:spcAft>
              <a:defRPr sz="3600" b="1">
                <a:solidFill>
                  <a:srgbClr val="FF0000"/>
                </a:solidFill>
                <a:latin typeface="Arial" pitchFamily="34" charset="0"/>
              </a:defRPr>
            </a:lvl7pPr>
            <a:lvl8pPr marL="1371600" algn="ctr" rtl="0" fontAlgn="base">
              <a:lnSpc>
                <a:spcPct val="90000"/>
              </a:lnSpc>
              <a:spcBef>
                <a:spcPct val="0"/>
              </a:spcBef>
              <a:spcAft>
                <a:spcPct val="0"/>
              </a:spcAft>
              <a:defRPr sz="3600" b="1">
                <a:solidFill>
                  <a:srgbClr val="FF0000"/>
                </a:solidFill>
                <a:latin typeface="Arial" pitchFamily="34" charset="0"/>
              </a:defRPr>
            </a:lvl8pPr>
            <a:lvl9pPr marL="1828800" algn="ctr" rtl="0" fontAlgn="base">
              <a:lnSpc>
                <a:spcPct val="90000"/>
              </a:lnSpc>
              <a:spcBef>
                <a:spcPct val="0"/>
              </a:spcBef>
              <a:spcAft>
                <a:spcPct val="0"/>
              </a:spcAft>
              <a:defRPr sz="3600" b="1">
                <a:solidFill>
                  <a:srgbClr val="FF0000"/>
                </a:solidFill>
                <a:latin typeface="Arial" pitchFamily="34" charset="0"/>
              </a:defRPr>
            </a:lvl9pPr>
          </a:lstStyle>
          <a:p>
            <a:pPr>
              <a:buClr>
                <a:srgbClr val="FC0128"/>
              </a:buClr>
              <a:buFont typeface="Wingdings" pitchFamily="2" charset="2"/>
              <a:buNone/>
            </a:pPr>
            <a:r>
              <a:rPr lang="en-US" dirty="0" smtClean="0"/>
              <a:t>Collider </a:t>
            </a:r>
            <a:r>
              <a:rPr lang="en-US" b="0" dirty="0" smtClean="0"/>
              <a:t>of</a:t>
            </a:r>
            <a:r>
              <a:rPr lang="en-US" dirty="0" smtClean="0">
                <a:solidFill>
                  <a:srgbClr val="0000FF"/>
                </a:solidFill>
              </a:rPr>
              <a:t> </a:t>
            </a:r>
            <a:r>
              <a:rPr lang="en-US" dirty="0" smtClean="0"/>
              <a:t>'</a:t>
            </a:r>
            <a:r>
              <a:rPr lang="en-US" u="sng" dirty="0" smtClean="0"/>
              <a:t>Large Hadrons'</a:t>
            </a:r>
            <a:r>
              <a:rPr lang="en-US" dirty="0" smtClean="0"/>
              <a:t> </a:t>
            </a:r>
            <a:endParaRPr lang="en-US" dirty="0">
              <a:solidFill>
                <a:srgbClr val="0000FF"/>
              </a:solidFill>
            </a:endParaRPr>
          </a:p>
        </p:txBody>
      </p:sp>
      <p:grpSp>
        <p:nvGrpSpPr>
          <p:cNvPr id="16" name="Group 15"/>
          <p:cNvGrpSpPr/>
          <p:nvPr/>
        </p:nvGrpSpPr>
        <p:grpSpPr>
          <a:xfrm>
            <a:off x="5355773" y="718458"/>
            <a:ext cx="3788229" cy="2805271"/>
            <a:chOff x="5355771" y="718456"/>
            <a:chExt cx="3788229" cy="2805271"/>
          </a:xfrm>
        </p:grpSpPr>
        <p:pic>
          <p:nvPicPr>
            <p:cNvPr id="1373186" name="Picture 2" descr="https://cdsweb.cern.ch/record/1459462/files/eemm_run195099_evt137440354_ispy_3d.gif?subformat=icon-6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5771" y="718456"/>
              <a:ext cx="3788229" cy="242683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6139543" y="2468880"/>
              <a:ext cx="2268583" cy="1054847"/>
              <a:chOff x="6139543" y="2351313"/>
              <a:chExt cx="2268583" cy="1054847"/>
            </a:xfrm>
          </p:grpSpPr>
          <p:sp>
            <p:nvSpPr>
              <p:cNvPr id="12" name="Right Arrow 11"/>
              <p:cNvSpPr/>
              <p:nvPr/>
            </p:nvSpPr>
            <p:spPr bwMode="auto">
              <a:xfrm>
                <a:off x="6139543" y="2717075"/>
                <a:ext cx="1110343" cy="689085"/>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nSpc>
                    <a:spcPct val="90000"/>
                  </a:lnSpc>
                  <a:spcBef>
                    <a:spcPct val="30000"/>
                  </a:spcBef>
                  <a:buClr>
                    <a:srgbClr val="FC0128"/>
                  </a:buClr>
                  <a:buFont typeface="Wingdings" pitchFamily="2" charset="2"/>
                  <a:buNone/>
                </a:pPr>
                <a:endParaRPr lang="en-GB" smtClean="0">
                  <a:solidFill>
                    <a:srgbClr val="0000FF"/>
                  </a:solidFill>
                  <a:latin typeface="Arial" pitchFamily="34" charset="0"/>
                </a:endParaRPr>
              </a:p>
            </p:txBody>
          </p:sp>
          <p:sp>
            <p:nvSpPr>
              <p:cNvPr id="47" name="Right Arrow 46"/>
              <p:cNvSpPr/>
              <p:nvPr/>
            </p:nvSpPr>
            <p:spPr bwMode="auto">
              <a:xfrm rot="10800000">
                <a:off x="7297783" y="2531465"/>
                <a:ext cx="1110343" cy="689085"/>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nSpc>
                    <a:spcPct val="90000"/>
                  </a:lnSpc>
                  <a:spcBef>
                    <a:spcPct val="30000"/>
                  </a:spcBef>
                  <a:buClr>
                    <a:srgbClr val="FC0128"/>
                  </a:buClr>
                  <a:buFont typeface="Wingdings" pitchFamily="2" charset="2"/>
                  <a:buNone/>
                </a:pPr>
                <a:endParaRPr lang="en-GB" smtClean="0">
                  <a:solidFill>
                    <a:srgbClr val="0000FF"/>
                  </a:solidFill>
                  <a:latin typeface="Arial" pitchFamily="34" charset="0"/>
                </a:endParaRPr>
              </a:p>
            </p:txBody>
          </p:sp>
          <p:sp>
            <p:nvSpPr>
              <p:cNvPr id="13" name="TextBox 12"/>
              <p:cNvSpPr txBox="1"/>
              <p:nvPr/>
            </p:nvSpPr>
            <p:spPr>
              <a:xfrm>
                <a:off x="6747551" y="2351313"/>
                <a:ext cx="1032554" cy="487313"/>
              </a:xfrm>
              <a:prstGeom prst="rect">
                <a:avLst/>
              </a:prstGeom>
              <a:noFill/>
            </p:spPr>
            <p:txBody>
              <a:bodyPr wrap="none" rtlCol="0">
                <a:spAutoFit/>
              </a:bodyPr>
              <a:lstStyle/>
              <a:p>
                <a:pPr>
                  <a:lnSpc>
                    <a:spcPct val="90000"/>
                  </a:lnSpc>
                  <a:spcBef>
                    <a:spcPct val="30000"/>
                  </a:spcBef>
                  <a:buClr>
                    <a:srgbClr val="FC0128"/>
                  </a:buClr>
                  <a:buFont typeface="Wingdings" pitchFamily="2" charset="2"/>
                  <a:buNone/>
                </a:pPr>
                <a:r>
                  <a:rPr lang="en-US" sz="2800" b="1" dirty="0" smtClean="0">
                    <a:solidFill>
                      <a:srgbClr val="FFC000"/>
                    </a:solidFill>
                    <a:effectLst>
                      <a:outerShdw blurRad="38100" dist="38100" dir="2700000" algn="tl">
                        <a:srgbClr val="000000">
                          <a:alpha val="43137"/>
                        </a:srgbClr>
                      </a:outerShdw>
                    </a:effectLst>
                    <a:latin typeface="Arial" charset="0"/>
                  </a:rPr>
                  <a:t>p + p</a:t>
                </a:r>
                <a:endParaRPr lang="en-GB" sz="2800" b="1" dirty="0">
                  <a:solidFill>
                    <a:srgbClr val="FFC000"/>
                  </a:solidFill>
                  <a:effectLst>
                    <a:outerShdw blurRad="38100" dist="38100" dir="2700000" algn="tl">
                      <a:srgbClr val="000000">
                        <a:alpha val="43137"/>
                      </a:srgbClr>
                    </a:outerShdw>
                  </a:effectLst>
                  <a:latin typeface="Arial" charset="0"/>
                </a:endParaRPr>
              </a:p>
            </p:txBody>
          </p:sp>
        </p:grpSp>
      </p:grpSp>
      <p:grpSp>
        <p:nvGrpSpPr>
          <p:cNvPr id="15" name="Group 14"/>
          <p:cNvGrpSpPr/>
          <p:nvPr/>
        </p:nvGrpSpPr>
        <p:grpSpPr>
          <a:xfrm>
            <a:off x="5089174" y="705396"/>
            <a:ext cx="4054826" cy="3179739"/>
            <a:chOff x="0" y="2351314"/>
            <a:chExt cx="4054826" cy="3179739"/>
          </a:xfrm>
        </p:grpSpPr>
        <p:pic>
          <p:nvPicPr>
            <p:cNvPr id="1373188" name="Picture 4" descr="https://cdsweb.cern.ch/record/1352773/files/hiY1.gif?subformat=icon-6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351314"/>
              <a:ext cx="4054826" cy="2325189"/>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505090" y="4541521"/>
              <a:ext cx="2268583" cy="989532"/>
              <a:chOff x="6139543" y="2416628"/>
              <a:chExt cx="2268583" cy="989532"/>
            </a:xfrm>
          </p:grpSpPr>
          <p:sp>
            <p:nvSpPr>
              <p:cNvPr id="55" name="Right Arrow 54"/>
              <p:cNvSpPr/>
              <p:nvPr/>
            </p:nvSpPr>
            <p:spPr bwMode="auto">
              <a:xfrm>
                <a:off x="6139543" y="2717075"/>
                <a:ext cx="1110343" cy="689085"/>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nSpc>
                    <a:spcPct val="90000"/>
                  </a:lnSpc>
                  <a:spcBef>
                    <a:spcPct val="30000"/>
                  </a:spcBef>
                  <a:buClr>
                    <a:srgbClr val="FC0128"/>
                  </a:buClr>
                  <a:buFont typeface="Wingdings" pitchFamily="2" charset="2"/>
                  <a:buNone/>
                </a:pPr>
                <a:endParaRPr lang="en-GB" smtClean="0">
                  <a:solidFill>
                    <a:srgbClr val="0000FF"/>
                  </a:solidFill>
                  <a:latin typeface="Arial" pitchFamily="34" charset="0"/>
                </a:endParaRPr>
              </a:p>
            </p:txBody>
          </p:sp>
          <p:sp>
            <p:nvSpPr>
              <p:cNvPr id="56" name="Right Arrow 55"/>
              <p:cNvSpPr/>
              <p:nvPr/>
            </p:nvSpPr>
            <p:spPr bwMode="auto">
              <a:xfrm rot="10800000">
                <a:off x="7297783" y="2531465"/>
                <a:ext cx="1110343" cy="689085"/>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nSpc>
                    <a:spcPct val="90000"/>
                  </a:lnSpc>
                  <a:spcBef>
                    <a:spcPct val="30000"/>
                  </a:spcBef>
                  <a:buClr>
                    <a:srgbClr val="FC0128"/>
                  </a:buClr>
                  <a:buFont typeface="Wingdings" pitchFamily="2" charset="2"/>
                  <a:buNone/>
                </a:pPr>
                <a:endParaRPr lang="en-GB" smtClean="0">
                  <a:solidFill>
                    <a:srgbClr val="0000FF"/>
                  </a:solidFill>
                  <a:latin typeface="Arial" pitchFamily="34" charset="0"/>
                </a:endParaRPr>
              </a:p>
            </p:txBody>
          </p:sp>
          <p:sp>
            <p:nvSpPr>
              <p:cNvPr id="60" name="TextBox 59"/>
              <p:cNvSpPr txBox="1"/>
              <p:nvPr/>
            </p:nvSpPr>
            <p:spPr>
              <a:xfrm>
                <a:off x="6534829" y="2416628"/>
                <a:ext cx="1511552" cy="487313"/>
              </a:xfrm>
              <a:prstGeom prst="rect">
                <a:avLst/>
              </a:prstGeom>
              <a:noFill/>
            </p:spPr>
            <p:txBody>
              <a:bodyPr wrap="none" rtlCol="0">
                <a:spAutoFit/>
              </a:bodyPr>
              <a:lstStyle/>
              <a:p>
                <a:pPr>
                  <a:lnSpc>
                    <a:spcPct val="90000"/>
                  </a:lnSpc>
                  <a:spcBef>
                    <a:spcPct val="30000"/>
                  </a:spcBef>
                  <a:buClr>
                    <a:srgbClr val="FC0128"/>
                  </a:buClr>
                  <a:buFont typeface="Wingdings" pitchFamily="2" charset="2"/>
                  <a:buNone/>
                </a:pPr>
                <a:r>
                  <a:rPr lang="en-US" sz="2800" b="1" dirty="0" smtClean="0">
                    <a:solidFill>
                      <a:srgbClr val="FFC000"/>
                    </a:solidFill>
                    <a:effectLst>
                      <a:outerShdw blurRad="38100" dist="38100" dir="2700000" algn="tl">
                        <a:srgbClr val="000000">
                          <a:alpha val="43137"/>
                        </a:srgbClr>
                      </a:outerShdw>
                    </a:effectLst>
                    <a:latin typeface="Arial" charset="0"/>
                  </a:rPr>
                  <a:t>Pb + Pb</a:t>
                </a:r>
                <a:endParaRPr lang="en-GB" sz="2800" b="1" dirty="0">
                  <a:solidFill>
                    <a:srgbClr val="FFC000"/>
                  </a:solidFill>
                  <a:effectLst>
                    <a:outerShdw blurRad="38100" dist="38100" dir="2700000" algn="tl">
                      <a:srgbClr val="000000">
                        <a:alpha val="43137"/>
                      </a:srgbClr>
                    </a:outerShdw>
                  </a:effectLst>
                  <a:latin typeface="Arial" charset="0"/>
                </a:endParaRPr>
              </a:p>
            </p:txBody>
          </p:sp>
        </p:grpSp>
      </p:grpSp>
      <p:pic>
        <p:nvPicPr>
          <p:cNvPr id="32" name="Picture 2" descr="ATLAS setup"/>
          <p:cNvPicPr>
            <a:picLocks noChangeAspect="1" noChangeArrowheads="1"/>
          </p:cNvPicPr>
          <p:nvPr/>
        </p:nvPicPr>
        <p:blipFill>
          <a:blip r:embed="rId6" cstate="print"/>
          <a:srcRect/>
          <a:stretch>
            <a:fillRect/>
          </a:stretch>
        </p:blipFill>
        <p:spPr bwMode="auto">
          <a:xfrm>
            <a:off x="5358582" y="5795753"/>
            <a:ext cx="1976284" cy="1062253"/>
          </a:xfrm>
          <a:prstGeom prst="rect">
            <a:avLst/>
          </a:prstGeom>
          <a:noFill/>
        </p:spPr>
      </p:pic>
      <p:pic>
        <p:nvPicPr>
          <p:cNvPr id="33" name="Picture 4" descr="CMS setup"/>
          <p:cNvPicPr>
            <a:picLocks noChangeAspect="1" noChangeArrowheads="1"/>
          </p:cNvPicPr>
          <p:nvPr/>
        </p:nvPicPr>
        <p:blipFill>
          <a:blip r:embed="rId7" cstate="print"/>
          <a:srcRect/>
          <a:stretch>
            <a:fillRect/>
          </a:stretch>
        </p:blipFill>
        <p:spPr bwMode="auto">
          <a:xfrm>
            <a:off x="827584" y="1700808"/>
            <a:ext cx="1828800" cy="1215390"/>
          </a:xfrm>
          <a:prstGeom prst="rect">
            <a:avLst/>
          </a:prstGeom>
          <a:noFill/>
        </p:spPr>
      </p:pic>
      <p:pic>
        <p:nvPicPr>
          <p:cNvPr id="34" name="Picture 6" descr="LHCb setup"/>
          <p:cNvPicPr>
            <a:picLocks noChangeAspect="1" noChangeArrowheads="1"/>
          </p:cNvPicPr>
          <p:nvPr/>
        </p:nvPicPr>
        <p:blipFill>
          <a:blip r:embed="rId8" cstate="print"/>
          <a:srcRect l="5612"/>
          <a:stretch>
            <a:fillRect/>
          </a:stretch>
        </p:blipFill>
        <p:spPr bwMode="auto">
          <a:xfrm>
            <a:off x="7678995" y="4565963"/>
            <a:ext cx="1465006" cy="1220327"/>
          </a:xfrm>
          <a:prstGeom prst="rect">
            <a:avLst/>
          </a:prstGeom>
          <a:noFill/>
        </p:spPr>
      </p:pic>
      <p:pic>
        <p:nvPicPr>
          <p:cNvPr id="35" name="Picture 2" descr="ALICE setup"/>
          <p:cNvPicPr>
            <a:picLocks noChangeAspect="1" noChangeArrowheads="1"/>
          </p:cNvPicPr>
          <p:nvPr/>
        </p:nvPicPr>
        <p:blipFill>
          <a:blip r:embed="rId9" cstate="print"/>
          <a:srcRect l="11084"/>
          <a:stretch>
            <a:fillRect/>
          </a:stretch>
        </p:blipFill>
        <p:spPr bwMode="auto">
          <a:xfrm>
            <a:off x="265473" y="5521229"/>
            <a:ext cx="1947204" cy="1336777"/>
          </a:xfrm>
          <a:prstGeom prst="rect">
            <a:avLst/>
          </a:prstGeom>
          <a:noFill/>
        </p:spPr>
      </p:pic>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2583709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650242"/>
                                        </p:tgtEl>
                                      </p:cBhvr>
                                    </p:animEffect>
                                    <p:set>
                                      <p:cBhvr>
                                        <p:cTn id="11" dur="1" fill="hold">
                                          <p:stCondLst>
                                            <p:cond delay="499"/>
                                          </p:stCondLst>
                                        </p:cTn>
                                        <p:tgtEl>
                                          <p:spTgt spid="650242"/>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9901"/>
            <a:ext cx="8229600" cy="944562"/>
          </a:xfrm>
        </p:spPr>
        <p:txBody>
          <a:bodyPr>
            <a:normAutofit/>
          </a:bodyPr>
          <a:lstStyle/>
          <a:p>
            <a:r>
              <a:rPr lang="el-GR" sz="3200" dirty="0" smtClean="0">
                <a:solidFill>
                  <a:srgbClr val="FFFF00"/>
                </a:solidFill>
              </a:rPr>
              <a:t>Γιατί βαριά ιόντα;</a:t>
            </a:r>
            <a:r>
              <a:rPr lang="en-US" sz="3200" dirty="0" smtClean="0">
                <a:solidFill>
                  <a:srgbClr val="FFFF00"/>
                </a:solidFill>
              </a:rPr>
              <a:t> </a:t>
            </a:r>
            <a:endParaRPr lang="it-IT" sz="3200" dirty="0">
              <a:solidFill>
                <a:srgbClr val="FFFF00"/>
              </a:solidFill>
            </a:endParaRPr>
          </a:p>
        </p:txBody>
      </p:sp>
      <p:sp>
        <p:nvSpPr>
          <p:cNvPr id="4" name="TextBox 3"/>
          <p:cNvSpPr txBox="1"/>
          <p:nvPr/>
        </p:nvSpPr>
        <p:spPr>
          <a:xfrm>
            <a:off x="381000" y="1914303"/>
            <a:ext cx="7968848" cy="646331"/>
          </a:xfrm>
          <a:prstGeom prst="rect">
            <a:avLst/>
          </a:prstGeom>
          <a:noFill/>
        </p:spPr>
        <p:txBody>
          <a:bodyPr wrap="none" rtlCol="0">
            <a:spAutoFit/>
          </a:bodyPr>
          <a:lstStyle/>
          <a:p>
            <a:pPr marL="285750" indent="-285750">
              <a:buFont typeface="Wingdings" charset="2"/>
              <a:buChar char="Ø"/>
            </a:pPr>
            <a:r>
              <a:rPr lang="el-GR" dirty="0" smtClean="0">
                <a:solidFill>
                  <a:srgbClr val="FFFFFF"/>
                </a:solidFill>
              </a:rPr>
              <a:t>Οι αλληλεπιδράσεις βαριών ιόντων αντιπροσωπεύουν</a:t>
            </a:r>
            <a:r>
              <a:rPr lang="en-US" dirty="0" smtClean="0">
                <a:solidFill>
                  <a:srgbClr val="FFFFFF"/>
                </a:solidFill>
              </a:rPr>
              <a:t> </a:t>
            </a:r>
            <a:r>
              <a:rPr lang="el-GR" dirty="0" smtClean="0">
                <a:solidFill>
                  <a:srgbClr val="FFFF00"/>
                </a:solidFill>
              </a:rPr>
              <a:t>το πιο σύνθετο σύστημα</a:t>
            </a:r>
            <a:r>
              <a:rPr lang="en-US" dirty="0" smtClean="0">
                <a:solidFill>
                  <a:srgbClr val="FFFFFF"/>
                </a:solidFill>
              </a:rPr>
              <a:t> </a:t>
            </a:r>
            <a:endParaRPr lang="el-GR" dirty="0" smtClean="0">
              <a:solidFill>
                <a:srgbClr val="FFFFFF"/>
              </a:solidFill>
            </a:endParaRPr>
          </a:p>
          <a:p>
            <a:r>
              <a:rPr lang="el-GR" dirty="0" smtClean="0">
                <a:solidFill>
                  <a:srgbClr val="FFFFFF"/>
                </a:solidFill>
              </a:rPr>
              <a:t>      που</a:t>
            </a:r>
            <a:r>
              <a:rPr lang="el-GR" dirty="0">
                <a:solidFill>
                  <a:srgbClr val="FFFFFF"/>
                </a:solidFill>
              </a:rPr>
              <a:t> </a:t>
            </a:r>
            <a:r>
              <a:rPr lang="el-GR" dirty="0" smtClean="0">
                <a:solidFill>
                  <a:srgbClr val="FFFFFF"/>
                </a:solidFill>
              </a:rPr>
              <a:t>μελετάει στο εργαστήριο η φυσική στοιχειωδών σωματιδίων </a:t>
            </a:r>
          </a:p>
        </p:txBody>
      </p:sp>
      <p:sp>
        <p:nvSpPr>
          <p:cNvPr id="5" name="TextBox 4"/>
          <p:cNvSpPr txBox="1"/>
          <p:nvPr/>
        </p:nvSpPr>
        <p:spPr>
          <a:xfrm>
            <a:off x="381001" y="2840369"/>
            <a:ext cx="6147837" cy="369332"/>
          </a:xfrm>
          <a:prstGeom prst="rect">
            <a:avLst/>
          </a:prstGeom>
          <a:noFill/>
        </p:spPr>
        <p:txBody>
          <a:bodyPr wrap="none" rtlCol="0">
            <a:spAutoFit/>
          </a:bodyPr>
          <a:lstStyle/>
          <a:p>
            <a:pPr marL="285750" indent="-285750">
              <a:buFont typeface="Wingdings" charset="2"/>
              <a:buChar char="Ø"/>
            </a:pPr>
            <a:r>
              <a:rPr lang="el-GR" dirty="0">
                <a:solidFill>
                  <a:srgbClr val="FFFFFF"/>
                </a:solidFill>
              </a:rPr>
              <a:t>Η</a:t>
            </a:r>
            <a:r>
              <a:rPr lang="el-GR" dirty="0" smtClean="0">
                <a:solidFill>
                  <a:srgbClr val="FFFFFF"/>
                </a:solidFill>
              </a:rPr>
              <a:t> </a:t>
            </a:r>
            <a:r>
              <a:rPr lang="el-GR" dirty="0" smtClean="0">
                <a:solidFill>
                  <a:srgbClr val="FFFFFF"/>
                </a:solidFill>
              </a:rPr>
              <a:t>μελέτη ενός τόσο </a:t>
            </a:r>
            <a:r>
              <a:rPr lang="el-GR" dirty="0" smtClean="0">
                <a:solidFill>
                  <a:srgbClr val="FFFF00"/>
                </a:solidFill>
              </a:rPr>
              <a:t>σύνθετου </a:t>
            </a:r>
            <a:r>
              <a:rPr lang="el-GR" dirty="0">
                <a:solidFill>
                  <a:srgbClr val="FFFF00"/>
                </a:solidFill>
              </a:rPr>
              <a:t>συστήματος μας ενδιαφέρει </a:t>
            </a:r>
            <a:r>
              <a:rPr lang="el-GR" dirty="0" smtClean="0">
                <a:solidFill>
                  <a:srgbClr val="FFFF00"/>
                </a:solidFill>
              </a:rPr>
              <a:t>..</a:t>
            </a:r>
            <a:r>
              <a:rPr lang="en-US" dirty="0" smtClean="0">
                <a:solidFill>
                  <a:srgbClr val="FFFFFF"/>
                </a:solidFill>
              </a:rPr>
              <a:t> </a:t>
            </a:r>
            <a:endParaRPr lang="it-IT" dirty="0">
              <a:solidFill>
                <a:srgbClr val="FFFFFF"/>
              </a:solidFill>
            </a:endParaRPr>
          </a:p>
        </p:txBody>
      </p:sp>
      <p:sp>
        <p:nvSpPr>
          <p:cNvPr id="6" name="TextBox 5"/>
          <p:cNvSpPr txBox="1"/>
          <p:nvPr/>
        </p:nvSpPr>
        <p:spPr>
          <a:xfrm>
            <a:off x="381000" y="3438301"/>
            <a:ext cx="4493538" cy="369332"/>
          </a:xfrm>
          <a:prstGeom prst="rect">
            <a:avLst/>
          </a:prstGeom>
          <a:noFill/>
        </p:spPr>
        <p:txBody>
          <a:bodyPr wrap="none" rtlCol="0">
            <a:spAutoFit/>
          </a:bodyPr>
          <a:lstStyle/>
          <a:p>
            <a:pPr marL="285750" indent="-285750">
              <a:buFont typeface="Wingdings" charset="2"/>
              <a:buChar char="Ø"/>
            </a:pPr>
            <a:r>
              <a:rPr lang="el-GR" dirty="0" smtClean="0">
                <a:solidFill>
                  <a:srgbClr val="FFFFFF"/>
                </a:solidFill>
              </a:rPr>
              <a:t>Γιατί προσφέρει τη </a:t>
            </a:r>
            <a:r>
              <a:rPr lang="el-GR" dirty="0" smtClean="0">
                <a:solidFill>
                  <a:srgbClr val="FFFF00"/>
                </a:solidFill>
              </a:rPr>
              <a:t>μοναδική δυνατότητα </a:t>
            </a:r>
            <a:r>
              <a:rPr lang="en-GB" dirty="0">
                <a:solidFill>
                  <a:srgbClr val="FFFFFF"/>
                </a:solidFill>
              </a:rPr>
              <a:t>:</a:t>
            </a:r>
            <a:endParaRPr lang="it-IT" dirty="0">
              <a:solidFill>
                <a:srgbClr val="FFFFFF"/>
              </a:solidFill>
            </a:endParaRPr>
          </a:p>
        </p:txBody>
      </p:sp>
      <p:sp>
        <p:nvSpPr>
          <p:cNvPr id="8" name="TextBox 7"/>
          <p:cNvSpPr txBox="1"/>
          <p:nvPr/>
        </p:nvSpPr>
        <p:spPr>
          <a:xfrm>
            <a:off x="990601" y="3917314"/>
            <a:ext cx="7874365" cy="646331"/>
          </a:xfrm>
          <a:prstGeom prst="rect">
            <a:avLst/>
          </a:prstGeom>
          <a:noFill/>
        </p:spPr>
        <p:txBody>
          <a:bodyPr wrap="square" rtlCol="0">
            <a:spAutoFit/>
          </a:bodyPr>
          <a:lstStyle/>
          <a:p>
            <a:pPr marL="285750" indent="-285750">
              <a:buFont typeface="Wingdings" charset="2"/>
              <a:buChar char="Ø"/>
            </a:pPr>
            <a:r>
              <a:rPr lang="en-GB" dirty="0" smtClean="0">
                <a:solidFill>
                  <a:srgbClr val="FFFFFF"/>
                </a:solidFill>
              </a:rPr>
              <a:t>N</a:t>
            </a:r>
            <a:r>
              <a:rPr lang="el-GR" dirty="0" smtClean="0">
                <a:solidFill>
                  <a:srgbClr val="FFFFFF"/>
                </a:solidFill>
              </a:rPr>
              <a:t>α κατανοήσουμε </a:t>
            </a:r>
            <a:r>
              <a:rPr lang="en-GB" dirty="0" smtClean="0">
                <a:solidFill>
                  <a:srgbClr val="FFFFFF"/>
                </a:solidFill>
              </a:rPr>
              <a:t>t</a:t>
            </a:r>
            <a:r>
              <a:rPr lang="el-GR" dirty="0" smtClean="0">
                <a:solidFill>
                  <a:srgbClr val="FFFFFF"/>
                </a:solidFill>
              </a:rPr>
              <a:t>ο</a:t>
            </a:r>
            <a:r>
              <a:rPr lang="en-US" dirty="0" smtClean="0">
                <a:solidFill>
                  <a:srgbClr val="FFFFFF"/>
                </a:solidFill>
              </a:rPr>
              <a:t> </a:t>
            </a:r>
            <a:r>
              <a:rPr lang="el-GR" dirty="0" smtClean="0">
                <a:solidFill>
                  <a:srgbClr val="FFFF00"/>
                </a:solidFill>
              </a:rPr>
              <a:t>Σύμπαν</a:t>
            </a:r>
            <a:r>
              <a:rPr lang="en-US" dirty="0" smtClean="0">
                <a:solidFill>
                  <a:srgbClr val="FFFFFF"/>
                </a:solidFill>
              </a:rPr>
              <a:t> </a:t>
            </a:r>
            <a:r>
              <a:rPr lang="el-GR" dirty="0" smtClean="0">
                <a:solidFill>
                  <a:srgbClr val="FFFFFF"/>
                </a:solidFill>
              </a:rPr>
              <a:t>μερικά</a:t>
            </a:r>
            <a:r>
              <a:rPr lang="en-US" dirty="0" smtClean="0">
                <a:solidFill>
                  <a:srgbClr val="FFFFFF"/>
                </a:solidFill>
              </a:rPr>
              <a:t>  </a:t>
            </a:r>
            <a:r>
              <a:rPr lang="el-GR" dirty="0" smtClean="0">
                <a:solidFill>
                  <a:srgbClr val="FFFFFF"/>
                </a:solidFill>
              </a:rPr>
              <a:t>εκατομμυριοστά του δευτερολέπτου μετά </a:t>
            </a:r>
            <a:r>
              <a:rPr lang="el-GR" dirty="0" smtClean="0">
                <a:solidFill>
                  <a:srgbClr val="FFFFFF"/>
                </a:solidFill>
              </a:rPr>
              <a:t>από το </a:t>
            </a:r>
            <a:r>
              <a:rPr lang="en-US" dirty="0" smtClean="0">
                <a:solidFill>
                  <a:srgbClr val="FFFFFF"/>
                </a:solidFill>
              </a:rPr>
              <a:t>Big</a:t>
            </a:r>
            <a:r>
              <a:rPr lang="en-US" dirty="0">
                <a:solidFill>
                  <a:srgbClr val="FFFFFF"/>
                </a:solidFill>
              </a:rPr>
              <a:t>-Bang</a:t>
            </a:r>
            <a:r>
              <a:rPr lang="en-US" dirty="0" smtClean="0">
                <a:solidFill>
                  <a:srgbClr val="FFFFFF"/>
                </a:solidFill>
              </a:rPr>
              <a:t>,   </a:t>
            </a:r>
            <a:r>
              <a:rPr lang="el-GR" dirty="0" smtClean="0">
                <a:solidFill>
                  <a:srgbClr val="FFFFFF"/>
                </a:solidFill>
              </a:rPr>
              <a:t>όταν η θερμοκρασία ήταν </a:t>
            </a:r>
            <a:r>
              <a:rPr lang="en-US" dirty="0" smtClean="0">
                <a:solidFill>
                  <a:srgbClr val="FFFFFF"/>
                </a:solidFill>
              </a:rPr>
              <a:t> </a:t>
            </a:r>
            <a:r>
              <a:rPr lang="en-US" dirty="0">
                <a:solidFill>
                  <a:srgbClr val="FFFFFF"/>
                </a:solidFill>
              </a:rPr>
              <a:t>~10</a:t>
            </a:r>
            <a:r>
              <a:rPr lang="en-US" baseline="30000" dirty="0">
                <a:solidFill>
                  <a:srgbClr val="FFFFFF"/>
                </a:solidFill>
              </a:rPr>
              <a:t>12 </a:t>
            </a:r>
            <a:r>
              <a:rPr lang="en-US" dirty="0">
                <a:solidFill>
                  <a:srgbClr val="FFFFFF"/>
                </a:solidFill>
              </a:rPr>
              <a:t>K</a:t>
            </a:r>
            <a:endParaRPr lang="it-IT" dirty="0">
              <a:solidFill>
                <a:srgbClr val="FFFFFF"/>
              </a:solidFill>
            </a:endParaRPr>
          </a:p>
        </p:txBody>
      </p:sp>
      <p:sp>
        <p:nvSpPr>
          <p:cNvPr id="13" name="TextBox 12"/>
          <p:cNvSpPr txBox="1"/>
          <p:nvPr/>
        </p:nvSpPr>
        <p:spPr>
          <a:xfrm>
            <a:off x="990600" y="4694982"/>
            <a:ext cx="5763116" cy="369332"/>
          </a:xfrm>
          <a:prstGeom prst="rect">
            <a:avLst/>
          </a:prstGeom>
          <a:noFill/>
        </p:spPr>
        <p:txBody>
          <a:bodyPr wrap="none" rtlCol="0">
            <a:spAutoFit/>
          </a:bodyPr>
          <a:lstStyle/>
          <a:p>
            <a:pPr marL="285750" indent="-285750">
              <a:buFont typeface="Wingdings" charset="2"/>
              <a:buChar char="Ø"/>
            </a:pPr>
            <a:r>
              <a:rPr lang="en-GB" dirty="0">
                <a:solidFill>
                  <a:srgbClr val="FFFFFF"/>
                </a:solidFill>
              </a:rPr>
              <a:t>N</a:t>
            </a:r>
            <a:r>
              <a:rPr lang="el-GR" dirty="0" smtClean="0">
                <a:solidFill>
                  <a:srgbClr val="FFFFFF"/>
                </a:solidFill>
              </a:rPr>
              <a:t>α κατανοήσουμε καλύτερα </a:t>
            </a:r>
            <a:r>
              <a:rPr lang="el-GR" dirty="0" smtClean="0">
                <a:solidFill>
                  <a:srgbClr val="FFFF00"/>
                </a:solidFill>
              </a:rPr>
              <a:t>την ισχυρή αλληλεπίδραση</a:t>
            </a:r>
            <a:endParaRPr lang="it-IT" dirty="0">
              <a:solidFill>
                <a:srgbClr val="FFFF00"/>
              </a:solidFill>
            </a:endParaRPr>
          </a:p>
        </p:txBody>
      </p:sp>
      <p:sp>
        <p:nvSpPr>
          <p:cNvPr id="16" name="Slide Number Placeholder 15"/>
          <p:cNvSpPr>
            <a:spLocks noGrp="1"/>
          </p:cNvSpPr>
          <p:nvPr>
            <p:ph type="sldNum" sz="quarter" idx="12"/>
          </p:nvPr>
        </p:nvSpPr>
        <p:spPr>
          <a:xfrm>
            <a:off x="6553200" y="7432451"/>
            <a:ext cx="2133600" cy="365125"/>
          </a:xfrm>
        </p:spPr>
        <p:txBody>
          <a:bodyPr/>
          <a:lstStyle/>
          <a:p>
            <a:fld id="{DD6A0079-E3EA-F649-832E-01E6D884025C}" type="slidenum">
              <a:rPr lang="fr-FR" smtClean="0"/>
              <a:t>13</a:t>
            </a:fld>
            <a:endParaRPr lang="fr-FR"/>
          </a:p>
        </p:txBody>
      </p:sp>
      <p:sp>
        <p:nvSpPr>
          <p:cNvPr id="3" name="Footer Placeholder 2"/>
          <p:cNvSpPr>
            <a:spLocks noGrp="1"/>
          </p:cNvSpPr>
          <p:nvPr>
            <p:ph type="ftr" sz="quarter" idx="11"/>
          </p:nvPr>
        </p:nvSpPr>
        <p:spPr>
          <a:xfrm>
            <a:off x="3124200" y="7432451"/>
            <a:ext cx="2895600" cy="365125"/>
          </a:xfrm>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164070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47881" y="880389"/>
            <a:ext cx="1877829" cy="4524316"/>
          </a:xfrm>
          <a:prstGeom prst="rect">
            <a:avLst/>
          </a:prstGeom>
          <a:noFill/>
        </p:spPr>
        <p:txBody>
          <a:bodyPr wrap="square" rtlCol="0">
            <a:spAutoFit/>
          </a:bodyPr>
          <a:lstStyle/>
          <a:p>
            <a:r>
              <a:rPr lang="el-GR" dirty="0">
                <a:solidFill>
                  <a:srgbClr val="FFFF00"/>
                </a:solidFill>
              </a:rPr>
              <a:t>A</a:t>
            </a:r>
            <a:r>
              <a:rPr lang="el-GR" dirty="0" smtClean="0">
                <a:solidFill>
                  <a:srgbClr val="FFFF00"/>
                </a:solidFill>
              </a:rPr>
              <a:t>στρονομικές παρατηρήσεις :</a:t>
            </a:r>
            <a:r>
              <a:rPr lang="el-GR" dirty="0" smtClean="0">
                <a:solidFill>
                  <a:schemeClr val="bg1"/>
                </a:solidFill>
              </a:rPr>
              <a:t>380 000 χρόνια μετά το Big Bang (CMBR, Cosmic Microwave Background)</a:t>
            </a:r>
          </a:p>
          <a:p>
            <a:endParaRPr lang="el-GR" dirty="0" smtClean="0">
              <a:solidFill>
                <a:schemeClr val="bg1"/>
              </a:solidFill>
            </a:endParaRPr>
          </a:p>
          <a:p>
            <a:r>
              <a:rPr lang="el-GR" dirty="0" smtClean="0">
                <a:solidFill>
                  <a:srgbClr val="FFFF00"/>
                </a:solidFill>
              </a:rPr>
              <a:t>Επιταχυντές(</a:t>
            </a:r>
            <a:r>
              <a:rPr lang="el-GR" dirty="0" smtClean="0">
                <a:solidFill>
                  <a:srgbClr val="FFFF00"/>
                </a:solidFill>
              </a:rPr>
              <a:t>LHC):</a:t>
            </a:r>
          </a:p>
          <a:p>
            <a:r>
              <a:rPr lang="el-GR" dirty="0" smtClean="0">
                <a:solidFill>
                  <a:schemeClr val="bg1"/>
                </a:solidFill>
              </a:rPr>
              <a:t>Εκατομμυριοστά του δευτερολέπτου μετά το </a:t>
            </a:r>
            <a:r>
              <a:rPr lang="el-GR" dirty="0">
                <a:solidFill>
                  <a:schemeClr val="bg1"/>
                </a:solidFill>
              </a:rPr>
              <a:t>Big Bang </a:t>
            </a:r>
            <a:endParaRPr lang="el-GR" dirty="0" smtClean="0">
              <a:solidFill>
                <a:schemeClr val="bg1"/>
              </a:solidFill>
            </a:endParaRPr>
          </a:p>
          <a:p>
            <a:endParaRPr lang="el-GR" dirty="0">
              <a:solidFill>
                <a:schemeClr val="bg1"/>
              </a:solidFill>
            </a:endParaRPr>
          </a:p>
          <a:p>
            <a:r>
              <a:rPr lang="el-GR" dirty="0" smtClean="0">
                <a:solidFill>
                  <a:srgbClr val="FFFF00"/>
                </a:solidFill>
              </a:rPr>
              <a:t>Quark Gluon Plasma</a:t>
            </a:r>
            <a:endParaRPr lang="el-GR" dirty="0">
              <a:solidFill>
                <a:srgbClr val="FFFF00"/>
              </a:solidFill>
            </a:endParaRPr>
          </a:p>
        </p:txBody>
      </p:sp>
      <p:sp>
        <p:nvSpPr>
          <p:cNvPr id="6" name="TextBox 5"/>
          <p:cNvSpPr txBox="1"/>
          <p:nvPr/>
        </p:nvSpPr>
        <p:spPr>
          <a:xfrm>
            <a:off x="230926" y="152146"/>
            <a:ext cx="6237801" cy="861774"/>
          </a:xfrm>
          <a:prstGeom prst="rect">
            <a:avLst/>
          </a:prstGeom>
          <a:noFill/>
        </p:spPr>
        <p:txBody>
          <a:bodyPr wrap="square" rtlCol="0">
            <a:spAutoFit/>
          </a:bodyPr>
          <a:lstStyle/>
          <a:p>
            <a:pPr algn="ctr"/>
            <a:r>
              <a:rPr lang="en-US" sz="3200" dirty="0" smtClean="0">
                <a:solidFill>
                  <a:srgbClr val="FFFF00"/>
                </a:solidFill>
              </a:rPr>
              <a:t>The Big Bang – </a:t>
            </a:r>
            <a:r>
              <a:rPr lang="el-GR" sz="3200" dirty="0" smtClean="0">
                <a:solidFill>
                  <a:srgbClr val="FFFF00"/>
                </a:solidFill>
              </a:rPr>
              <a:t>Η μεγάλη </a:t>
            </a:r>
            <a:r>
              <a:rPr lang="el-GR" sz="3200" dirty="0">
                <a:solidFill>
                  <a:srgbClr val="FFFF00"/>
                </a:solidFill>
              </a:rPr>
              <a:t>έ</a:t>
            </a:r>
            <a:r>
              <a:rPr lang="el-GR" sz="3200" dirty="0" smtClean="0">
                <a:solidFill>
                  <a:srgbClr val="FFFF00"/>
                </a:solidFill>
              </a:rPr>
              <a:t>κρηξη</a:t>
            </a:r>
          </a:p>
          <a:p>
            <a:r>
              <a:rPr lang="en-US" dirty="0" smtClean="0">
                <a:solidFill>
                  <a:srgbClr val="FFFF00"/>
                </a:solidFill>
              </a:rPr>
              <a:t> </a:t>
            </a:r>
            <a:endParaRPr lang="en-US" dirty="0">
              <a:solidFill>
                <a:srgbClr val="FFFFFF"/>
              </a:solidFill>
            </a:endParaRPr>
          </a:p>
        </p:txBody>
      </p:sp>
      <p:sp>
        <p:nvSpPr>
          <p:cNvPr id="8" name="TextBox 7"/>
          <p:cNvSpPr txBox="1"/>
          <p:nvPr/>
        </p:nvSpPr>
        <p:spPr>
          <a:xfrm>
            <a:off x="423354" y="5733378"/>
            <a:ext cx="5838754" cy="369332"/>
          </a:xfrm>
          <a:prstGeom prst="rect">
            <a:avLst/>
          </a:prstGeom>
          <a:noFill/>
        </p:spPr>
        <p:txBody>
          <a:bodyPr wrap="square" rtlCol="0">
            <a:spAutoFit/>
          </a:bodyPr>
          <a:lstStyle/>
          <a:p>
            <a:endParaRPr lang="en-US" dirty="0">
              <a:solidFill>
                <a:srgbClr val="FFFFFF"/>
              </a:solidFill>
            </a:endParaRPr>
          </a:p>
        </p:txBody>
      </p:sp>
      <p:pic>
        <p:nvPicPr>
          <p:cNvPr id="9" name="Picture 8" descr="hisun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2148"/>
            <a:ext cx="6839810" cy="5791163"/>
          </a:xfrm>
          <a:prstGeom prst="rect">
            <a:avLst/>
          </a:prstGeom>
        </p:spPr>
      </p:pic>
      <p:grpSp>
        <p:nvGrpSpPr>
          <p:cNvPr id="10" name="Group 6"/>
          <p:cNvGrpSpPr>
            <a:grpSpLocks/>
          </p:cNvGrpSpPr>
          <p:nvPr/>
        </p:nvGrpSpPr>
        <p:grpSpPr bwMode="auto">
          <a:xfrm>
            <a:off x="0" y="6085821"/>
            <a:ext cx="7621020" cy="740810"/>
            <a:chOff x="1152" y="3531"/>
            <a:chExt cx="4242" cy="309"/>
          </a:xfrm>
        </p:grpSpPr>
        <p:sp>
          <p:nvSpPr>
            <p:cNvPr id="11" name="Line 7"/>
            <p:cNvSpPr>
              <a:spLocks noChangeShapeType="1"/>
            </p:cNvSpPr>
            <p:nvPr/>
          </p:nvSpPr>
          <p:spPr bwMode="auto">
            <a:xfrm>
              <a:off x="1152" y="3702"/>
              <a:ext cx="3648" cy="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en-US"/>
            </a:p>
          </p:txBody>
        </p:sp>
        <p:sp>
          <p:nvSpPr>
            <p:cNvPr id="12" name="Rectangle 8"/>
            <p:cNvSpPr>
              <a:spLocks noChangeArrowheads="1"/>
            </p:cNvSpPr>
            <p:nvPr/>
          </p:nvSpPr>
          <p:spPr bwMode="auto">
            <a:xfrm>
              <a:off x="4863" y="3552"/>
              <a:ext cx="531" cy="155"/>
            </a:xfrm>
            <a:prstGeom prst="rect">
              <a:avLst/>
            </a:prstGeom>
            <a:noFill/>
            <a:ln w="25400">
              <a:noFill/>
              <a:miter lim="800000"/>
              <a:headEnd/>
              <a:tailEnd/>
            </a:ln>
            <a:effectLst/>
          </p:spPr>
          <p:txBody>
            <a:bodyPr wrap="none" lIns="90000" tIns="46800" rIns="90000" bIns="46800">
              <a:spAutoFit/>
            </a:bodyPr>
            <a:lstStyle/>
            <a:p>
              <a:pPr algn="ctr">
                <a:defRPr/>
              </a:pPr>
              <a:r>
                <a:rPr lang="el-GR" dirty="0" smtClean="0">
                  <a:solidFill>
                    <a:srgbClr val="FFFF00"/>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σήμερα</a:t>
              </a:r>
              <a:endParaRPr lang="en-GB" dirty="0">
                <a:solidFill>
                  <a:srgbClr val="FFFF00"/>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sp>
          <p:nvSpPr>
            <p:cNvPr id="13" name="Rectangle 9"/>
            <p:cNvSpPr>
              <a:spLocks noChangeArrowheads="1"/>
            </p:cNvSpPr>
            <p:nvPr/>
          </p:nvSpPr>
          <p:spPr bwMode="auto">
            <a:xfrm>
              <a:off x="2064" y="3531"/>
              <a:ext cx="1690" cy="155"/>
            </a:xfrm>
            <a:prstGeom prst="rect">
              <a:avLst/>
            </a:prstGeom>
            <a:noFill/>
            <a:ln w="25400">
              <a:noFill/>
              <a:miter lim="800000"/>
              <a:headEnd/>
              <a:tailEnd/>
            </a:ln>
            <a:effectLst/>
          </p:spPr>
          <p:txBody>
            <a:bodyPr wrap="none" lIns="90000" tIns="46800" rIns="90000" bIns="46800">
              <a:spAutoFit/>
            </a:bodyPr>
            <a:lstStyle/>
            <a:p>
              <a:pPr algn="ctr">
                <a:defRPr/>
              </a:pPr>
              <a:r>
                <a:rPr lang="en-GB" dirty="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13.7 </a:t>
              </a:r>
              <a:r>
                <a:rPr lang="el-GR" dirty="0" smtClean="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δισεκατομμύρια χρόνια</a:t>
              </a:r>
              <a:endParaRPr lang="en-GB" dirty="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sp>
          <p:nvSpPr>
            <p:cNvPr id="15" name="Line 11"/>
            <p:cNvSpPr>
              <a:spLocks noChangeShapeType="1"/>
            </p:cNvSpPr>
            <p:nvPr/>
          </p:nvSpPr>
          <p:spPr bwMode="auto">
            <a:xfrm>
              <a:off x="1152" y="3552"/>
              <a:ext cx="0" cy="2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17" name="Straight Arrow Connector 16"/>
          <p:cNvCxnSpPr/>
          <p:nvPr/>
        </p:nvCxnSpPr>
        <p:spPr>
          <a:xfrm>
            <a:off x="2963476" y="1013922"/>
            <a:ext cx="0" cy="4326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681237" y="4516136"/>
            <a:ext cx="0" cy="3947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7536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0E90"/>
        </a:solidFill>
        <a:effectLst/>
      </p:bgPr>
    </p:bg>
    <p:spTree>
      <p:nvGrpSpPr>
        <p:cNvPr id="1" name=""/>
        <p:cNvGrpSpPr/>
        <p:nvPr/>
      </p:nvGrpSpPr>
      <p:grpSpPr>
        <a:xfrm>
          <a:off x="0" y="0"/>
          <a:ext cx="0" cy="0"/>
          <a:chOff x="0" y="0"/>
          <a:chExt cx="0" cy="0"/>
        </a:xfrm>
      </p:grpSpPr>
      <p:sp>
        <p:nvSpPr>
          <p:cNvPr id="6" name="TextBox 5"/>
          <p:cNvSpPr txBox="1"/>
          <p:nvPr/>
        </p:nvSpPr>
        <p:spPr>
          <a:xfrm>
            <a:off x="230926" y="212225"/>
            <a:ext cx="6562729" cy="6032421"/>
          </a:xfrm>
          <a:prstGeom prst="rect">
            <a:avLst/>
          </a:prstGeom>
          <a:noFill/>
        </p:spPr>
        <p:txBody>
          <a:bodyPr wrap="square" rtlCol="0">
            <a:spAutoFit/>
          </a:bodyPr>
          <a:lstStyle/>
          <a:p>
            <a:pPr algn="ctr"/>
            <a:r>
              <a:rPr lang="en-US" sz="2800" dirty="0" smtClean="0">
                <a:solidFill>
                  <a:srgbClr val="FFFF00"/>
                </a:solidFill>
              </a:rPr>
              <a:t>Mini Big Bang</a:t>
            </a:r>
          </a:p>
          <a:p>
            <a:endParaRPr lang="en-US" dirty="0">
              <a:solidFill>
                <a:srgbClr val="FFFF00"/>
              </a:solidFill>
            </a:endParaRPr>
          </a:p>
          <a:p>
            <a:r>
              <a:rPr lang="el-GR" sz="2000" dirty="0" smtClean="0">
                <a:solidFill>
                  <a:srgbClr val="FFFF00"/>
                </a:solidFill>
              </a:rPr>
              <a:t>Συγκρούοντας πυρήνες μολύβδου με πολύ υψηλή ενέργεια</a:t>
            </a:r>
          </a:p>
          <a:p>
            <a:r>
              <a:rPr lang="el-GR" sz="2000" dirty="0">
                <a:solidFill>
                  <a:srgbClr val="FFFF00"/>
                </a:solidFill>
              </a:rPr>
              <a:t>α</a:t>
            </a:r>
            <a:r>
              <a:rPr lang="el-GR" sz="2000" dirty="0" smtClean="0">
                <a:solidFill>
                  <a:srgbClr val="FFFF00"/>
                </a:solidFill>
              </a:rPr>
              <a:t>ναδημιουργούμε τις συνθήκες πυκνότητας και θερμοκρασίας που υπήρχαν κλάσματα του δευτερολέπτου μετά το </a:t>
            </a:r>
            <a:r>
              <a:rPr lang="en-GB" sz="2000" dirty="0" smtClean="0">
                <a:solidFill>
                  <a:srgbClr val="FFFF00"/>
                </a:solidFill>
              </a:rPr>
              <a:t>Big Bang</a:t>
            </a:r>
            <a:endParaRPr lang="el-GR" sz="2000" dirty="0" smtClean="0">
              <a:solidFill>
                <a:srgbClr val="FFFF00"/>
              </a:solidFill>
            </a:endParaRPr>
          </a:p>
          <a:p>
            <a:endParaRPr lang="el-GR" sz="2000" dirty="0">
              <a:solidFill>
                <a:srgbClr val="FFFF00"/>
              </a:solidFill>
            </a:endParaRPr>
          </a:p>
          <a:p>
            <a:r>
              <a:rPr lang="el-GR" sz="2000" dirty="0" smtClean="0">
                <a:solidFill>
                  <a:srgbClr val="FFFF00"/>
                </a:solidFill>
              </a:rPr>
              <a:t>Δημιουργείται μια σταγόνα της πρωταρχικής κατάστασης της ύλης (</a:t>
            </a:r>
            <a:r>
              <a:rPr lang="en-GB" sz="2000" dirty="0" smtClean="0">
                <a:solidFill>
                  <a:srgbClr val="FFFF00"/>
                </a:solidFill>
              </a:rPr>
              <a:t>Quark Gluon Plasma</a:t>
            </a:r>
            <a:r>
              <a:rPr lang="el-GR" sz="2000" dirty="0" smtClean="0">
                <a:solidFill>
                  <a:srgbClr val="FFFF00"/>
                </a:solidFill>
              </a:rPr>
              <a:t>, </a:t>
            </a:r>
            <a:r>
              <a:rPr lang="en-GB" sz="2000" dirty="0" smtClean="0">
                <a:solidFill>
                  <a:srgbClr val="FFFF00"/>
                </a:solidFill>
              </a:rPr>
              <a:t>QGP)</a:t>
            </a:r>
          </a:p>
          <a:p>
            <a:endParaRPr lang="en-GB" sz="2000" dirty="0">
              <a:solidFill>
                <a:srgbClr val="FFFF00"/>
              </a:solidFill>
            </a:endParaRPr>
          </a:p>
          <a:p>
            <a:r>
              <a:rPr lang="el-GR" sz="2000" dirty="0">
                <a:solidFill>
                  <a:srgbClr val="FFFF00"/>
                </a:solidFill>
              </a:rPr>
              <a:t>π</a:t>
            </a:r>
            <a:r>
              <a:rPr lang="el-GR" sz="2000" dirty="0" smtClean="0">
                <a:solidFill>
                  <a:srgbClr val="FFFF00"/>
                </a:solidFill>
              </a:rPr>
              <a:t>ου ζει ελάχιστα</a:t>
            </a:r>
            <a:endParaRPr lang="en-GB" sz="2000" dirty="0">
              <a:solidFill>
                <a:srgbClr val="FFFF00"/>
              </a:solidFill>
            </a:endParaRPr>
          </a:p>
          <a:p>
            <a:endParaRPr lang="el-GR" sz="2000" dirty="0">
              <a:solidFill>
                <a:srgbClr val="FFFF00"/>
              </a:solidFill>
            </a:endParaRPr>
          </a:p>
          <a:p>
            <a:r>
              <a:rPr lang="el-GR" sz="2000" dirty="0" smtClean="0">
                <a:solidFill>
                  <a:srgbClr val="FFFF00"/>
                </a:solidFill>
              </a:rPr>
              <a:t>Μελετώντας τις ιδιότητές της</a:t>
            </a:r>
          </a:p>
          <a:p>
            <a:endParaRPr lang="el-GR" sz="2000" dirty="0">
              <a:solidFill>
                <a:srgbClr val="FFFF00"/>
              </a:solidFill>
            </a:endParaRPr>
          </a:p>
          <a:p>
            <a:r>
              <a:rPr lang="el-GR" sz="2000" dirty="0" smtClean="0">
                <a:solidFill>
                  <a:srgbClr val="FFFF00"/>
                </a:solidFill>
              </a:rPr>
              <a:t>- Θα κατανοήσουμε καλύτερα τις διαδικασίες που συνέβησαν τα πρώτα κλάσματα του δευτερολέπτου στη ζωή του σύμπαντος</a:t>
            </a:r>
          </a:p>
          <a:p>
            <a:endParaRPr lang="el-GR" sz="2000" dirty="0">
              <a:solidFill>
                <a:srgbClr val="FFFF00"/>
              </a:solidFill>
            </a:endParaRPr>
          </a:p>
          <a:p>
            <a:pPr marL="285750" indent="-285750">
              <a:buFontTx/>
              <a:buChar char="-"/>
            </a:pPr>
            <a:r>
              <a:rPr lang="el-GR" sz="2000" dirty="0" smtClean="0">
                <a:solidFill>
                  <a:srgbClr val="FFFF00"/>
                </a:solidFill>
              </a:rPr>
              <a:t>Θα κατανοήσουμε καλύτερα την ισχυρή αλληλεπίδραση</a:t>
            </a:r>
          </a:p>
        </p:txBody>
      </p:sp>
      <p:pic>
        <p:nvPicPr>
          <p:cNvPr id="2" name="Picture 1" descr="hi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770" y="0"/>
            <a:ext cx="1820231" cy="1656000"/>
          </a:xfrm>
          <a:prstGeom prst="rect">
            <a:avLst/>
          </a:prstGeom>
        </p:spPr>
      </p:pic>
      <p:pic>
        <p:nvPicPr>
          <p:cNvPr id="3" name="Picture 2" descr="hi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182" y="1681654"/>
            <a:ext cx="1664819" cy="1979996"/>
          </a:xfrm>
          <a:prstGeom prst="rect">
            <a:avLst/>
          </a:prstGeom>
        </p:spPr>
      </p:pic>
      <p:pic>
        <p:nvPicPr>
          <p:cNvPr id="7" name="Picture 6" descr="hi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394" y="3661650"/>
            <a:ext cx="1815371" cy="1474596"/>
          </a:xfrm>
          <a:prstGeom prst="rect">
            <a:avLst/>
          </a:prstGeom>
        </p:spPr>
      </p:pic>
      <p:pic>
        <p:nvPicPr>
          <p:cNvPr id="8" name="Picture 7" descr="hi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7085" y="5184207"/>
            <a:ext cx="2436916" cy="1583999"/>
          </a:xfrm>
          <a:prstGeom prst="rect">
            <a:avLst/>
          </a:prstGeom>
        </p:spPr>
      </p:pic>
    </p:spTree>
    <p:extLst>
      <p:ext uri="{BB962C8B-B14F-4D97-AF65-F5344CB8AC3E}">
        <p14:creationId xmlns:p14="http://schemas.microsoft.com/office/powerpoint/2010/main" val="39885807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6976"/>
            <a:ext cx="8229600" cy="734694"/>
          </a:xfrm>
        </p:spPr>
        <p:txBody>
          <a:bodyPr>
            <a:normAutofit fontScale="90000"/>
          </a:bodyPr>
          <a:lstStyle/>
          <a:p>
            <a:r>
              <a:rPr lang="el-GR" sz="2400" dirty="0" smtClean="0">
                <a:solidFill>
                  <a:srgbClr val="FFFF00"/>
                </a:solidFill>
              </a:rPr>
              <a:t>Ισχυρή αλληλεπίδραση : εγκλωβισμός </a:t>
            </a:r>
            <a:r>
              <a:rPr lang="el-GR" sz="2400" dirty="0">
                <a:solidFill>
                  <a:srgbClr val="FFFF00"/>
                </a:solidFill>
              </a:rPr>
              <a:t>των κουάρκ</a:t>
            </a:r>
            <a:br>
              <a:rPr lang="el-GR" sz="2400" dirty="0">
                <a:solidFill>
                  <a:srgbClr val="FFFF00"/>
                </a:solidFill>
              </a:rPr>
            </a:br>
            <a:r>
              <a:rPr lang="el-GR" sz="2400" dirty="0">
                <a:solidFill>
                  <a:srgbClr val="FFFF00"/>
                </a:solidFill>
              </a:rPr>
              <a:t>Τα κουάρκ δεν μπορούν να υπάρξουν ελεύθερα</a:t>
            </a:r>
            <a:br>
              <a:rPr lang="el-GR" sz="2400" dirty="0">
                <a:solidFill>
                  <a:srgbClr val="FFFF00"/>
                </a:solidFill>
              </a:rPr>
            </a:br>
            <a:endParaRPr lang="it-IT" sz="2400" dirty="0">
              <a:solidFill>
                <a:srgbClr val="FFFF00"/>
              </a:solidFill>
            </a:endParaRPr>
          </a:p>
        </p:txBody>
      </p:sp>
      <p:pic>
        <p:nvPicPr>
          <p:cNvPr id="35842" name="Picture 2" descr="C:\Users\Enrico\Documents\Work\SS2013\PeriodicTableOfElementaryParticles-288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51551"/>
            <a:ext cx="27432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609601" y="1382082"/>
            <a:ext cx="259675" cy="562630"/>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fontAlgn="base">
              <a:spcBef>
                <a:spcPct val="0"/>
              </a:spcBef>
              <a:spcAft>
                <a:spcPct val="0"/>
              </a:spcAft>
            </a:pPr>
            <a:endParaRPr lang="it-IT" sz="2000">
              <a:solidFill>
                <a:srgbClr val="FFFFFF"/>
              </a:solidFill>
              <a:cs typeface="Arial" pitchFamily="34" charset="0"/>
            </a:endParaRPr>
          </a:p>
        </p:txBody>
      </p:sp>
      <p:sp>
        <p:nvSpPr>
          <p:cNvPr id="7" name="Oval 6"/>
          <p:cNvSpPr/>
          <p:nvPr/>
        </p:nvSpPr>
        <p:spPr bwMode="auto">
          <a:xfrm>
            <a:off x="2133600" y="2089751"/>
            <a:ext cx="685800" cy="562630"/>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it-IT" sz="2000">
              <a:solidFill>
                <a:srgbClr val="FFFFFF"/>
              </a:solidFill>
              <a:cs typeface="Arial" pitchFamily="34" charset="0"/>
            </a:endParaRPr>
          </a:p>
        </p:txBody>
      </p:sp>
      <p:sp>
        <p:nvSpPr>
          <p:cNvPr id="9" name="TextBox 8"/>
          <p:cNvSpPr txBox="1"/>
          <p:nvPr/>
        </p:nvSpPr>
        <p:spPr>
          <a:xfrm>
            <a:off x="3124201" y="1212586"/>
            <a:ext cx="5965369" cy="1477328"/>
          </a:xfrm>
          <a:prstGeom prst="rect">
            <a:avLst/>
          </a:prstGeom>
          <a:noFill/>
        </p:spPr>
        <p:txBody>
          <a:bodyPr wrap="square" rtlCol="0">
            <a:spAutoFit/>
          </a:bodyPr>
          <a:lstStyle/>
          <a:p>
            <a:pPr marL="285750" indent="-285750">
              <a:buFont typeface="Wingdings" charset="2"/>
              <a:buChar char="Ø"/>
            </a:pPr>
            <a:r>
              <a:rPr lang="el-GR" dirty="0" smtClean="0">
                <a:solidFill>
                  <a:srgbClr val="FFFF00"/>
                </a:solidFill>
              </a:rPr>
              <a:t>Τα κουάρκ </a:t>
            </a:r>
            <a:r>
              <a:rPr lang="el-GR" dirty="0" smtClean="0">
                <a:solidFill>
                  <a:schemeClr val="bg1"/>
                </a:solidFill>
              </a:rPr>
              <a:t>έχουν ένα </a:t>
            </a:r>
            <a:r>
              <a:rPr lang="el-GR" dirty="0" smtClean="0">
                <a:solidFill>
                  <a:srgbClr val="FFFF00"/>
                </a:solidFill>
              </a:rPr>
              <a:t>φορτίο χρώματος </a:t>
            </a:r>
            <a:r>
              <a:rPr lang="en-US" dirty="0" smtClean="0">
                <a:solidFill>
                  <a:srgbClr val="FFFFFF"/>
                </a:solidFill>
              </a:rPr>
              <a:t>(R,B,G) </a:t>
            </a:r>
            <a:r>
              <a:rPr lang="el-GR" dirty="0" smtClean="0">
                <a:solidFill>
                  <a:srgbClr val="FFFFFF"/>
                </a:solidFill>
              </a:rPr>
              <a:t>που</a:t>
            </a:r>
            <a:endParaRPr lang="en-US" dirty="0" smtClean="0">
              <a:solidFill>
                <a:srgbClr val="FFFFFF"/>
              </a:solidFill>
            </a:endParaRPr>
          </a:p>
          <a:p>
            <a:r>
              <a:rPr lang="en-US" dirty="0" smtClean="0">
                <a:solidFill>
                  <a:srgbClr val="FFFFFF"/>
                </a:solidFill>
              </a:rPr>
              <a:t>    </a:t>
            </a:r>
            <a:r>
              <a:rPr lang="el-GR" dirty="0" smtClean="0">
                <a:solidFill>
                  <a:srgbClr val="FFFFFF"/>
                </a:solidFill>
              </a:rPr>
              <a:t>έχει εισαχθεί </a:t>
            </a:r>
            <a:r>
              <a:rPr lang="el-GR" dirty="0" smtClean="0">
                <a:solidFill>
                  <a:srgbClr val="FFFFFF"/>
                </a:solidFill>
              </a:rPr>
              <a:t>για να εξηγήσει την σύνθεση </a:t>
            </a:r>
          </a:p>
          <a:p>
            <a:pPr marL="285750" indent="-285750">
              <a:buFont typeface="Arial"/>
              <a:buChar char="•"/>
            </a:pPr>
            <a:r>
              <a:rPr lang="el-GR" dirty="0" smtClean="0">
                <a:solidFill>
                  <a:srgbClr val="FFFFFF"/>
                </a:solidFill>
              </a:rPr>
              <a:t>των βαρυονίων</a:t>
            </a:r>
            <a:r>
              <a:rPr lang="en-US" dirty="0" smtClean="0">
                <a:solidFill>
                  <a:srgbClr val="FFFFFF"/>
                </a:solidFill>
              </a:rPr>
              <a:t>  (</a:t>
            </a:r>
            <a:r>
              <a:rPr lang="en-US" dirty="0" smtClean="0">
                <a:solidFill>
                  <a:srgbClr val="FFFF00"/>
                </a:solidFill>
              </a:rPr>
              <a:t>3 </a:t>
            </a:r>
            <a:r>
              <a:rPr lang="el-GR" dirty="0" smtClean="0">
                <a:solidFill>
                  <a:srgbClr val="FFFF00"/>
                </a:solidFill>
              </a:rPr>
              <a:t>κουάρκ ή αντικουάρκ</a:t>
            </a:r>
            <a:r>
              <a:rPr lang="en-US" dirty="0" smtClean="0">
                <a:solidFill>
                  <a:srgbClr val="FFFFFF"/>
                </a:solidFill>
              </a:rPr>
              <a:t>) </a:t>
            </a:r>
            <a:endParaRPr lang="el-GR" dirty="0" smtClean="0">
              <a:solidFill>
                <a:srgbClr val="FFFFFF"/>
              </a:solidFill>
            </a:endParaRPr>
          </a:p>
          <a:p>
            <a:pPr marL="285750" indent="-285750">
              <a:buFont typeface="Arial"/>
              <a:buChar char="•"/>
            </a:pPr>
            <a:r>
              <a:rPr lang="el-GR" dirty="0" smtClean="0">
                <a:solidFill>
                  <a:srgbClr val="FFFFFF"/>
                </a:solidFill>
              </a:rPr>
              <a:t>και των</a:t>
            </a:r>
            <a:r>
              <a:rPr lang="en-US" dirty="0" smtClean="0">
                <a:solidFill>
                  <a:srgbClr val="FFFFFF"/>
                </a:solidFill>
              </a:rPr>
              <a:t> </a:t>
            </a:r>
            <a:r>
              <a:rPr lang="el-GR" dirty="0" smtClean="0">
                <a:solidFill>
                  <a:srgbClr val="FFFF00"/>
                </a:solidFill>
              </a:rPr>
              <a:t>μεσονίων</a:t>
            </a:r>
            <a:r>
              <a:rPr lang="en-US" dirty="0" smtClean="0">
                <a:solidFill>
                  <a:srgbClr val="FFFF00"/>
                </a:solidFill>
              </a:rPr>
              <a:t> </a:t>
            </a:r>
            <a:r>
              <a:rPr lang="en-US" dirty="0" smtClean="0">
                <a:solidFill>
                  <a:srgbClr val="FFFFFF"/>
                </a:solidFill>
              </a:rPr>
              <a:t>(</a:t>
            </a:r>
            <a:r>
              <a:rPr lang="el-GR" dirty="0" smtClean="0">
                <a:solidFill>
                  <a:srgbClr val="FFFF00"/>
                </a:solidFill>
              </a:rPr>
              <a:t>ζεύγος κουάρκ - αντικουάρκ</a:t>
            </a:r>
            <a:r>
              <a:rPr lang="en-US" dirty="0" smtClean="0">
                <a:solidFill>
                  <a:srgbClr val="FFFFFF"/>
                </a:solidFill>
              </a:rPr>
              <a:t>)</a:t>
            </a:r>
            <a:endParaRPr lang="el-GR" dirty="0" smtClean="0">
              <a:solidFill>
                <a:srgbClr val="FFFFFF"/>
              </a:solidFill>
            </a:endParaRPr>
          </a:p>
          <a:p>
            <a:r>
              <a:rPr lang="en-GB" dirty="0" smtClean="0">
                <a:solidFill>
                  <a:srgbClr val="FFFFFF"/>
                </a:solidFill>
              </a:rPr>
              <a:t>    </a:t>
            </a:r>
            <a:r>
              <a:rPr lang="el-GR" dirty="0" smtClean="0">
                <a:solidFill>
                  <a:srgbClr val="FFFF00"/>
                </a:solidFill>
              </a:rPr>
              <a:t>αντικείμενα χωρίς χρώμα</a:t>
            </a:r>
            <a:endParaRPr lang="it-IT" dirty="0">
              <a:solidFill>
                <a:srgbClr val="FFFF00"/>
              </a:solidFill>
            </a:endParaRPr>
          </a:p>
        </p:txBody>
      </p:sp>
      <p:sp>
        <p:nvSpPr>
          <p:cNvPr id="10" name="TextBox 9"/>
          <p:cNvSpPr txBox="1"/>
          <p:nvPr/>
        </p:nvSpPr>
        <p:spPr>
          <a:xfrm>
            <a:off x="298441" y="4677286"/>
            <a:ext cx="8969831" cy="1477328"/>
          </a:xfrm>
          <a:prstGeom prst="rect">
            <a:avLst/>
          </a:prstGeom>
          <a:noFill/>
        </p:spPr>
        <p:txBody>
          <a:bodyPr wrap="square" rtlCol="0">
            <a:spAutoFit/>
          </a:bodyPr>
          <a:lstStyle/>
          <a:p>
            <a:pPr marL="285750" indent="-285750">
              <a:buFont typeface="Wingdings" charset="2"/>
              <a:buChar char="Ø"/>
            </a:pPr>
            <a:r>
              <a:rPr lang="el-GR" dirty="0" smtClean="0">
                <a:solidFill>
                  <a:srgbClr val="FFFFFF"/>
                </a:solidFill>
              </a:rPr>
              <a:t>Η αλληλεπίδραση μεταξύ κουάρκ γίνε</a:t>
            </a:r>
            <a:r>
              <a:rPr lang="el-GR" dirty="0">
                <a:solidFill>
                  <a:srgbClr val="FFFFFF"/>
                </a:solidFill>
              </a:rPr>
              <a:t>τ</a:t>
            </a:r>
            <a:r>
              <a:rPr lang="el-GR" dirty="0" smtClean="0">
                <a:solidFill>
                  <a:srgbClr val="FFFFFF"/>
                </a:solidFill>
              </a:rPr>
              <a:t>αι με την </a:t>
            </a:r>
            <a:r>
              <a:rPr lang="el-GR" dirty="0" smtClean="0">
                <a:solidFill>
                  <a:srgbClr val="FFFF00"/>
                </a:solidFill>
              </a:rPr>
              <a:t>ανταλλαγή γλουονίων </a:t>
            </a:r>
            <a:r>
              <a:rPr lang="en-GB" dirty="0" smtClean="0">
                <a:solidFill>
                  <a:srgbClr val="FFFF00"/>
                </a:solidFill>
              </a:rPr>
              <a:t>(m</a:t>
            </a:r>
            <a:r>
              <a:rPr lang="en-GB" baseline="-25000" dirty="0" smtClean="0">
                <a:solidFill>
                  <a:srgbClr val="FFFF00"/>
                </a:solidFill>
              </a:rPr>
              <a:t>g</a:t>
            </a:r>
            <a:r>
              <a:rPr lang="en-GB" dirty="0" smtClean="0">
                <a:solidFill>
                  <a:srgbClr val="FFFF00"/>
                </a:solidFill>
              </a:rPr>
              <a:t>=0) </a:t>
            </a:r>
            <a:r>
              <a:rPr lang="el-GR" dirty="0" smtClean="0">
                <a:solidFill>
                  <a:srgbClr val="FFFFFF"/>
                </a:solidFill>
              </a:rPr>
              <a:t>που είναι φορείς</a:t>
            </a:r>
            <a:r>
              <a:rPr lang="el-GR" dirty="0" smtClean="0">
                <a:solidFill>
                  <a:srgbClr val="FFFF00"/>
                </a:solidFill>
              </a:rPr>
              <a:t> ενός φορτίου χρώματος και ενός φορτίου αντι-χρώματος</a:t>
            </a:r>
          </a:p>
          <a:p>
            <a:pPr marL="285750" indent="-285750">
              <a:buFont typeface="Wingdings" charset="2"/>
              <a:buChar char="Ø"/>
            </a:pPr>
            <a:endParaRPr lang="el-GR" dirty="0" smtClean="0">
              <a:solidFill>
                <a:srgbClr val="FFFF00"/>
              </a:solidFill>
            </a:endParaRPr>
          </a:p>
          <a:p>
            <a:pPr marL="285750" indent="-285750">
              <a:buFont typeface="Wingdings" charset="2"/>
              <a:buChar char="Ø"/>
            </a:pPr>
            <a:r>
              <a:rPr lang="el-GR" dirty="0">
                <a:solidFill>
                  <a:srgbClr val="FFFFFF"/>
                </a:solidFill>
              </a:rPr>
              <a:t>Η </a:t>
            </a:r>
            <a:r>
              <a:rPr lang="el-GR" dirty="0">
                <a:solidFill>
                  <a:srgbClr val="FFFF00"/>
                </a:solidFill>
              </a:rPr>
              <a:t>ισχυρή αλληλεπίδραση </a:t>
            </a:r>
            <a:r>
              <a:rPr lang="el-GR" dirty="0">
                <a:solidFill>
                  <a:schemeClr val="bg1"/>
                </a:solidFill>
              </a:rPr>
              <a:t>είναι</a:t>
            </a:r>
            <a:r>
              <a:rPr lang="el-GR" dirty="0">
                <a:solidFill>
                  <a:srgbClr val="FFFF00"/>
                </a:solidFill>
              </a:rPr>
              <a:t> ισχυρή σε μεγάλη απόσταση </a:t>
            </a:r>
            <a:r>
              <a:rPr lang="el-GR" dirty="0">
                <a:solidFill>
                  <a:schemeClr val="bg1"/>
                </a:solidFill>
              </a:rPr>
              <a:t>και</a:t>
            </a:r>
            <a:r>
              <a:rPr lang="el-GR" dirty="0">
                <a:solidFill>
                  <a:srgbClr val="FFFF00"/>
                </a:solidFill>
              </a:rPr>
              <a:t> ασθενής σε μικρή </a:t>
            </a:r>
            <a:r>
              <a:rPr lang="el-GR" dirty="0" smtClean="0">
                <a:solidFill>
                  <a:srgbClr val="FFFF00"/>
                </a:solidFill>
              </a:rPr>
              <a:t>απόσταση </a:t>
            </a:r>
            <a:endParaRPr lang="el-GR" dirty="0">
              <a:solidFill>
                <a:srgbClr val="FFFF00"/>
              </a:solidFill>
            </a:endParaRPr>
          </a:p>
        </p:txBody>
      </p:sp>
      <p:pic>
        <p:nvPicPr>
          <p:cNvPr id="16" name="Picture 6" descr="C:\Users\Enrico\Documents\Work\SS2013\mesonbaryon.gif"/>
          <p:cNvPicPr>
            <a:picLocks noChangeAspect="1" noChangeArrowheads="1"/>
          </p:cNvPicPr>
          <p:nvPr/>
        </p:nvPicPr>
        <p:blipFill rotWithShape="1">
          <a:blip r:embed="rId3">
            <a:extLst>
              <a:ext uri="{28A0092B-C50C-407E-A947-70E740481C1C}">
                <a14:useLocalDpi xmlns:a14="http://schemas.microsoft.com/office/drawing/2010/main" val="0"/>
              </a:ext>
            </a:extLst>
          </a:blip>
          <a:srcRect t="7174" r="76094" b="50000"/>
          <a:stretch/>
        </p:blipFill>
        <p:spPr bwMode="auto">
          <a:xfrm>
            <a:off x="7497588" y="2931373"/>
            <a:ext cx="981496" cy="121153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16"/>
          <p:cNvSpPr>
            <a:spLocks noGrp="1"/>
          </p:cNvSpPr>
          <p:nvPr>
            <p:ph type="sldNum" sz="quarter" idx="12"/>
          </p:nvPr>
        </p:nvSpPr>
        <p:spPr/>
        <p:txBody>
          <a:bodyPr/>
          <a:lstStyle/>
          <a:p>
            <a:fld id="{DD6A0079-E3EA-F649-832E-01E6D884025C}" type="slidenum">
              <a:rPr lang="fr-FR" smtClean="0"/>
              <a:t>16</a:t>
            </a:fld>
            <a:endParaRPr lang="fr-FR"/>
          </a:p>
        </p:txBody>
      </p:sp>
      <p:sp>
        <p:nvSpPr>
          <p:cNvPr id="3" name="Footer Placeholder 2"/>
          <p:cNvSpPr>
            <a:spLocks noGrp="1"/>
          </p:cNvSpPr>
          <p:nvPr>
            <p:ph type="ftr" sz="quarter" idx="11"/>
          </p:nvPr>
        </p:nvSpPr>
        <p:spPr/>
        <p:txBody>
          <a:bodyPr/>
          <a:lstStyle/>
          <a:p>
            <a:r>
              <a:rPr lang="el-GR" smtClean="0"/>
              <a:t>Δέσποινα Χατζηφωτιάδου </a:t>
            </a:r>
            <a:endParaRPr lang="fr-F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6143" y="2931374"/>
            <a:ext cx="1258393" cy="117767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3243" y="2885052"/>
            <a:ext cx="1259998" cy="1224001"/>
          </a:xfrm>
          <a:prstGeom prst="rect">
            <a:avLst/>
          </a:prstGeom>
        </p:spPr>
      </p:pic>
    </p:spTree>
    <p:extLst>
      <p:ext uri="{BB962C8B-B14F-4D97-AF65-F5344CB8AC3E}">
        <p14:creationId xmlns:p14="http://schemas.microsoft.com/office/powerpoint/2010/main" val="28467981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1473201" y="3225800"/>
            <a:ext cx="5473699" cy="3130550"/>
          </a:xfrm>
          <a:prstGeom prst="round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Content Placeholder 2"/>
          <p:cNvSpPr>
            <a:spLocks noGrp="1"/>
          </p:cNvSpPr>
          <p:nvPr>
            <p:ph idx="1"/>
          </p:nvPr>
        </p:nvSpPr>
        <p:spPr>
          <a:xfrm>
            <a:off x="914401" y="1735138"/>
            <a:ext cx="7313613" cy="4056062"/>
          </a:xfrm>
        </p:spPr>
        <p:txBody>
          <a:bodyPr/>
          <a:lstStyle/>
          <a:p>
            <a:pPr marL="457200" lvl="1" indent="0">
              <a:buNone/>
            </a:pPr>
            <a:r>
              <a:rPr lang="el-GR" dirty="0" smtClean="0">
                <a:solidFill>
                  <a:srgbClr val="FFFFFF"/>
                </a:solidFill>
              </a:rPr>
              <a:t>Ας προσπαθήσουμε να διαχωρήσουμε τα δύο κουάρκ ενός μεσονίου </a:t>
            </a:r>
            <a:endParaRPr lang="el-GR" dirty="0">
              <a:solidFill>
                <a:srgbClr val="FFFFFF"/>
              </a:solidFill>
            </a:endParaRPr>
          </a:p>
        </p:txBody>
      </p:sp>
      <p:grpSp>
        <p:nvGrpSpPr>
          <p:cNvPr id="6" name="Group 18"/>
          <p:cNvGrpSpPr>
            <a:grpSpLocks/>
          </p:cNvGrpSpPr>
          <p:nvPr/>
        </p:nvGrpSpPr>
        <p:grpSpPr bwMode="auto">
          <a:xfrm>
            <a:off x="3706812" y="4379914"/>
            <a:ext cx="1209674" cy="1068387"/>
            <a:chOff x="3502" y="2260"/>
            <a:chExt cx="762" cy="673"/>
          </a:xfrm>
        </p:grpSpPr>
        <p:sp>
          <p:nvSpPr>
            <p:cNvPr id="7" name="Oval 10"/>
            <p:cNvSpPr>
              <a:spLocks noChangeArrowheads="1"/>
            </p:cNvSpPr>
            <p:nvPr/>
          </p:nvSpPr>
          <p:spPr bwMode="auto">
            <a:xfrm>
              <a:off x="3515" y="2477"/>
              <a:ext cx="182" cy="182"/>
            </a:xfrm>
            <a:prstGeom prst="ellipse">
              <a:avLst/>
            </a:prstGeom>
            <a:gradFill rotWithShape="1">
              <a:gsLst>
                <a:gs pos="0">
                  <a:schemeClr val="tx1"/>
                </a:gs>
                <a:gs pos="100000">
                  <a:srgbClr val="FF0000"/>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FFFFFF"/>
                </a:solidFill>
              </a:endParaRPr>
            </a:p>
          </p:txBody>
        </p:sp>
        <p:sp>
          <p:nvSpPr>
            <p:cNvPr id="9" name="Oval 11"/>
            <p:cNvSpPr>
              <a:spLocks noChangeArrowheads="1"/>
            </p:cNvSpPr>
            <p:nvPr/>
          </p:nvSpPr>
          <p:spPr bwMode="auto">
            <a:xfrm>
              <a:off x="4059" y="2477"/>
              <a:ext cx="182" cy="182"/>
            </a:xfrm>
            <a:prstGeom prst="ellipse">
              <a:avLst/>
            </a:prstGeom>
            <a:gradFill rotWithShape="1">
              <a:gsLst>
                <a:gs pos="0">
                  <a:srgbClr val="FF0000"/>
                </a:gs>
                <a:gs pos="100000">
                  <a:srgbClr val="FFFFFF"/>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FFFFFF"/>
                </a:solidFill>
              </a:endParaRPr>
            </a:p>
          </p:txBody>
        </p:sp>
        <p:cxnSp>
          <p:nvCxnSpPr>
            <p:cNvPr id="10" name="AutoShape 12"/>
            <p:cNvCxnSpPr>
              <a:cxnSpLocks noChangeShapeType="1"/>
              <a:stCxn id="7" idx="6"/>
              <a:endCxn id="9" idx="2"/>
            </p:cNvCxnSpPr>
            <p:nvPr/>
          </p:nvCxnSpPr>
          <p:spPr bwMode="auto">
            <a:xfrm>
              <a:off x="3697" y="2568"/>
              <a:ext cx="362" cy="0"/>
            </a:xfrm>
            <a:prstGeom prst="straightConnector1">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Text Box 13"/>
            <p:cNvSpPr txBox="1">
              <a:spLocks noChangeArrowheads="1"/>
            </p:cNvSpPr>
            <p:nvPr/>
          </p:nvSpPr>
          <p:spPr bwMode="auto">
            <a:xfrm>
              <a:off x="3502" y="2700"/>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Verdana" charset="0"/>
                </a:rPr>
                <a:t>q</a:t>
              </a:r>
            </a:p>
          </p:txBody>
        </p:sp>
        <p:sp>
          <p:nvSpPr>
            <p:cNvPr id="12" name="Text Box 14"/>
            <p:cNvSpPr txBox="1">
              <a:spLocks noChangeArrowheads="1"/>
            </p:cNvSpPr>
            <p:nvPr/>
          </p:nvSpPr>
          <p:spPr bwMode="auto">
            <a:xfrm>
              <a:off x="4035" y="2691"/>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Verdana" charset="0"/>
                </a:rPr>
                <a:t>q</a:t>
              </a:r>
            </a:p>
          </p:txBody>
        </p:sp>
        <p:sp>
          <p:nvSpPr>
            <p:cNvPr id="13" name="Line 15"/>
            <p:cNvSpPr>
              <a:spLocks noChangeShapeType="1"/>
            </p:cNvSpPr>
            <p:nvPr/>
          </p:nvSpPr>
          <p:spPr bwMode="auto">
            <a:xfrm>
              <a:off x="4105" y="2750"/>
              <a:ext cx="9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solidFill>
                  <a:srgbClr val="FFFFFF"/>
                </a:solidFill>
              </a:endParaRPr>
            </a:p>
          </p:txBody>
        </p:sp>
        <p:sp>
          <p:nvSpPr>
            <p:cNvPr id="14" name="Text Box 17"/>
            <p:cNvSpPr txBox="1">
              <a:spLocks noChangeArrowheads="1"/>
            </p:cNvSpPr>
            <p:nvPr/>
          </p:nvSpPr>
          <p:spPr bwMode="auto">
            <a:xfrm>
              <a:off x="3696" y="2260"/>
              <a:ext cx="56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Verdana" charset="0"/>
                </a:rPr>
                <a:t>F=kR</a:t>
              </a:r>
              <a:r>
                <a:rPr lang="en-US" baseline="-25000">
                  <a:solidFill>
                    <a:srgbClr val="FFFFFF"/>
                  </a:solidFill>
                  <a:latin typeface="Verdana" charset="0"/>
                </a:rPr>
                <a:t>1</a:t>
              </a:r>
            </a:p>
          </p:txBody>
        </p:sp>
      </p:grpSp>
      <p:grpSp>
        <p:nvGrpSpPr>
          <p:cNvPr id="15" name="Group 27"/>
          <p:cNvGrpSpPr>
            <a:grpSpLocks/>
          </p:cNvGrpSpPr>
          <p:nvPr/>
        </p:nvGrpSpPr>
        <p:grpSpPr bwMode="auto">
          <a:xfrm>
            <a:off x="3201989" y="4379914"/>
            <a:ext cx="2162175" cy="1068387"/>
            <a:chOff x="3197" y="2261"/>
            <a:chExt cx="1362" cy="673"/>
          </a:xfrm>
        </p:grpSpPr>
        <p:sp>
          <p:nvSpPr>
            <p:cNvPr id="16" name="Oval 20"/>
            <p:cNvSpPr>
              <a:spLocks noChangeArrowheads="1"/>
            </p:cNvSpPr>
            <p:nvPr/>
          </p:nvSpPr>
          <p:spPr bwMode="auto">
            <a:xfrm>
              <a:off x="3197" y="2478"/>
              <a:ext cx="182" cy="182"/>
            </a:xfrm>
            <a:prstGeom prst="ellipse">
              <a:avLst/>
            </a:prstGeom>
            <a:gradFill rotWithShape="1">
              <a:gsLst>
                <a:gs pos="0">
                  <a:schemeClr val="tx1"/>
                </a:gs>
                <a:gs pos="100000">
                  <a:srgbClr val="FF0000"/>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FFFFFF"/>
                </a:solidFill>
              </a:endParaRPr>
            </a:p>
          </p:txBody>
        </p:sp>
        <p:sp>
          <p:nvSpPr>
            <p:cNvPr id="17" name="Oval 21"/>
            <p:cNvSpPr>
              <a:spLocks noChangeArrowheads="1"/>
            </p:cNvSpPr>
            <p:nvPr/>
          </p:nvSpPr>
          <p:spPr bwMode="auto">
            <a:xfrm>
              <a:off x="4377" y="2478"/>
              <a:ext cx="182" cy="182"/>
            </a:xfrm>
            <a:prstGeom prst="ellipse">
              <a:avLst/>
            </a:prstGeom>
            <a:gradFill rotWithShape="1">
              <a:gsLst>
                <a:gs pos="0">
                  <a:srgbClr val="FF0000"/>
                </a:gs>
                <a:gs pos="100000">
                  <a:srgbClr val="FFFFFF"/>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FFFFFF"/>
                </a:solidFill>
              </a:endParaRPr>
            </a:p>
          </p:txBody>
        </p:sp>
        <p:cxnSp>
          <p:nvCxnSpPr>
            <p:cNvPr id="18" name="AutoShape 22"/>
            <p:cNvCxnSpPr>
              <a:cxnSpLocks noChangeShapeType="1"/>
              <a:stCxn id="16" idx="6"/>
              <a:endCxn id="17" idx="2"/>
            </p:cNvCxnSpPr>
            <p:nvPr/>
          </p:nvCxnSpPr>
          <p:spPr bwMode="auto">
            <a:xfrm>
              <a:off x="3379" y="2569"/>
              <a:ext cx="998" cy="0"/>
            </a:xfrm>
            <a:prstGeom prst="straightConnector1">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 Box 23"/>
            <p:cNvSpPr txBox="1">
              <a:spLocks noChangeArrowheads="1"/>
            </p:cNvSpPr>
            <p:nvPr/>
          </p:nvSpPr>
          <p:spPr bwMode="auto">
            <a:xfrm>
              <a:off x="3198" y="2701"/>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Verdana" charset="0"/>
                </a:rPr>
                <a:t>q</a:t>
              </a:r>
            </a:p>
          </p:txBody>
        </p:sp>
        <p:sp>
          <p:nvSpPr>
            <p:cNvPr id="20" name="Text Box 24"/>
            <p:cNvSpPr txBox="1">
              <a:spLocks noChangeArrowheads="1"/>
            </p:cNvSpPr>
            <p:nvPr/>
          </p:nvSpPr>
          <p:spPr bwMode="auto">
            <a:xfrm>
              <a:off x="4352" y="2692"/>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Verdana" charset="0"/>
                </a:rPr>
                <a:t>q</a:t>
              </a:r>
            </a:p>
          </p:txBody>
        </p:sp>
        <p:sp>
          <p:nvSpPr>
            <p:cNvPr id="21" name="Line 25"/>
            <p:cNvSpPr>
              <a:spLocks noChangeShapeType="1"/>
            </p:cNvSpPr>
            <p:nvPr/>
          </p:nvSpPr>
          <p:spPr bwMode="auto">
            <a:xfrm>
              <a:off x="4422" y="2751"/>
              <a:ext cx="9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solidFill>
                  <a:srgbClr val="FFFFFF"/>
                </a:solidFill>
              </a:endParaRPr>
            </a:p>
          </p:txBody>
        </p:sp>
        <p:sp>
          <p:nvSpPr>
            <p:cNvPr id="22" name="Text Box 26"/>
            <p:cNvSpPr txBox="1">
              <a:spLocks noChangeArrowheads="1"/>
            </p:cNvSpPr>
            <p:nvPr/>
          </p:nvSpPr>
          <p:spPr bwMode="auto">
            <a:xfrm>
              <a:off x="3606" y="2261"/>
              <a:ext cx="56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Verdana" charset="0"/>
                </a:rPr>
                <a:t>F=kR</a:t>
              </a:r>
              <a:r>
                <a:rPr lang="en-US" baseline="-25000">
                  <a:solidFill>
                    <a:srgbClr val="FFFFFF"/>
                  </a:solidFill>
                  <a:latin typeface="Verdana" charset="0"/>
                </a:rPr>
                <a:t>2</a:t>
              </a:r>
            </a:p>
          </p:txBody>
        </p:sp>
      </p:grpSp>
      <p:grpSp>
        <p:nvGrpSpPr>
          <p:cNvPr id="23" name="Group 44"/>
          <p:cNvGrpSpPr>
            <a:grpSpLocks/>
          </p:cNvGrpSpPr>
          <p:nvPr/>
        </p:nvGrpSpPr>
        <p:grpSpPr bwMode="auto">
          <a:xfrm>
            <a:off x="2482852" y="4364039"/>
            <a:ext cx="3568700" cy="1084262"/>
            <a:chOff x="2744" y="3203"/>
            <a:chExt cx="2248" cy="683"/>
          </a:xfrm>
        </p:grpSpPr>
        <p:sp>
          <p:nvSpPr>
            <p:cNvPr id="24" name="Oval 29"/>
            <p:cNvSpPr>
              <a:spLocks noChangeArrowheads="1"/>
            </p:cNvSpPr>
            <p:nvPr/>
          </p:nvSpPr>
          <p:spPr bwMode="auto">
            <a:xfrm>
              <a:off x="4377" y="3430"/>
              <a:ext cx="182" cy="182"/>
            </a:xfrm>
            <a:prstGeom prst="ellipse">
              <a:avLst/>
            </a:prstGeom>
            <a:gradFill rotWithShape="1">
              <a:gsLst>
                <a:gs pos="0">
                  <a:schemeClr val="tx1"/>
                </a:gs>
                <a:gs pos="100000">
                  <a:srgbClr val="FF0000"/>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FFFFFF"/>
                </a:solidFill>
              </a:endParaRPr>
            </a:p>
          </p:txBody>
        </p:sp>
        <p:sp>
          <p:nvSpPr>
            <p:cNvPr id="25" name="Oval 30"/>
            <p:cNvSpPr>
              <a:spLocks noChangeArrowheads="1"/>
            </p:cNvSpPr>
            <p:nvPr/>
          </p:nvSpPr>
          <p:spPr bwMode="auto">
            <a:xfrm>
              <a:off x="4810" y="3430"/>
              <a:ext cx="182" cy="182"/>
            </a:xfrm>
            <a:prstGeom prst="ellipse">
              <a:avLst/>
            </a:prstGeom>
            <a:gradFill rotWithShape="1">
              <a:gsLst>
                <a:gs pos="0">
                  <a:srgbClr val="FF0000"/>
                </a:gs>
                <a:gs pos="100000">
                  <a:srgbClr val="FFFFFF"/>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FFFFFF"/>
                </a:solidFill>
              </a:endParaRPr>
            </a:p>
          </p:txBody>
        </p:sp>
        <p:sp>
          <p:nvSpPr>
            <p:cNvPr id="26" name="Text Box 32"/>
            <p:cNvSpPr txBox="1">
              <a:spLocks noChangeArrowheads="1"/>
            </p:cNvSpPr>
            <p:nvPr/>
          </p:nvSpPr>
          <p:spPr bwMode="auto">
            <a:xfrm>
              <a:off x="4378" y="3637"/>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FF"/>
                  </a:solidFill>
                  <a:latin typeface="Verdana" charset="0"/>
                </a:rPr>
                <a:t>q</a:t>
              </a:r>
            </a:p>
          </p:txBody>
        </p:sp>
        <p:sp>
          <p:nvSpPr>
            <p:cNvPr id="27" name="Text Box 33"/>
            <p:cNvSpPr txBox="1">
              <a:spLocks noChangeArrowheads="1"/>
            </p:cNvSpPr>
            <p:nvPr/>
          </p:nvSpPr>
          <p:spPr bwMode="auto">
            <a:xfrm>
              <a:off x="4785" y="3644"/>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Verdana" charset="0"/>
                </a:rPr>
                <a:t>q</a:t>
              </a:r>
            </a:p>
          </p:txBody>
        </p:sp>
        <p:sp>
          <p:nvSpPr>
            <p:cNvPr id="28" name="Line 34"/>
            <p:cNvSpPr>
              <a:spLocks noChangeShapeType="1"/>
            </p:cNvSpPr>
            <p:nvPr/>
          </p:nvSpPr>
          <p:spPr bwMode="auto">
            <a:xfrm>
              <a:off x="4855" y="3703"/>
              <a:ext cx="9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solidFill>
                  <a:srgbClr val="FFFFFF"/>
                </a:solidFill>
              </a:endParaRPr>
            </a:p>
          </p:txBody>
        </p:sp>
        <p:sp>
          <p:nvSpPr>
            <p:cNvPr id="29" name="Text Box 35"/>
            <p:cNvSpPr txBox="1">
              <a:spLocks noChangeArrowheads="1"/>
            </p:cNvSpPr>
            <p:nvPr/>
          </p:nvSpPr>
          <p:spPr bwMode="auto">
            <a:xfrm>
              <a:off x="4438" y="3213"/>
              <a:ext cx="52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Verdana" charset="0"/>
                </a:rPr>
                <a:t>F=kr</a:t>
              </a:r>
              <a:r>
                <a:rPr lang="en-US" baseline="-25000">
                  <a:solidFill>
                    <a:srgbClr val="FFFFFF"/>
                  </a:solidFill>
                  <a:latin typeface="Verdana" charset="0"/>
                </a:rPr>
                <a:t>2</a:t>
              </a:r>
            </a:p>
          </p:txBody>
        </p:sp>
        <p:cxnSp>
          <p:nvCxnSpPr>
            <p:cNvPr id="30" name="AutoShape 36"/>
            <p:cNvCxnSpPr>
              <a:cxnSpLocks noChangeShapeType="1"/>
              <a:stCxn id="24" idx="6"/>
              <a:endCxn id="25" idx="2"/>
            </p:cNvCxnSpPr>
            <p:nvPr/>
          </p:nvCxnSpPr>
          <p:spPr bwMode="auto">
            <a:xfrm>
              <a:off x="4559" y="3521"/>
              <a:ext cx="251" cy="0"/>
            </a:xfrm>
            <a:prstGeom prst="straightConnector1">
              <a:avLst/>
            </a:prstGeom>
            <a:noFill/>
            <a:ln w="127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Oval 37"/>
            <p:cNvSpPr>
              <a:spLocks noChangeArrowheads="1"/>
            </p:cNvSpPr>
            <p:nvPr/>
          </p:nvSpPr>
          <p:spPr bwMode="auto">
            <a:xfrm>
              <a:off x="3177" y="3430"/>
              <a:ext cx="182" cy="182"/>
            </a:xfrm>
            <a:prstGeom prst="ellipse">
              <a:avLst/>
            </a:prstGeom>
            <a:gradFill rotWithShape="1">
              <a:gsLst>
                <a:gs pos="0">
                  <a:srgbClr val="FF0000"/>
                </a:gs>
                <a:gs pos="100000">
                  <a:srgbClr val="FFFFFF"/>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FFFFFF"/>
                </a:solidFill>
              </a:endParaRPr>
            </a:p>
          </p:txBody>
        </p:sp>
        <p:sp>
          <p:nvSpPr>
            <p:cNvPr id="32" name="Text Box 38"/>
            <p:cNvSpPr txBox="1">
              <a:spLocks noChangeArrowheads="1"/>
            </p:cNvSpPr>
            <p:nvPr/>
          </p:nvSpPr>
          <p:spPr bwMode="auto">
            <a:xfrm>
              <a:off x="3152" y="3644"/>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Verdana" charset="0"/>
                </a:rPr>
                <a:t>q</a:t>
              </a:r>
            </a:p>
          </p:txBody>
        </p:sp>
        <p:sp>
          <p:nvSpPr>
            <p:cNvPr id="33" name="Line 39"/>
            <p:cNvSpPr>
              <a:spLocks noChangeShapeType="1"/>
            </p:cNvSpPr>
            <p:nvPr/>
          </p:nvSpPr>
          <p:spPr bwMode="auto">
            <a:xfrm>
              <a:off x="3222" y="3703"/>
              <a:ext cx="9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solidFill>
                  <a:srgbClr val="FFFFFF"/>
                </a:solidFill>
              </a:endParaRPr>
            </a:p>
          </p:txBody>
        </p:sp>
        <p:sp>
          <p:nvSpPr>
            <p:cNvPr id="34" name="Oval 40"/>
            <p:cNvSpPr>
              <a:spLocks noChangeArrowheads="1"/>
            </p:cNvSpPr>
            <p:nvPr/>
          </p:nvSpPr>
          <p:spPr bwMode="auto">
            <a:xfrm>
              <a:off x="2744" y="3430"/>
              <a:ext cx="182" cy="182"/>
            </a:xfrm>
            <a:prstGeom prst="ellipse">
              <a:avLst/>
            </a:prstGeom>
            <a:gradFill rotWithShape="1">
              <a:gsLst>
                <a:gs pos="0">
                  <a:schemeClr val="tx1"/>
                </a:gs>
                <a:gs pos="100000">
                  <a:srgbClr val="FF0000"/>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FFFFFF"/>
                </a:solidFill>
              </a:endParaRPr>
            </a:p>
          </p:txBody>
        </p:sp>
        <p:sp>
          <p:nvSpPr>
            <p:cNvPr id="35" name="Text Box 41"/>
            <p:cNvSpPr txBox="1">
              <a:spLocks noChangeArrowheads="1"/>
            </p:cNvSpPr>
            <p:nvPr/>
          </p:nvSpPr>
          <p:spPr bwMode="auto">
            <a:xfrm>
              <a:off x="2745" y="3653"/>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FF"/>
                  </a:solidFill>
                  <a:latin typeface="Verdana" charset="0"/>
                </a:rPr>
                <a:t>q</a:t>
              </a:r>
            </a:p>
          </p:txBody>
        </p:sp>
        <p:cxnSp>
          <p:nvCxnSpPr>
            <p:cNvPr id="36" name="AutoShape 42"/>
            <p:cNvCxnSpPr>
              <a:cxnSpLocks noChangeShapeType="1"/>
              <a:stCxn id="34" idx="6"/>
              <a:endCxn id="31" idx="2"/>
            </p:cNvCxnSpPr>
            <p:nvPr/>
          </p:nvCxnSpPr>
          <p:spPr bwMode="auto">
            <a:xfrm>
              <a:off x="2926" y="3521"/>
              <a:ext cx="251" cy="0"/>
            </a:xfrm>
            <a:prstGeom prst="straightConnector1">
              <a:avLst/>
            </a:prstGeom>
            <a:noFill/>
            <a:ln w="127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7" name="Text Box 43"/>
            <p:cNvSpPr txBox="1">
              <a:spLocks noChangeArrowheads="1"/>
            </p:cNvSpPr>
            <p:nvPr/>
          </p:nvSpPr>
          <p:spPr bwMode="auto">
            <a:xfrm>
              <a:off x="2835" y="3203"/>
              <a:ext cx="52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Verdana" charset="0"/>
                </a:rPr>
                <a:t>F=kr</a:t>
              </a:r>
              <a:r>
                <a:rPr lang="en-US" baseline="-25000">
                  <a:solidFill>
                    <a:srgbClr val="FFFFFF"/>
                  </a:solidFill>
                  <a:latin typeface="Verdana" charset="0"/>
                </a:rPr>
                <a:t>1</a:t>
              </a:r>
            </a:p>
          </p:txBody>
        </p:sp>
      </p:grpSp>
      <p:pic>
        <p:nvPicPr>
          <p:cNvPr id="40" name="Picture 39"/>
          <p:cNvPicPr>
            <a:picLocks noChangeAspect="1"/>
          </p:cNvPicPr>
          <p:nvPr/>
        </p:nvPicPr>
        <p:blipFill>
          <a:blip r:embed="rId3" cstate="screen">
            <a:duotone>
              <a:prstClr val="black"/>
              <a:srgbClr val="FF0000">
                <a:tint val="45000"/>
                <a:satMod val="400000"/>
              </a:srgbClr>
            </a:duotone>
            <a:extLst>
              <a:ext uri="{BEBA8EAE-BF5A-486C-A8C5-ECC9F3942E4B}">
                <a14:imgProps xmlns:a14="http://schemas.microsoft.com/office/drawing/2010/main">
                  <a14:imgLayer r:embed="rId4">
                    <a14:imgEffect>
                      <a14:backgroundRemoval t="9729" b="97537" l="5043" r="97217">
                        <a14:foregroundMark x1="46609" y1="20567" x2="50957" y2="16995"/>
                        <a14:foregroundMark x1="51304" y1="24754" x2="49217" y2="25739"/>
                        <a14:foregroundMark x1="39478" y1="31897" x2="42435" y2="33744"/>
                        <a14:foregroundMark x1="44000" y1="26108" x2="47130" y2="29680"/>
                        <a14:foregroundMark x1="47130" y1="29680" x2="47130" y2="29680"/>
                        <a14:foregroundMark x1="60870" y1="26478" x2="57565" y2="29064"/>
                        <a14:foregroundMark x1="60870" y1="32266" x2="59130" y2="33744"/>
                        <a14:foregroundMark x1="51304" y1="33744" x2="50435" y2="33374"/>
                        <a14:foregroundMark x1="44522" y1="37192" x2="45217" y2="35591"/>
                        <a14:foregroundMark x1="46261" y1="34606" x2="48174" y2="33867"/>
                        <a14:foregroundMark x1="7652" y1="77586" x2="59652" y2="97044"/>
                        <a14:foregroundMark x1="52000" y1="92980" x2="53565" y2="94212"/>
                        <a14:foregroundMark x1="41565" y1="61700" x2="58609" y2="62808"/>
                        <a14:foregroundMark x1="50957" y1="44212" x2="54435" y2="46798"/>
                        <a14:backgroundMark x1="48870" y1="35345" x2="50783" y2="35222"/>
                        <a14:backgroundMark x1="19304" y1="85222" x2="19304" y2="85222"/>
                        <a14:backgroundMark x1="19304" y1="85222" x2="31304" y2="88300"/>
                        <a14:backgroundMark x1="17043" y1="82020" x2="22261" y2="83128"/>
                        <a14:backgroundMark x1="32870" y1="89778" x2="56174" y2="91133"/>
                        <a14:backgroundMark x1="40348" y1="87192" x2="34957" y2="86700"/>
                        <a14:backgroundMark x1="11478" y1="80172" x2="9739" y2="78571"/>
                        <a14:backgroundMark x1="12000" y1="79433" x2="12000" y2="79433"/>
                        <a14:backgroundMark x1="43130" y1="91502" x2="44174" y2="92241"/>
                        <a14:backgroundMark x1="46261" y1="92365" x2="47652" y2="92365"/>
                        <a14:backgroundMark x1="54609" y1="94212" x2="57043" y2="95197"/>
                        <a14:backgroundMark x1="18609" y1="80419" x2="27478" y2="83374"/>
                        <a14:backgroundMark x1="17217" y1="80419" x2="17217" y2="80419"/>
                        <a14:backgroundMark x1="26087" y1="83498" x2="32174" y2="83744"/>
                        <a14:backgroundMark x1="40522" y1="80172" x2="42957" y2="80049"/>
                        <a14:backgroundMark x1="49391" y1="79680" x2="52870" y2="79310"/>
                      </a14:backgroundRemoval>
                    </a14:imgEffect>
                  </a14:imgLayer>
                </a14:imgProps>
              </a:ext>
              <a:ext uri="{28A0092B-C50C-407E-A947-70E740481C1C}">
                <a14:useLocalDpi xmlns:a14="http://schemas.microsoft.com/office/drawing/2010/main"/>
              </a:ext>
            </a:extLst>
          </a:blip>
          <a:stretch>
            <a:fillRect/>
          </a:stretch>
        </p:blipFill>
        <p:spPr>
          <a:xfrm>
            <a:off x="7521389" y="3552825"/>
            <a:ext cx="1627774" cy="2298700"/>
          </a:xfrm>
          <a:prstGeom prst="rect">
            <a:avLst/>
          </a:prstGeom>
        </p:spPr>
      </p:pic>
      <p:sp>
        <p:nvSpPr>
          <p:cNvPr id="39" name="Title 1"/>
          <p:cNvSpPr>
            <a:spLocks noGrp="1"/>
          </p:cNvSpPr>
          <p:nvPr>
            <p:ph type="title"/>
          </p:nvPr>
        </p:nvSpPr>
        <p:spPr/>
        <p:txBody>
          <a:bodyPr>
            <a:normAutofit/>
          </a:bodyPr>
          <a:lstStyle/>
          <a:p>
            <a:r>
              <a:rPr lang="en-GB" sz="2800" dirty="0" smtClean="0">
                <a:solidFill>
                  <a:srgbClr val="FFFFFF"/>
                </a:solidFill>
              </a:rPr>
              <a:t>Quark Confinement</a:t>
            </a:r>
            <a:endParaRPr lang="fr-FR" sz="2800" dirty="0">
              <a:solidFill>
                <a:srgbClr val="FFFFFF"/>
              </a:solidFill>
            </a:endParaRPr>
          </a:p>
        </p:txBody>
      </p:sp>
      <p:sp>
        <p:nvSpPr>
          <p:cNvPr id="43" name="Slide Number Placeholder 42"/>
          <p:cNvSpPr>
            <a:spLocks noGrp="1"/>
          </p:cNvSpPr>
          <p:nvPr>
            <p:ph type="sldNum" sz="quarter" idx="12"/>
          </p:nvPr>
        </p:nvSpPr>
        <p:spPr/>
        <p:txBody>
          <a:bodyPr/>
          <a:lstStyle/>
          <a:p>
            <a:fld id="{DD6A0079-E3EA-F649-832E-01E6D884025C}" type="slidenum">
              <a:rPr lang="fr-FR" smtClean="0"/>
              <a:t>17</a:t>
            </a:fld>
            <a:endParaRPr lang="fr-FR"/>
          </a:p>
        </p:txBody>
      </p:sp>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4218201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par>
                                <p:cTn id="15" presetID="55"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strVal val="#ppt_w*0.7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15"/>
                                        </p:tgtEl>
                                      </p:cBhvr>
                                    </p:animEffect>
                                    <p:set>
                                      <p:cBhvr>
                                        <p:cTn id="24" dur="1" fill="hold">
                                          <p:stCondLst>
                                            <p:cond delay="999"/>
                                          </p:stCondLst>
                                        </p:cTn>
                                        <p:tgtEl>
                                          <p:spTgt spid="15"/>
                                        </p:tgtEl>
                                        <p:attrNameLst>
                                          <p:attrName>style.visibility</p:attrName>
                                        </p:attrNameLst>
                                      </p:cBhvr>
                                      <p:to>
                                        <p:strVal val="hidden"/>
                                      </p:to>
                                    </p:set>
                                  </p:childTnLst>
                                </p:cTn>
                              </p:par>
                              <p:par>
                                <p:cTn id="25" presetID="55"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strVal val="#ppt_w*0.70"/>
                                          </p:val>
                                        </p:tav>
                                        <p:tav tm="100000">
                                          <p:val>
                                            <p:strVal val="#ppt_w"/>
                                          </p:val>
                                        </p:tav>
                                      </p:tavLst>
                                    </p:anim>
                                    <p:anim calcmode="lin" valueType="num">
                                      <p:cBhvr>
                                        <p:cTn id="28" dur="500" fill="hold"/>
                                        <p:tgtEl>
                                          <p:spTgt spid="23"/>
                                        </p:tgtEl>
                                        <p:attrNameLst>
                                          <p:attrName>ppt_h</p:attrName>
                                        </p:attrNameLst>
                                      </p:cBhvr>
                                      <p:tavLst>
                                        <p:tav tm="0">
                                          <p:val>
                                            <p:strVal val="#ppt_h"/>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6092825"/>
            <a:ext cx="2133600" cy="476250"/>
          </a:xfrm>
        </p:spPr>
        <p:txBody>
          <a:bodyPr/>
          <a:lstStyle/>
          <a:p>
            <a:fld id="{2ECB6429-3E7F-467F-940C-DF45ED45ABB3}" type="slidenum">
              <a:rPr lang="it-IT" smtClean="0">
                <a:solidFill>
                  <a:srgbClr val="000000"/>
                </a:solidFill>
              </a:rPr>
              <a:pPr/>
              <a:t>18</a:t>
            </a:fld>
            <a:endParaRPr lang="it-IT">
              <a:solidFill>
                <a:srgbClr val="000000"/>
              </a:solidFill>
            </a:endParaRPr>
          </a:p>
        </p:txBody>
      </p:sp>
      <p:sp>
        <p:nvSpPr>
          <p:cNvPr id="4" name="TextBox 3"/>
          <p:cNvSpPr txBox="1"/>
          <p:nvPr/>
        </p:nvSpPr>
        <p:spPr>
          <a:xfrm>
            <a:off x="304801" y="953869"/>
            <a:ext cx="3417185" cy="2308324"/>
          </a:xfrm>
          <a:prstGeom prst="rect">
            <a:avLst/>
          </a:prstGeom>
          <a:noFill/>
        </p:spPr>
        <p:txBody>
          <a:bodyPr wrap="square" rtlCol="0">
            <a:spAutoFit/>
          </a:bodyPr>
          <a:lstStyle/>
          <a:p>
            <a:pPr marL="285750" indent="-285750">
              <a:buFont typeface="Wingdings" charset="2"/>
              <a:buChar char="Ø"/>
            </a:pPr>
            <a:r>
              <a:rPr lang="el-GR" dirty="0" smtClean="0">
                <a:solidFill>
                  <a:srgbClr val="FFFFFF"/>
                </a:solidFill>
              </a:rPr>
              <a:t>Η αύξηση της ισχύος της αλληλεπίδρασης, όταν προσπαθούμε να απομακρύνουμε το κουάρκ από το αντικουάρκ σ’ένα βαρύ μεσόνιο, εκφράζεται   </a:t>
            </a:r>
            <a:r>
              <a:rPr lang="el-GR" dirty="0" smtClean="0">
                <a:solidFill>
                  <a:srgbClr val="FFFF00"/>
                </a:solidFill>
              </a:rPr>
              <a:t>προσεγγιστικά από το δυναμικό</a:t>
            </a:r>
            <a:endParaRPr lang="it-IT" dirty="0">
              <a:solidFill>
                <a:srgbClr val="FFFF00"/>
              </a:solidFill>
            </a:endParaRPr>
          </a:p>
        </p:txBody>
      </p:sp>
      <p:sp>
        <p:nvSpPr>
          <p:cNvPr id="5" name="Rectangle 4"/>
          <p:cNvSpPr/>
          <p:nvPr/>
        </p:nvSpPr>
        <p:spPr>
          <a:xfrm>
            <a:off x="304800" y="3733800"/>
            <a:ext cx="6967368" cy="646331"/>
          </a:xfrm>
          <a:prstGeom prst="rect">
            <a:avLst/>
          </a:prstGeom>
        </p:spPr>
        <p:txBody>
          <a:bodyPr wrap="square">
            <a:spAutoFit/>
          </a:bodyPr>
          <a:lstStyle/>
          <a:p>
            <a:pPr marL="285750" indent="-285750">
              <a:buFont typeface="Wingdings" charset="2"/>
              <a:buChar char="Ø"/>
            </a:pPr>
            <a:r>
              <a:rPr lang="el-GR" dirty="0" smtClean="0">
                <a:solidFill>
                  <a:srgbClr val="FFFFFF"/>
                </a:solidFill>
              </a:rPr>
              <a:t>Όταν το</a:t>
            </a:r>
            <a:r>
              <a:rPr lang="en-US" dirty="0" smtClean="0">
                <a:solidFill>
                  <a:srgbClr val="FFFFFF"/>
                </a:solidFill>
              </a:rPr>
              <a:t> </a:t>
            </a:r>
            <a:r>
              <a:rPr lang="en-US" dirty="0">
                <a:solidFill>
                  <a:srgbClr val="FFFFFF"/>
                </a:solidFill>
              </a:rPr>
              <a:t>r </a:t>
            </a:r>
            <a:r>
              <a:rPr lang="el-GR" dirty="0" smtClean="0">
                <a:solidFill>
                  <a:srgbClr val="FFFFFF"/>
                </a:solidFill>
              </a:rPr>
              <a:t>αυξάνεται</a:t>
            </a:r>
            <a:r>
              <a:rPr lang="en-US" dirty="0" smtClean="0">
                <a:solidFill>
                  <a:srgbClr val="FFFFFF"/>
                </a:solidFill>
              </a:rPr>
              <a:t>, </a:t>
            </a:r>
            <a:r>
              <a:rPr lang="el-GR" dirty="0" smtClean="0">
                <a:solidFill>
                  <a:srgbClr val="FFFFFF"/>
                </a:solidFill>
              </a:rPr>
              <a:t>το πεδίο του χρώματος φαίνεται σαν σωλήνας</a:t>
            </a:r>
            <a:r>
              <a:rPr lang="el-GR" dirty="0">
                <a:solidFill>
                  <a:srgbClr val="FFFFFF"/>
                </a:solidFill>
              </a:rPr>
              <a:t> </a:t>
            </a:r>
            <a:r>
              <a:rPr lang="el-GR" dirty="0" smtClean="0">
                <a:solidFill>
                  <a:srgbClr val="FFFFFF"/>
                </a:solidFill>
              </a:rPr>
              <a:t>που συνδέει τα κουάρκ</a:t>
            </a:r>
            <a:endParaRPr lang="it-IT" dirty="0">
              <a:solidFill>
                <a:srgbClr val="FFFFFF"/>
              </a:solidFill>
            </a:endParaRPr>
          </a:p>
        </p:txBody>
      </p:sp>
      <p:sp>
        <p:nvSpPr>
          <p:cNvPr id="6" name="TextBox 5"/>
          <p:cNvSpPr txBox="1"/>
          <p:nvPr/>
        </p:nvSpPr>
        <p:spPr>
          <a:xfrm>
            <a:off x="312116" y="4645573"/>
            <a:ext cx="6960053" cy="923330"/>
          </a:xfrm>
          <a:prstGeom prst="rect">
            <a:avLst/>
          </a:prstGeom>
          <a:noFill/>
        </p:spPr>
        <p:txBody>
          <a:bodyPr wrap="square" rtlCol="0">
            <a:spAutoFit/>
          </a:bodyPr>
          <a:lstStyle/>
          <a:p>
            <a:pPr marL="285750" indent="-285750">
              <a:buFont typeface="Wingdings" charset="2"/>
              <a:buChar char="Ø"/>
            </a:pPr>
            <a:r>
              <a:rPr lang="el-GR" dirty="0" smtClean="0">
                <a:solidFill>
                  <a:srgbClr val="FFFFFF"/>
                </a:solidFill>
              </a:rPr>
              <a:t>Σε μεγάλες αποστάσεις</a:t>
            </a:r>
            <a:r>
              <a:rPr lang="en-US" dirty="0" smtClean="0">
                <a:solidFill>
                  <a:srgbClr val="FFFFFF"/>
                </a:solidFill>
              </a:rPr>
              <a:t>, </a:t>
            </a:r>
            <a:r>
              <a:rPr lang="el-GR" dirty="0" smtClean="0">
                <a:solidFill>
                  <a:srgbClr val="FFFFFF"/>
                </a:solidFill>
              </a:rPr>
              <a:t>βολεύει ενεργειακά να</a:t>
            </a:r>
            <a:r>
              <a:rPr lang="el-GR" dirty="0">
                <a:solidFill>
                  <a:srgbClr val="FFFF00"/>
                </a:solidFill>
              </a:rPr>
              <a:t> </a:t>
            </a:r>
            <a:r>
              <a:rPr lang="el-GR" dirty="0" smtClean="0">
                <a:solidFill>
                  <a:srgbClr val="FFFF00"/>
                </a:solidFill>
              </a:rPr>
              <a:t>μετατραπεί η (αυξανόμενη) ενέργεια</a:t>
            </a:r>
            <a:r>
              <a:rPr lang="el-GR" dirty="0" smtClean="0">
                <a:solidFill>
                  <a:srgbClr val="FFFFFF"/>
                </a:solidFill>
              </a:rPr>
              <a:t>  που έχει αποθηκευτεί στο σωλήνα χρώματος</a:t>
            </a:r>
            <a:r>
              <a:rPr lang="en-US" dirty="0" smtClean="0">
                <a:solidFill>
                  <a:srgbClr val="FFFFFF"/>
                </a:solidFill>
              </a:rPr>
              <a:t> </a:t>
            </a:r>
            <a:r>
              <a:rPr lang="el-GR" dirty="0" smtClean="0">
                <a:solidFill>
                  <a:srgbClr val="FFFFFF"/>
                </a:solidFill>
              </a:rPr>
              <a:t>σ’ένα καινούριο ζευγάρι</a:t>
            </a:r>
            <a:r>
              <a:rPr lang="en-US" dirty="0" smtClean="0">
                <a:solidFill>
                  <a:srgbClr val="FFFFFF"/>
                </a:solidFill>
              </a:rPr>
              <a:t> </a:t>
            </a:r>
            <a:r>
              <a:rPr lang="el-GR" dirty="0">
                <a:solidFill>
                  <a:srgbClr val="FFFFFF"/>
                </a:solidFill>
              </a:rPr>
              <a:t>κ</a:t>
            </a:r>
            <a:r>
              <a:rPr lang="el-GR" dirty="0" smtClean="0">
                <a:solidFill>
                  <a:srgbClr val="FFFFFF"/>
                </a:solidFill>
              </a:rPr>
              <a:t>ουάρκ-αντικουάρκ</a:t>
            </a:r>
            <a:endParaRPr lang="it-IT" dirty="0">
              <a:solidFill>
                <a:srgbClr val="FFFF00"/>
              </a:solidFill>
            </a:endParaRPr>
          </a:p>
        </p:txBody>
      </p:sp>
      <p:pic>
        <p:nvPicPr>
          <p:cNvPr id="10" name="Picture 3" descr="C:\My Documents\tecn\snap\sna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905000"/>
            <a:ext cx="1554163"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grpSp>
        <p:nvGrpSpPr>
          <p:cNvPr id="38" name="Group 37"/>
          <p:cNvGrpSpPr>
            <a:grpSpLocks noChangeAspect="1"/>
          </p:cNvGrpSpPr>
          <p:nvPr/>
        </p:nvGrpSpPr>
        <p:grpSpPr>
          <a:xfrm>
            <a:off x="3772223" y="940989"/>
            <a:ext cx="3051934" cy="2292316"/>
            <a:chOff x="2159492" y="3485508"/>
            <a:chExt cx="3912618" cy="3200400"/>
          </a:xfrm>
        </p:grpSpPr>
        <p:grpSp>
          <p:nvGrpSpPr>
            <p:cNvPr id="39" name="Group 38"/>
            <p:cNvGrpSpPr/>
            <p:nvPr/>
          </p:nvGrpSpPr>
          <p:grpSpPr>
            <a:xfrm>
              <a:off x="2159492" y="3485508"/>
              <a:ext cx="3912618" cy="3200400"/>
              <a:chOff x="4878958" y="2785157"/>
              <a:chExt cx="3912618" cy="3200400"/>
            </a:xfrm>
          </p:grpSpPr>
          <p:sp>
            <p:nvSpPr>
              <p:cNvPr id="41" name="Rectangle 40"/>
              <p:cNvSpPr/>
              <p:nvPr/>
            </p:nvSpPr>
            <p:spPr>
              <a:xfrm>
                <a:off x="4981576" y="2785157"/>
                <a:ext cx="3810000" cy="3200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solidFill>
                      <a:srgbClr val="0432FF"/>
                    </a:solidFill>
                  </a:rPr>
                  <a:t>QCD Potential</a:t>
                </a:r>
                <a:endParaRPr lang="en-US" sz="2000" b="1" dirty="0">
                  <a:solidFill>
                    <a:srgbClr val="0432FF"/>
                  </a:solidFill>
                </a:endParaRPr>
              </a:p>
            </p:txBody>
          </p:sp>
          <p:sp>
            <p:nvSpPr>
              <p:cNvPr id="42" name="Line 10"/>
              <p:cNvSpPr>
                <a:spLocks noChangeShapeType="1"/>
              </p:cNvSpPr>
              <p:nvPr/>
            </p:nvSpPr>
            <p:spPr bwMode="auto">
              <a:xfrm>
                <a:off x="5781675" y="3048001"/>
                <a:ext cx="0" cy="259080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43" name="Line 11"/>
              <p:cNvSpPr>
                <a:spLocks noChangeShapeType="1"/>
              </p:cNvSpPr>
              <p:nvPr/>
            </p:nvSpPr>
            <p:spPr bwMode="auto">
              <a:xfrm>
                <a:off x="5629275" y="4114801"/>
                <a:ext cx="2743200" cy="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44" name="Freeform 12"/>
              <p:cNvSpPr>
                <a:spLocks/>
              </p:cNvSpPr>
              <p:nvPr/>
            </p:nvSpPr>
            <p:spPr bwMode="auto">
              <a:xfrm>
                <a:off x="5791200" y="3865975"/>
                <a:ext cx="2514600" cy="558611"/>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square" anchor="ctr">
                <a:spAutoFit/>
              </a:bodyPr>
              <a:lstStyle/>
              <a:p>
                <a:endParaRPr lang="en-US" sz="2000"/>
              </a:p>
            </p:txBody>
          </p:sp>
          <p:sp>
            <p:nvSpPr>
              <p:cNvPr id="45" name="Text Box 13"/>
              <p:cNvSpPr txBox="1">
                <a:spLocks noChangeArrowheads="1"/>
              </p:cNvSpPr>
              <p:nvPr/>
            </p:nvSpPr>
            <p:spPr bwMode="auto">
              <a:xfrm>
                <a:off x="8122637" y="4129088"/>
                <a:ext cx="353627" cy="558611"/>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r</a:t>
                </a:r>
              </a:p>
            </p:txBody>
          </p:sp>
          <p:sp>
            <p:nvSpPr>
              <p:cNvPr id="46" name="Text Box 14"/>
              <p:cNvSpPr txBox="1">
                <a:spLocks noChangeArrowheads="1"/>
              </p:cNvSpPr>
              <p:nvPr/>
            </p:nvSpPr>
            <p:spPr bwMode="auto">
              <a:xfrm>
                <a:off x="4878958" y="2986088"/>
                <a:ext cx="752920" cy="558611"/>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V(r)</a:t>
                </a:r>
              </a:p>
            </p:txBody>
          </p:sp>
          <p:grpSp>
            <p:nvGrpSpPr>
              <p:cNvPr id="47" name="Group 15"/>
              <p:cNvGrpSpPr>
                <a:grpSpLocks/>
              </p:cNvGrpSpPr>
              <p:nvPr/>
            </p:nvGrpSpPr>
            <p:grpSpPr bwMode="auto">
              <a:xfrm rot="21570107" flipV="1">
                <a:off x="5780087" y="3733801"/>
                <a:ext cx="990600" cy="192088"/>
                <a:chOff x="480" y="3696"/>
                <a:chExt cx="3360" cy="240"/>
              </a:xfrm>
              <a:solidFill>
                <a:schemeClr val="bg1"/>
              </a:solidFill>
            </p:grpSpPr>
            <p:cxnSp>
              <p:nvCxnSpPr>
                <p:cNvPr id="50" name="AutoShape 16"/>
                <p:cNvCxnSpPr>
                  <a:cxnSpLocks noChangeShapeType="1"/>
                </p:cNvCxnSpPr>
                <p:nvPr/>
              </p:nvCxnSpPr>
              <p:spPr bwMode="auto">
                <a:xfrm flipV="1">
                  <a:off x="816" y="3696"/>
                  <a:ext cx="336" cy="240"/>
                </a:xfrm>
                <a:prstGeom prst="curvedConnector3">
                  <a:avLst>
                    <a:gd name="adj1" fmla="val 50000"/>
                  </a:avLst>
                </a:prstGeom>
                <a:grpFill/>
                <a:ln w="28575">
                  <a:solidFill>
                    <a:srgbClr val="33CCCC"/>
                  </a:solidFill>
                  <a:round/>
                  <a:headEnd/>
                  <a:tailEnd/>
                </a:ln>
                <a:effectLst/>
              </p:spPr>
            </p:cxnSp>
            <p:cxnSp>
              <p:nvCxnSpPr>
                <p:cNvPr id="51" name="AutoShape 17"/>
                <p:cNvCxnSpPr>
                  <a:cxnSpLocks noChangeShapeType="1"/>
                </p:cNvCxnSpPr>
                <p:nvPr/>
              </p:nvCxnSpPr>
              <p:spPr bwMode="auto">
                <a:xfrm>
                  <a:off x="480" y="3696"/>
                  <a:ext cx="336" cy="240"/>
                </a:xfrm>
                <a:prstGeom prst="curvedConnector3">
                  <a:avLst>
                    <a:gd name="adj1" fmla="val 50000"/>
                  </a:avLst>
                </a:prstGeom>
                <a:grpFill/>
                <a:ln w="28575">
                  <a:solidFill>
                    <a:srgbClr val="33CCCC"/>
                  </a:solidFill>
                  <a:round/>
                  <a:headEnd/>
                  <a:tailEnd/>
                </a:ln>
                <a:effectLst/>
              </p:spPr>
            </p:cxnSp>
            <p:cxnSp>
              <p:nvCxnSpPr>
                <p:cNvPr id="52" name="AutoShape 18"/>
                <p:cNvCxnSpPr>
                  <a:cxnSpLocks noChangeShapeType="1"/>
                </p:cNvCxnSpPr>
                <p:nvPr/>
              </p:nvCxnSpPr>
              <p:spPr bwMode="auto">
                <a:xfrm flipV="1">
                  <a:off x="1488" y="3696"/>
                  <a:ext cx="336" cy="240"/>
                </a:xfrm>
                <a:prstGeom prst="curvedConnector3">
                  <a:avLst>
                    <a:gd name="adj1" fmla="val 50000"/>
                  </a:avLst>
                </a:prstGeom>
                <a:grpFill/>
                <a:ln w="28575">
                  <a:solidFill>
                    <a:srgbClr val="33CCCC"/>
                  </a:solidFill>
                  <a:round/>
                  <a:headEnd/>
                  <a:tailEnd/>
                </a:ln>
                <a:effectLst/>
              </p:spPr>
            </p:cxnSp>
            <p:cxnSp>
              <p:nvCxnSpPr>
                <p:cNvPr id="53" name="AutoShape 19"/>
                <p:cNvCxnSpPr>
                  <a:cxnSpLocks noChangeShapeType="1"/>
                </p:cNvCxnSpPr>
                <p:nvPr/>
              </p:nvCxnSpPr>
              <p:spPr bwMode="auto">
                <a:xfrm>
                  <a:off x="1152" y="3696"/>
                  <a:ext cx="336" cy="240"/>
                </a:xfrm>
                <a:prstGeom prst="curvedConnector3">
                  <a:avLst>
                    <a:gd name="adj1" fmla="val 50000"/>
                  </a:avLst>
                </a:prstGeom>
                <a:grpFill/>
                <a:ln w="28575">
                  <a:solidFill>
                    <a:srgbClr val="33CCCC"/>
                  </a:solidFill>
                  <a:round/>
                  <a:headEnd/>
                  <a:tailEnd/>
                </a:ln>
                <a:effectLst/>
              </p:spPr>
            </p:cxnSp>
            <p:cxnSp>
              <p:nvCxnSpPr>
                <p:cNvPr id="54" name="AutoShape 20"/>
                <p:cNvCxnSpPr>
                  <a:cxnSpLocks noChangeShapeType="1"/>
                </p:cNvCxnSpPr>
                <p:nvPr/>
              </p:nvCxnSpPr>
              <p:spPr bwMode="auto">
                <a:xfrm flipV="1">
                  <a:off x="2160" y="3696"/>
                  <a:ext cx="336" cy="240"/>
                </a:xfrm>
                <a:prstGeom prst="curvedConnector3">
                  <a:avLst>
                    <a:gd name="adj1" fmla="val 50000"/>
                  </a:avLst>
                </a:prstGeom>
                <a:grpFill/>
                <a:ln w="28575">
                  <a:solidFill>
                    <a:srgbClr val="33CCCC"/>
                  </a:solidFill>
                  <a:round/>
                  <a:headEnd/>
                  <a:tailEnd/>
                </a:ln>
                <a:effectLst/>
              </p:spPr>
            </p:cxnSp>
            <p:cxnSp>
              <p:nvCxnSpPr>
                <p:cNvPr id="55" name="AutoShape 21"/>
                <p:cNvCxnSpPr>
                  <a:cxnSpLocks noChangeShapeType="1"/>
                </p:cNvCxnSpPr>
                <p:nvPr/>
              </p:nvCxnSpPr>
              <p:spPr bwMode="auto">
                <a:xfrm>
                  <a:off x="1824" y="3696"/>
                  <a:ext cx="336" cy="240"/>
                </a:xfrm>
                <a:prstGeom prst="curvedConnector3">
                  <a:avLst>
                    <a:gd name="adj1" fmla="val 50000"/>
                  </a:avLst>
                </a:prstGeom>
                <a:grpFill/>
                <a:ln w="28575">
                  <a:solidFill>
                    <a:srgbClr val="33CCCC"/>
                  </a:solidFill>
                  <a:round/>
                  <a:headEnd/>
                  <a:tailEnd/>
                </a:ln>
                <a:effectLst/>
              </p:spPr>
            </p:cxnSp>
            <p:cxnSp>
              <p:nvCxnSpPr>
                <p:cNvPr id="56" name="AutoShape 22"/>
                <p:cNvCxnSpPr>
                  <a:cxnSpLocks noChangeShapeType="1"/>
                </p:cNvCxnSpPr>
                <p:nvPr/>
              </p:nvCxnSpPr>
              <p:spPr bwMode="auto">
                <a:xfrm flipV="1">
                  <a:off x="2832" y="3696"/>
                  <a:ext cx="336" cy="240"/>
                </a:xfrm>
                <a:prstGeom prst="curvedConnector3">
                  <a:avLst>
                    <a:gd name="adj1" fmla="val 50000"/>
                  </a:avLst>
                </a:prstGeom>
                <a:grpFill/>
                <a:ln w="28575">
                  <a:solidFill>
                    <a:srgbClr val="33CCCC"/>
                  </a:solidFill>
                  <a:round/>
                  <a:headEnd/>
                  <a:tailEnd/>
                </a:ln>
                <a:effectLst/>
              </p:spPr>
            </p:cxnSp>
            <p:cxnSp>
              <p:nvCxnSpPr>
                <p:cNvPr id="57" name="AutoShape 23"/>
                <p:cNvCxnSpPr>
                  <a:cxnSpLocks noChangeShapeType="1"/>
                </p:cNvCxnSpPr>
                <p:nvPr/>
              </p:nvCxnSpPr>
              <p:spPr bwMode="auto">
                <a:xfrm>
                  <a:off x="2496" y="3696"/>
                  <a:ext cx="336" cy="240"/>
                </a:xfrm>
                <a:prstGeom prst="curvedConnector3">
                  <a:avLst>
                    <a:gd name="adj1" fmla="val 50000"/>
                  </a:avLst>
                </a:prstGeom>
                <a:grpFill/>
                <a:ln w="28575">
                  <a:solidFill>
                    <a:srgbClr val="33CCCC"/>
                  </a:solidFill>
                  <a:round/>
                  <a:headEnd/>
                  <a:tailEnd/>
                </a:ln>
                <a:effectLst/>
              </p:spPr>
            </p:cxnSp>
            <p:cxnSp>
              <p:nvCxnSpPr>
                <p:cNvPr id="58" name="AutoShape 24"/>
                <p:cNvCxnSpPr>
                  <a:cxnSpLocks noChangeShapeType="1"/>
                </p:cNvCxnSpPr>
                <p:nvPr/>
              </p:nvCxnSpPr>
              <p:spPr bwMode="auto">
                <a:xfrm flipV="1">
                  <a:off x="3504" y="3696"/>
                  <a:ext cx="336" cy="240"/>
                </a:xfrm>
                <a:prstGeom prst="curvedConnector3">
                  <a:avLst>
                    <a:gd name="adj1" fmla="val 50000"/>
                  </a:avLst>
                </a:prstGeom>
                <a:grpFill/>
                <a:ln w="28575">
                  <a:solidFill>
                    <a:srgbClr val="33CCCC"/>
                  </a:solidFill>
                  <a:round/>
                  <a:headEnd/>
                  <a:tailEnd/>
                </a:ln>
                <a:effectLst/>
              </p:spPr>
            </p:cxnSp>
            <p:cxnSp>
              <p:nvCxnSpPr>
                <p:cNvPr id="59" name="AutoShape 25"/>
                <p:cNvCxnSpPr>
                  <a:cxnSpLocks noChangeShapeType="1"/>
                </p:cNvCxnSpPr>
                <p:nvPr/>
              </p:nvCxnSpPr>
              <p:spPr bwMode="auto">
                <a:xfrm>
                  <a:off x="3168" y="3696"/>
                  <a:ext cx="336" cy="240"/>
                </a:xfrm>
                <a:prstGeom prst="curvedConnector3">
                  <a:avLst>
                    <a:gd name="adj1" fmla="val 50000"/>
                  </a:avLst>
                </a:prstGeom>
                <a:grpFill/>
                <a:ln w="28575">
                  <a:solidFill>
                    <a:srgbClr val="33CCCC"/>
                  </a:solidFill>
                  <a:round/>
                  <a:headEnd/>
                  <a:tailEnd/>
                </a:ln>
                <a:effectLst/>
              </p:spPr>
            </p:cxnSp>
          </p:grpSp>
          <p:sp>
            <p:nvSpPr>
              <p:cNvPr id="48" name="Oval 26"/>
              <p:cNvSpPr>
                <a:spLocks noChangeArrowheads="1"/>
              </p:cNvSpPr>
              <p:nvPr/>
            </p:nvSpPr>
            <p:spPr bwMode="auto">
              <a:xfrm>
                <a:off x="6756400" y="3463283"/>
                <a:ext cx="332907" cy="785512"/>
              </a:xfrm>
              <a:prstGeom prst="ellipse">
                <a:avLst/>
              </a:prstGeom>
              <a:solidFill>
                <a:srgbClr val="FF0000"/>
              </a:solidFill>
              <a:ln w="9525">
                <a:solidFill>
                  <a:schemeClr val="tx1"/>
                </a:solidFill>
                <a:round/>
                <a:headEnd/>
                <a:tailEnd/>
              </a:ln>
              <a:effectLst/>
            </p:spPr>
            <p:txBody>
              <a:bodyPr wrap="none" anchor="ctr">
                <a:spAutoFit/>
              </a:bodyPr>
              <a:lstStyle/>
              <a:p>
                <a:endParaRPr lang="en-US" sz="2000"/>
              </a:p>
            </p:txBody>
          </p:sp>
          <p:sp>
            <p:nvSpPr>
              <p:cNvPr id="49" name="Oval 27"/>
              <p:cNvSpPr>
                <a:spLocks noChangeArrowheads="1"/>
              </p:cNvSpPr>
              <p:nvPr/>
            </p:nvSpPr>
            <p:spPr bwMode="auto">
              <a:xfrm>
                <a:off x="5629275" y="3479157"/>
                <a:ext cx="332907" cy="785512"/>
              </a:xfrm>
              <a:prstGeom prst="ellipse">
                <a:avLst/>
              </a:prstGeom>
              <a:solidFill>
                <a:srgbClr val="00B050"/>
              </a:solidFill>
              <a:ln w="9525">
                <a:solidFill>
                  <a:schemeClr val="tx1"/>
                </a:solidFill>
                <a:round/>
                <a:headEnd/>
                <a:tailEnd/>
              </a:ln>
              <a:effectLst/>
            </p:spPr>
            <p:txBody>
              <a:bodyPr wrap="none" anchor="ctr">
                <a:spAutoFit/>
              </a:bodyPr>
              <a:lstStyle/>
              <a:p>
                <a:endParaRPr lang="en-US" sz="2000"/>
              </a:p>
            </p:txBody>
          </p:sp>
        </p:grpSp>
        <p:graphicFrame>
          <p:nvGraphicFramePr>
            <p:cNvPr id="40" name="Object 8"/>
            <p:cNvGraphicFramePr>
              <a:graphicFrameLocks noChangeAspect="1"/>
            </p:cNvGraphicFramePr>
            <p:nvPr>
              <p:extLst/>
            </p:nvPr>
          </p:nvGraphicFramePr>
          <p:xfrm>
            <a:off x="3518286" y="5910609"/>
            <a:ext cx="2484620" cy="672918"/>
          </p:xfrm>
          <a:graphic>
            <a:graphicData uri="http://schemas.openxmlformats.org/presentationml/2006/ole">
              <mc:AlternateContent xmlns:mc="http://schemas.openxmlformats.org/markup-compatibility/2006">
                <mc:Choice xmlns:v="urn:schemas-microsoft-com:vml" Requires="v">
                  <p:oleObj spid="_x0000_s1066" name="Equation" r:id="rId4" imgW="1130040" imgH="393480" progId="Equation.3">
                    <p:embed/>
                  </p:oleObj>
                </mc:Choice>
                <mc:Fallback>
                  <p:oleObj name="Equation" r:id="rId4" imgW="113004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8286" y="5910609"/>
                          <a:ext cx="2484620" cy="672918"/>
                        </a:xfrm>
                        <a:prstGeom prst="rect">
                          <a:avLst/>
                        </a:prstGeom>
                        <a:solidFill>
                          <a:srgbClr val="FFFF66"/>
                        </a:solidFill>
                      </p:spPr>
                    </p:pic>
                  </p:oleObj>
                </mc:Fallback>
              </mc:AlternateContent>
            </a:graphicData>
          </a:graphic>
        </p:graphicFrame>
      </p:grpSp>
    </p:spTree>
    <p:extLst>
      <p:ext uri="{BB962C8B-B14F-4D97-AF65-F5344CB8AC3E}">
        <p14:creationId xmlns:p14="http://schemas.microsoft.com/office/powerpoint/2010/main" val="2723607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rmAutofit/>
          </a:bodyPr>
          <a:lstStyle/>
          <a:p>
            <a:r>
              <a:rPr lang="en-US" sz="3200" dirty="0" smtClean="0">
                <a:solidFill>
                  <a:srgbClr val="FFFF00"/>
                </a:solidFill>
              </a:rPr>
              <a:t>… </a:t>
            </a:r>
            <a:r>
              <a:rPr lang="en-US" sz="3200" dirty="0" err="1" smtClean="0">
                <a:solidFill>
                  <a:srgbClr val="FFFF00"/>
                </a:solidFill>
              </a:rPr>
              <a:t>deconfinement</a:t>
            </a:r>
            <a:r>
              <a:rPr lang="el-GR" sz="3200" dirty="0" smtClean="0">
                <a:solidFill>
                  <a:srgbClr val="FFFF00"/>
                </a:solidFill>
              </a:rPr>
              <a:t> : Quark Gluon Plasma</a:t>
            </a:r>
            <a:endParaRPr lang="it-IT" sz="3200" dirty="0">
              <a:solidFill>
                <a:srgbClr val="FFFF00"/>
              </a:solidFill>
            </a:endParaRPr>
          </a:p>
        </p:txBody>
      </p:sp>
      <p:sp>
        <p:nvSpPr>
          <p:cNvPr id="6" name="TextBox 5"/>
          <p:cNvSpPr txBox="1"/>
          <p:nvPr/>
        </p:nvSpPr>
        <p:spPr>
          <a:xfrm>
            <a:off x="228600" y="933272"/>
            <a:ext cx="8796338" cy="1200329"/>
          </a:xfrm>
          <a:prstGeom prst="rect">
            <a:avLst/>
          </a:prstGeom>
          <a:noFill/>
        </p:spPr>
        <p:txBody>
          <a:bodyPr wrap="square" rtlCol="0">
            <a:spAutoFit/>
          </a:bodyPr>
          <a:lstStyle/>
          <a:p>
            <a:r>
              <a:rPr lang="el-GR" dirty="0" smtClean="0">
                <a:solidFill>
                  <a:srgbClr val="FFFFFF"/>
                </a:solidFill>
              </a:rPr>
              <a:t>Εφόσον οι </a:t>
            </a:r>
            <a:r>
              <a:rPr lang="el-GR" dirty="0" smtClean="0">
                <a:solidFill>
                  <a:srgbClr val="FFFF00"/>
                </a:solidFill>
              </a:rPr>
              <a:t>αλληλεπιδράσεις</a:t>
            </a:r>
            <a:r>
              <a:rPr lang="el-GR" dirty="0" smtClean="0">
                <a:solidFill>
                  <a:srgbClr val="FFFFFF"/>
                </a:solidFill>
              </a:rPr>
              <a:t> μεταξύ κουάρκ και γλουονίων γίνονται </a:t>
            </a:r>
            <a:r>
              <a:rPr lang="el-GR" dirty="0" smtClean="0">
                <a:solidFill>
                  <a:srgbClr val="FFFF00"/>
                </a:solidFill>
              </a:rPr>
              <a:t>ασθενέστερες στις</a:t>
            </a:r>
            <a:r>
              <a:rPr lang="el-GR" dirty="0">
                <a:solidFill>
                  <a:srgbClr val="FFFF00"/>
                </a:solidFill>
              </a:rPr>
              <a:t> </a:t>
            </a:r>
            <a:r>
              <a:rPr lang="el-GR" dirty="0" smtClean="0">
                <a:solidFill>
                  <a:srgbClr val="FFFF00"/>
                </a:solidFill>
              </a:rPr>
              <a:t>μικρές αποστάσεις,</a:t>
            </a:r>
            <a:r>
              <a:rPr lang="en-US" dirty="0" smtClean="0">
                <a:solidFill>
                  <a:srgbClr val="FFFFFF"/>
                </a:solidFill>
              </a:rPr>
              <a:t> </a:t>
            </a:r>
            <a:r>
              <a:rPr lang="el-GR" dirty="0" smtClean="0">
                <a:solidFill>
                  <a:srgbClr val="FFFFFF"/>
                </a:solidFill>
              </a:rPr>
              <a:t>δημιουργώντας ένα σχετικά εκτεταμένο σύστημα</a:t>
            </a:r>
            <a:r>
              <a:rPr lang="en-US" dirty="0" smtClean="0">
                <a:solidFill>
                  <a:srgbClr val="FFFFFF"/>
                </a:solidFill>
              </a:rPr>
              <a:t> </a:t>
            </a:r>
            <a:r>
              <a:rPr lang="el-GR" dirty="0" smtClean="0">
                <a:solidFill>
                  <a:srgbClr val="FFFFFF"/>
                </a:solidFill>
              </a:rPr>
              <a:t>με </a:t>
            </a:r>
            <a:r>
              <a:rPr lang="el-GR" dirty="0" smtClean="0">
                <a:solidFill>
                  <a:srgbClr val="FFFF00"/>
                </a:solidFill>
              </a:rPr>
              <a:t>υψηλή πυκνότητα/θερμοκρασία</a:t>
            </a:r>
            <a:r>
              <a:rPr lang="el-GR" dirty="0">
                <a:solidFill>
                  <a:srgbClr val="FFFF00"/>
                </a:solidFill>
              </a:rPr>
              <a:t> </a:t>
            </a:r>
            <a:r>
              <a:rPr lang="el-GR" dirty="0" smtClean="0">
                <a:solidFill>
                  <a:srgbClr val="FFFFFF"/>
                </a:solidFill>
              </a:rPr>
              <a:t>που αποτελείται απο ένα μεγάλο αριθμό κουάρκ και  γλουονίων</a:t>
            </a:r>
            <a:r>
              <a:rPr lang="en-US" dirty="0" smtClean="0">
                <a:solidFill>
                  <a:srgbClr val="FFFFFF"/>
                </a:solidFill>
              </a:rPr>
              <a:t>, </a:t>
            </a:r>
            <a:r>
              <a:rPr lang="el-GR" dirty="0" smtClean="0">
                <a:solidFill>
                  <a:srgbClr val="FFFFFF"/>
                </a:solidFill>
              </a:rPr>
              <a:t>δημιουργούμε μια</a:t>
            </a:r>
            <a:r>
              <a:rPr lang="en-US" dirty="0" smtClean="0">
                <a:solidFill>
                  <a:srgbClr val="FFFF00"/>
                </a:solidFill>
              </a:rPr>
              <a:t> </a:t>
            </a:r>
            <a:r>
              <a:rPr lang="en-US" dirty="0">
                <a:solidFill>
                  <a:srgbClr val="FFFF00"/>
                </a:solidFill>
              </a:rPr>
              <a:t>“</a:t>
            </a:r>
            <a:r>
              <a:rPr lang="en-US" dirty="0" err="1">
                <a:solidFill>
                  <a:srgbClr val="FFFF00"/>
                </a:solidFill>
              </a:rPr>
              <a:t>deconfined</a:t>
            </a:r>
            <a:r>
              <a:rPr lang="en-US" dirty="0">
                <a:solidFill>
                  <a:srgbClr val="FFFF00"/>
                </a:solidFill>
              </a:rPr>
              <a:t>” </a:t>
            </a:r>
            <a:r>
              <a:rPr lang="el-GR" dirty="0" smtClean="0">
                <a:solidFill>
                  <a:schemeClr val="bg1"/>
                </a:solidFill>
              </a:rPr>
              <a:t>κατάσταση της ύλης (ελεύθερα κουάρκ και γλουόνια)</a:t>
            </a:r>
            <a:endParaRPr lang="it-IT" dirty="0">
              <a:solidFill>
                <a:schemeClr val="bg1"/>
              </a:solidFill>
            </a:endParaRPr>
          </a:p>
        </p:txBody>
      </p:sp>
      <p:sp>
        <p:nvSpPr>
          <p:cNvPr id="24" name="Slide Number Placeholder 23"/>
          <p:cNvSpPr>
            <a:spLocks noGrp="1"/>
          </p:cNvSpPr>
          <p:nvPr>
            <p:ph type="sldNum" sz="quarter" idx="12"/>
          </p:nvPr>
        </p:nvSpPr>
        <p:spPr/>
        <p:txBody>
          <a:bodyPr/>
          <a:lstStyle/>
          <a:p>
            <a:fld id="{DD6A0079-E3EA-F649-832E-01E6D884025C}" type="slidenum">
              <a:rPr lang="fr-FR" smtClean="0"/>
              <a:t>19</a:t>
            </a:fld>
            <a:endParaRPr lang="fr-FR" dirty="0"/>
          </a:p>
        </p:txBody>
      </p:sp>
      <p:sp>
        <p:nvSpPr>
          <p:cNvPr id="3" name="Footer Placeholder 2"/>
          <p:cNvSpPr>
            <a:spLocks noGrp="1"/>
          </p:cNvSpPr>
          <p:nvPr>
            <p:ph type="ftr" sz="quarter" idx="11"/>
          </p:nvPr>
        </p:nvSpPr>
        <p:spPr/>
        <p:txBody>
          <a:bodyPr/>
          <a:lstStyle/>
          <a:p>
            <a:r>
              <a:rPr lang="el-GR" smtClean="0"/>
              <a:t>Δέσποινα Χατζηφωτιάδου </a:t>
            </a:r>
            <a:endParaRPr lang="fr-FR"/>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2211" y="2133602"/>
            <a:ext cx="5400000" cy="2864331"/>
          </a:xfrm>
          <a:prstGeom prst="rect">
            <a:avLst/>
          </a:prstGeom>
          <a:noFill/>
          <a:ln>
            <a:noFill/>
          </a:ln>
        </p:spPr>
      </p:pic>
      <p:sp>
        <p:nvSpPr>
          <p:cNvPr id="4" name="TextBox 3"/>
          <p:cNvSpPr txBox="1"/>
          <p:nvPr/>
        </p:nvSpPr>
        <p:spPr>
          <a:xfrm>
            <a:off x="457201" y="5486400"/>
            <a:ext cx="8795999" cy="923330"/>
          </a:xfrm>
          <a:prstGeom prst="rect">
            <a:avLst/>
          </a:prstGeom>
          <a:noFill/>
        </p:spPr>
        <p:txBody>
          <a:bodyPr wrap="square" rtlCol="0">
            <a:spAutoFit/>
          </a:bodyPr>
          <a:lstStyle/>
          <a:p>
            <a:pPr marL="0" lvl="1"/>
            <a:r>
              <a:rPr lang="el-GR" dirty="0" smtClean="0">
                <a:solidFill>
                  <a:srgbClr val="FFFF00"/>
                </a:solidFill>
              </a:rPr>
              <a:t>Θερμαίνοντας σε πολυ υψηλή θερμοκρασία </a:t>
            </a:r>
            <a:r>
              <a:rPr lang="el-GR" dirty="0" smtClean="0">
                <a:solidFill>
                  <a:schemeClr val="bg1"/>
                </a:solidFill>
              </a:rPr>
              <a:t>(</a:t>
            </a:r>
            <a:r>
              <a:rPr lang="el-GR" dirty="0" smtClean="0">
                <a:solidFill>
                  <a:srgbClr val="FFFFFF"/>
                </a:solidFill>
              </a:rPr>
              <a:t>αύξηση </a:t>
            </a:r>
            <a:r>
              <a:rPr lang="el-GR" dirty="0">
                <a:solidFill>
                  <a:srgbClr val="FFFFFF"/>
                </a:solidFill>
              </a:rPr>
              <a:t>της κινητικής ενέργειας των </a:t>
            </a:r>
            <a:r>
              <a:rPr lang="el-GR" dirty="0" smtClean="0">
                <a:solidFill>
                  <a:srgbClr val="FFFFFF"/>
                </a:solidFill>
              </a:rPr>
              <a:t>κουάρκ</a:t>
            </a:r>
            <a:r>
              <a:rPr lang="el-GR" dirty="0" smtClean="0">
                <a:solidFill>
                  <a:srgbClr val="FFFF00"/>
                </a:solidFill>
              </a:rPr>
              <a:t>)</a:t>
            </a:r>
            <a:endParaRPr lang="en-US" dirty="0">
              <a:solidFill>
                <a:srgbClr val="FFFFFF"/>
              </a:solidFill>
              <a:sym typeface="Wingdings" pitchFamily="2" charset="2"/>
            </a:endParaRPr>
          </a:p>
          <a:p>
            <a:r>
              <a:rPr lang="el-GR" dirty="0" smtClean="0">
                <a:solidFill>
                  <a:schemeClr val="bg1"/>
                </a:solidFill>
              </a:rPr>
              <a:t>και συμπιέζοντας (</a:t>
            </a:r>
            <a:r>
              <a:rPr lang="el-GR" dirty="0" smtClean="0">
                <a:solidFill>
                  <a:srgbClr val="FFFF00"/>
                </a:solidFill>
              </a:rPr>
              <a:t>αύξηση της βαρυονικής πυκνότητας</a:t>
            </a:r>
            <a:r>
              <a:rPr lang="el-GR" dirty="0" smtClean="0">
                <a:solidFill>
                  <a:schemeClr val="bg1"/>
                </a:solidFill>
              </a:rPr>
              <a:t>) το «αέριο αδρονίων</a:t>
            </a:r>
            <a:r>
              <a:rPr lang="el-GR" dirty="0" smtClean="0">
                <a:solidFill>
                  <a:schemeClr val="bg1"/>
                </a:solidFill>
              </a:rPr>
              <a:t>», γίνεται</a:t>
            </a:r>
            <a:endParaRPr lang="el-GR" dirty="0" smtClean="0">
              <a:solidFill>
                <a:schemeClr val="bg1"/>
              </a:solidFill>
            </a:endParaRPr>
          </a:p>
          <a:p>
            <a:r>
              <a:rPr lang="el-GR" dirty="0">
                <a:solidFill>
                  <a:schemeClr val="bg1"/>
                </a:solidFill>
              </a:rPr>
              <a:t>α</a:t>
            </a:r>
            <a:r>
              <a:rPr lang="el-GR" dirty="0" smtClean="0">
                <a:solidFill>
                  <a:schemeClr val="bg1"/>
                </a:solidFill>
              </a:rPr>
              <a:t>λλαγή </a:t>
            </a:r>
            <a:r>
              <a:rPr lang="el-GR" dirty="0" smtClean="0">
                <a:solidFill>
                  <a:schemeClr val="bg1"/>
                </a:solidFill>
              </a:rPr>
              <a:t>φάσης : </a:t>
            </a:r>
            <a:r>
              <a:rPr lang="el-GR" dirty="0" smtClean="0">
                <a:solidFill>
                  <a:srgbClr val="FFFF00"/>
                </a:solidFill>
              </a:rPr>
              <a:t>Quark </a:t>
            </a:r>
            <a:r>
              <a:rPr lang="el-GR" dirty="0">
                <a:solidFill>
                  <a:srgbClr val="FFFF00"/>
                </a:solidFill>
              </a:rPr>
              <a:t>Gluon Plasma</a:t>
            </a:r>
            <a:endParaRPr lang="en-US" dirty="0">
              <a:solidFill>
                <a:schemeClr val="bg1"/>
              </a:solidFill>
            </a:endParaRPr>
          </a:p>
        </p:txBody>
      </p:sp>
    </p:spTree>
    <p:extLst>
      <p:ext uri="{BB962C8B-B14F-4D97-AF65-F5344CB8AC3E}">
        <p14:creationId xmlns:p14="http://schemas.microsoft.com/office/powerpoint/2010/main" val="16614167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468" y="1110294"/>
            <a:ext cx="8217451" cy="1785104"/>
          </a:xfrm>
          <a:prstGeom prst="rect">
            <a:avLst/>
          </a:prstGeom>
          <a:noFill/>
        </p:spPr>
        <p:txBody>
          <a:bodyPr wrap="square" rtlCol="0">
            <a:spAutoFit/>
          </a:bodyPr>
          <a:lstStyle/>
          <a:p>
            <a:r>
              <a:rPr lang="el-GR" sz="2200" dirty="0" smtClean="0">
                <a:solidFill>
                  <a:srgbClr val="FFFF00"/>
                </a:solidFill>
              </a:rPr>
              <a:t>Χρησιμοποιώντας </a:t>
            </a:r>
            <a:r>
              <a:rPr lang="el-GR" sz="2200" dirty="0" smtClean="0">
                <a:solidFill>
                  <a:srgbClr val="FFFF00"/>
                </a:solidFill>
              </a:rPr>
              <a:t>επιταχυντές </a:t>
            </a:r>
            <a:r>
              <a:rPr lang="el-GR" sz="2200" dirty="0">
                <a:solidFill>
                  <a:srgbClr val="FFFF00"/>
                </a:solidFill>
              </a:rPr>
              <a:t>και </a:t>
            </a:r>
            <a:r>
              <a:rPr lang="el-GR" sz="2200" dirty="0" smtClean="0">
                <a:solidFill>
                  <a:srgbClr val="FFFF00"/>
                </a:solidFill>
              </a:rPr>
              <a:t>ανιχνευτές</a:t>
            </a:r>
            <a:r>
              <a:rPr lang="en-GB" sz="2200" dirty="0" smtClean="0">
                <a:solidFill>
                  <a:srgbClr val="FFFF00"/>
                </a:solidFill>
              </a:rPr>
              <a:t>, </a:t>
            </a:r>
            <a:r>
              <a:rPr lang="el-GR" sz="2200" dirty="0" smtClean="0">
                <a:solidFill>
                  <a:srgbClr val="FFFF00"/>
                </a:solidFill>
              </a:rPr>
              <a:t>μελετάμε:</a:t>
            </a:r>
          </a:p>
          <a:p>
            <a:pPr marL="285750" indent="-285750">
              <a:buFont typeface="Wingdings" charset="2"/>
              <a:buChar char="Ø"/>
            </a:pPr>
            <a:endParaRPr lang="en-GB" sz="2200" dirty="0" smtClean="0">
              <a:solidFill>
                <a:srgbClr val="FFFF00"/>
              </a:solidFill>
            </a:endParaRPr>
          </a:p>
          <a:p>
            <a:pPr marL="285750" indent="-285750">
              <a:buFont typeface="Wingdings" charset="2"/>
              <a:buChar char="Ø"/>
            </a:pPr>
            <a:r>
              <a:rPr lang="el-GR" sz="2200" dirty="0" smtClean="0">
                <a:solidFill>
                  <a:srgbClr val="FFFF00"/>
                </a:solidFill>
              </a:rPr>
              <a:t>Τα στοιχειώδη σωμάτια </a:t>
            </a:r>
            <a:r>
              <a:rPr lang="mr-IN" sz="2200" dirty="0" smtClean="0">
                <a:solidFill>
                  <a:srgbClr val="FFFF00"/>
                </a:solidFill>
              </a:rPr>
              <a:t>–</a:t>
            </a:r>
            <a:r>
              <a:rPr lang="el-GR" sz="2200" dirty="0" smtClean="0">
                <a:solidFill>
                  <a:srgbClr val="FFFF00"/>
                </a:solidFill>
              </a:rPr>
              <a:t> τα θεμελιώδη συστατικά απ’τα οποία είναι φτιαγμένη όλη η ύλη στο σύμπαν</a:t>
            </a:r>
            <a:endParaRPr lang="en-GB" sz="2200" dirty="0" smtClean="0">
              <a:solidFill>
                <a:srgbClr val="FFFF00"/>
              </a:solidFill>
            </a:endParaRPr>
          </a:p>
          <a:p>
            <a:pPr marL="285750" indent="-285750">
              <a:buFont typeface="Wingdings" charset="2"/>
              <a:buChar char="Ø"/>
            </a:pPr>
            <a:r>
              <a:rPr lang="el-GR" sz="2200" dirty="0" smtClean="0">
                <a:solidFill>
                  <a:srgbClr val="FFFF00"/>
                </a:solidFill>
              </a:rPr>
              <a:t>Τις θεμελιώδεις αλληλεπιδράσεις </a:t>
            </a:r>
            <a:endParaRPr lang="en-GB" dirty="0">
              <a:solidFill>
                <a:srgbClr val="FFFF00"/>
              </a:solidFill>
            </a:endParaRPr>
          </a:p>
        </p:txBody>
      </p:sp>
      <p:pic>
        <p:nvPicPr>
          <p:cNvPr id="3" name="Picture 2" descr="cer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0953"/>
            <a:ext cx="9144000" cy="3347049"/>
          </a:xfrm>
          <a:prstGeom prst="rect">
            <a:avLst/>
          </a:prstGeom>
        </p:spPr>
      </p:pic>
      <p:sp>
        <p:nvSpPr>
          <p:cNvPr id="8" name="TextBox 7"/>
          <p:cNvSpPr txBox="1"/>
          <p:nvPr/>
        </p:nvSpPr>
        <p:spPr>
          <a:xfrm>
            <a:off x="457200" y="230900"/>
            <a:ext cx="8103450" cy="830997"/>
          </a:xfrm>
          <a:prstGeom prst="rect">
            <a:avLst/>
          </a:prstGeom>
          <a:noFill/>
        </p:spPr>
        <p:txBody>
          <a:bodyPr wrap="none" rtlCol="0">
            <a:spAutoFit/>
          </a:bodyPr>
          <a:lstStyle/>
          <a:p>
            <a:r>
              <a:rPr lang="el-GR" sz="2400" dirty="0" smtClean="0">
                <a:solidFill>
                  <a:schemeClr val="bg1"/>
                </a:solidFill>
              </a:rPr>
              <a:t>Στο </a:t>
            </a:r>
            <a:r>
              <a:rPr lang="el-GR" sz="2400" dirty="0" smtClean="0">
                <a:solidFill>
                  <a:schemeClr val="bg1"/>
                </a:solidFill>
              </a:rPr>
              <a:t>CERN, τον Ευρωπαικό Οργανισμό </a:t>
            </a:r>
            <a:r>
              <a:rPr lang="el-GR" sz="2400" dirty="0" smtClean="0">
                <a:solidFill>
                  <a:schemeClr val="bg1"/>
                </a:solidFill>
              </a:rPr>
              <a:t>για την Πυρηνική Έρευνα</a:t>
            </a:r>
          </a:p>
          <a:p>
            <a:r>
              <a:rPr lang="el-GR" sz="2400" dirty="0" smtClean="0">
                <a:solidFill>
                  <a:schemeClr val="bg1"/>
                </a:solidFill>
              </a:rPr>
              <a:t>(Ευρωπαικό εργαστήριο για τη σωματιδιακή φυσική)</a:t>
            </a:r>
            <a:endParaRPr lang="fr-FR" sz="2400" dirty="0">
              <a:solidFill>
                <a:schemeClr val="bg1"/>
              </a:solidFill>
            </a:endParaRPr>
          </a:p>
        </p:txBody>
      </p:sp>
    </p:spTree>
    <p:extLst>
      <p:ext uri="{BB962C8B-B14F-4D97-AF65-F5344CB8AC3E}">
        <p14:creationId xmlns:p14="http://schemas.microsoft.com/office/powerpoint/2010/main" val="9384739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031" y="158494"/>
            <a:ext cx="6350000" cy="6019800"/>
          </a:xfrm>
          <a:prstGeom prst="rect">
            <a:avLst/>
          </a:prstGeom>
        </p:spPr>
      </p:pic>
      <p:sp>
        <p:nvSpPr>
          <p:cNvPr id="10" name="Slide Number Placeholder 9"/>
          <p:cNvSpPr>
            <a:spLocks noGrp="1"/>
          </p:cNvSpPr>
          <p:nvPr>
            <p:ph type="sldNum" sz="quarter" idx="12"/>
          </p:nvPr>
        </p:nvSpPr>
        <p:spPr/>
        <p:txBody>
          <a:bodyPr/>
          <a:lstStyle/>
          <a:p>
            <a:fld id="{DD6A0079-E3EA-F649-832E-01E6D884025C}" type="slidenum">
              <a:rPr lang="fr-FR" smtClean="0"/>
              <a:t>20</a:t>
            </a:fld>
            <a:endParaRPr lang="fr-FR"/>
          </a:p>
        </p:txBody>
      </p:sp>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242290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l-GR" smtClean="0"/>
              <a:t>Δέσποινα Χατζηφωτιάδου </a:t>
            </a:r>
            <a:endParaRPr lang="fr-FR"/>
          </a:p>
        </p:txBody>
      </p:sp>
      <p:sp>
        <p:nvSpPr>
          <p:cNvPr id="5" name="Slide Number Placeholder 4"/>
          <p:cNvSpPr>
            <a:spLocks noGrp="1"/>
          </p:cNvSpPr>
          <p:nvPr>
            <p:ph type="sldNum" sz="quarter" idx="12"/>
          </p:nvPr>
        </p:nvSpPr>
        <p:spPr/>
        <p:txBody>
          <a:bodyPr/>
          <a:lstStyle/>
          <a:p>
            <a:fld id="{DD6A0079-E3EA-F649-832E-01E6D884025C}" type="slidenum">
              <a:rPr lang="fr-FR" smtClean="0"/>
              <a:t>21</a:t>
            </a:fld>
            <a:endParaRPr lang="fr-FR"/>
          </a:p>
        </p:txBody>
      </p:sp>
      <p:pic>
        <p:nvPicPr>
          <p:cNvPr id="7" name="Picture 6" descr="phasetransi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151" y="409604"/>
            <a:ext cx="6235700" cy="4622800"/>
          </a:xfrm>
          <a:prstGeom prst="rect">
            <a:avLst/>
          </a:prstGeom>
        </p:spPr>
      </p:pic>
      <p:sp>
        <p:nvSpPr>
          <p:cNvPr id="2" name="Rectangle 1"/>
          <p:cNvSpPr/>
          <p:nvPr/>
        </p:nvSpPr>
        <p:spPr>
          <a:xfrm>
            <a:off x="1321005" y="5109783"/>
            <a:ext cx="6501990" cy="369332"/>
          </a:xfrm>
          <a:prstGeom prst="rect">
            <a:avLst/>
          </a:prstGeom>
        </p:spPr>
        <p:txBody>
          <a:bodyPr wrap="square">
            <a:spAutoFit/>
          </a:bodyPr>
          <a:lstStyle/>
          <a:p>
            <a:pPr marL="285750" indent="-285750">
              <a:buFont typeface="Wingdings" charset="2"/>
              <a:buChar char="Ø"/>
            </a:pPr>
            <a:r>
              <a:rPr lang="el-GR" dirty="0">
                <a:solidFill>
                  <a:srgbClr val="FFFFFF"/>
                </a:solidFill>
              </a:rPr>
              <a:t>Πώς μπορούμε να </a:t>
            </a:r>
            <a:r>
              <a:rPr lang="en-US" dirty="0">
                <a:solidFill>
                  <a:srgbClr val="FFFF00"/>
                </a:solidFill>
              </a:rPr>
              <a:t>“</a:t>
            </a:r>
            <a:r>
              <a:rPr lang="el-GR" dirty="0">
                <a:solidFill>
                  <a:srgbClr val="FFFF00"/>
                </a:solidFill>
              </a:rPr>
              <a:t>εξερευνήσουμε</a:t>
            </a:r>
            <a:r>
              <a:rPr lang="en-US" dirty="0">
                <a:solidFill>
                  <a:srgbClr val="FFFF00"/>
                </a:solidFill>
              </a:rPr>
              <a:t>” </a:t>
            </a:r>
            <a:r>
              <a:rPr lang="el-GR" dirty="0">
                <a:solidFill>
                  <a:srgbClr val="FFFFFF"/>
                </a:solidFill>
              </a:rPr>
              <a:t>αυτό το διάγραμμα φάσης;</a:t>
            </a:r>
            <a:endParaRPr lang="en-US" dirty="0">
              <a:solidFill>
                <a:srgbClr val="FFFFFF"/>
              </a:solidFill>
            </a:endParaRPr>
          </a:p>
        </p:txBody>
      </p:sp>
      <p:sp>
        <p:nvSpPr>
          <p:cNvPr id="8" name="TextBox 7"/>
          <p:cNvSpPr txBox="1"/>
          <p:nvPr/>
        </p:nvSpPr>
        <p:spPr>
          <a:xfrm>
            <a:off x="728640" y="5567894"/>
            <a:ext cx="7686720" cy="646331"/>
          </a:xfrm>
          <a:prstGeom prst="rect">
            <a:avLst/>
          </a:prstGeom>
          <a:noFill/>
        </p:spPr>
        <p:txBody>
          <a:bodyPr wrap="none" rtlCol="0">
            <a:spAutoFit/>
          </a:bodyPr>
          <a:lstStyle/>
          <a:p>
            <a:pPr marL="285750" indent="-285750">
              <a:buFont typeface="Wingdings" charset="2"/>
              <a:buChar char="Ø"/>
            </a:pPr>
            <a:r>
              <a:rPr lang="el-GR" dirty="0" smtClean="0">
                <a:solidFill>
                  <a:srgbClr val="FFFFFF"/>
                </a:solidFill>
              </a:rPr>
              <a:t>Δημιουργώντας </a:t>
            </a:r>
            <a:r>
              <a:rPr lang="el-GR" dirty="0" smtClean="0">
                <a:solidFill>
                  <a:srgbClr val="FFFF00"/>
                </a:solidFill>
              </a:rPr>
              <a:t>εκτεταμένα συστήματα κουάρκ και γλουονίων</a:t>
            </a:r>
            <a:r>
              <a:rPr lang="en-US" dirty="0" smtClean="0">
                <a:solidFill>
                  <a:srgbClr val="FFFF00"/>
                </a:solidFill>
              </a:rPr>
              <a:t> </a:t>
            </a:r>
            <a:r>
              <a:rPr lang="el-GR" dirty="0" smtClean="0">
                <a:solidFill>
                  <a:srgbClr val="FFFFFF"/>
                </a:solidFill>
              </a:rPr>
              <a:t>σε υψηλή</a:t>
            </a:r>
            <a:endParaRPr lang="en-US" dirty="0">
              <a:solidFill>
                <a:srgbClr val="FFFFFF"/>
              </a:solidFill>
            </a:endParaRPr>
          </a:p>
          <a:p>
            <a:r>
              <a:rPr lang="en-US" dirty="0">
                <a:solidFill>
                  <a:srgbClr val="FFFFFF"/>
                </a:solidFill>
              </a:rPr>
              <a:t> </a:t>
            </a:r>
            <a:r>
              <a:rPr lang="el-GR" dirty="0" smtClean="0">
                <a:solidFill>
                  <a:srgbClr val="FFFFFF"/>
                </a:solidFill>
              </a:rPr>
              <a:t>    θερμοκρασία και/ή</a:t>
            </a:r>
            <a:r>
              <a:rPr lang="en-US" dirty="0" smtClean="0">
                <a:solidFill>
                  <a:srgbClr val="FFFFFF"/>
                </a:solidFill>
              </a:rPr>
              <a:t> </a:t>
            </a:r>
            <a:r>
              <a:rPr lang="el-GR" dirty="0" smtClean="0">
                <a:solidFill>
                  <a:srgbClr val="FFFFFF"/>
                </a:solidFill>
              </a:rPr>
              <a:t>βαρυονική πυκνότητα</a:t>
            </a:r>
            <a:r>
              <a:rPr lang="en-US" dirty="0" smtClean="0">
                <a:solidFill>
                  <a:srgbClr val="FFFFFF"/>
                </a:solidFill>
              </a:rPr>
              <a:t> </a:t>
            </a:r>
            <a:r>
              <a:rPr lang="en-US" dirty="0" smtClean="0">
                <a:solidFill>
                  <a:srgbClr val="FFFFFF"/>
                </a:solidFill>
                <a:sym typeface="Wingdings" pitchFamily="2" charset="2"/>
              </a:rPr>
              <a:t> </a:t>
            </a:r>
            <a:r>
              <a:rPr lang="el-GR" dirty="0" smtClean="0">
                <a:solidFill>
                  <a:srgbClr val="FFFF00"/>
                </a:solidFill>
                <a:sym typeface="Wingdings" pitchFamily="2" charset="2"/>
              </a:rPr>
              <a:t>με συγκρούσεις βαριών ιόντων</a:t>
            </a:r>
            <a:endParaRPr lang="it-IT" dirty="0">
              <a:solidFill>
                <a:srgbClr val="FFFF00"/>
              </a:solidFill>
            </a:endParaRPr>
          </a:p>
        </p:txBody>
      </p:sp>
    </p:spTree>
    <p:extLst>
      <p:ext uri="{BB962C8B-B14F-4D97-AF65-F5344CB8AC3E}">
        <p14:creationId xmlns:p14="http://schemas.microsoft.com/office/powerpoint/2010/main" val="1175719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p:cNvSpPr>
            <a:spLocks noGrp="1"/>
          </p:cNvSpPr>
          <p:nvPr>
            <p:ph type="sldNum" sz="quarter" idx="11"/>
          </p:nvPr>
        </p:nvSpPr>
        <p:spPr/>
        <p:txBody>
          <a:bodyPr/>
          <a:lstStyle/>
          <a:p>
            <a:fld id="{4E78632A-65D9-4C6F-878A-9A3ABE183B0F}" type="slidenum">
              <a:rPr lang="en-US">
                <a:solidFill>
                  <a:srgbClr val="000000"/>
                </a:solidFill>
              </a:rPr>
              <a:pPr/>
              <a:t>22</a:t>
            </a:fld>
            <a:endParaRPr lang="en-US">
              <a:solidFill>
                <a:srgbClr val="000000"/>
              </a:solidFill>
            </a:endParaRPr>
          </a:p>
        </p:txBody>
      </p:sp>
      <p:sp>
        <p:nvSpPr>
          <p:cNvPr id="650242" name="Rectangle 2"/>
          <p:cNvSpPr>
            <a:spLocks noGrp="1" noChangeArrowheads="1"/>
          </p:cNvSpPr>
          <p:nvPr>
            <p:ph type="title"/>
          </p:nvPr>
        </p:nvSpPr>
        <p:spPr>
          <a:xfrm>
            <a:off x="1958362" y="47914"/>
            <a:ext cx="5379678" cy="591573"/>
          </a:xfrm>
        </p:spPr>
        <p:txBody>
          <a:bodyPr>
            <a:normAutofit fontScale="90000"/>
          </a:bodyPr>
          <a:lstStyle/>
          <a:p>
            <a:r>
              <a:rPr lang="en-US" dirty="0">
                <a:solidFill>
                  <a:srgbClr val="78D1FF"/>
                </a:solidFill>
              </a:rPr>
              <a:t>Large </a:t>
            </a:r>
            <a:r>
              <a:rPr lang="en-US" dirty="0" smtClean="0">
                <a:solidFill>
                  <a:srgbClr val="78D1FF"/>
                </a:solidFill>
              </a:rPr>
              <a:t>'Hadron Collider' </a:t>
            </a:r>
            <a:endParaRPr lang="en-US" dirty="0">
              <a:solidFill>
                <a:srgbClr val="78D1FF"/>
              </a:solidFill>
            </a:endParaRPr>
          </a:p>
        </p:txBody>
      </p:sp>
      <p:pic>
        <p:nvPicPr>
          <p:cNvPr id="650243" name="Picture 3"/>
          <p:cNvPicPr>
            <a:picLocks noChangeAspect="1" noChangeArrowheads="1"/>
          </p:cNvPicPr>
          <p:nvPr/>
        </p:nvPicPr>
        <p:blipFill>
          <a:blip r:embed="rId3" cstate="screen"/>
          <a:srcRect/>
          <a:stretch>
            <a:fillRect/>
          </a:stretch>
        </p:blipFill>
        <p:spPr bwMode="auto">
          <a:xfrm>
            <a:off x="0" y="665167"/>
            <a:ext cx="9144000" cy="6192837"/>
          </a:xfrm>
          <a:prstGeom prst="rect">
            <a:avLst/>
          </a:prstGeom>
          <a:noFill/>
        </p:spPr>
      </p:pic>
      <p:sp>
        <p:nvSpPr>
          <p:cNvPr id="650244" name="Text Box 4"/>
          <p:cNvSpPr txBox="1">
            <a:spLocks noChangeArrowheads="1"/>
          </p:cNvSpPr>
          <p:nvPr/>
        </p:nvSpPr>
        <p:spPr bwMode="auto">
          <a:xfrm>
            <a:off x="6755428" y="861480"/>
            <a:ext cx="1484789" cy="369332"/>
          </a:xfrm>
          <a:prstGeom prst="rect">
            <a:avLst/>
          </a:prstGeom>
          <a:noFill/>
          <a:ln w="9525">
            <a:noFill/>
            <a:miter lim="800000"/>
            <a:headEnd/>
            <a:tailEnd/>
          </a:ln>
          <a:effectLst>
            <a:outerShdw dist="35921" dir="2700000" algn="ctr" rotWithShape="0">
              <a:schemeClr val="tx2"/>
            </a:outerShdw>
          </a:effectLst>
        </p:spPr>
        <p:txBody>
          <a:bodyPr wrap="none">
            <a:spAutoFit/>
          </a:bodyPr>
          <a:lstStyle/>
          <a:p>
            <a:r>
              <a:rPr lang="en-US">
                <a:solidFill>
                  <a:srgbClr val="B5E8FF"/>
                </a:solidFill>
                <a:latin typeface="Tahoma" pitchFamily="34" charset="0"/>
              </a:rPr>
              <a:t>Lake Geneva</a:t>
            </a:r>
            <a:endParaRPr lang="en-US" sz="2400">
              <a:solidFill>
                <a:srgbClr val="000000"/>
              </a:solidFill>
              <a:latin typeface="Tahoma" pitchFamily="34" charset="0"/>
            </a:endParaRPr>
          </a:p>
        </p:txBody>
      </p:sp>
      <p:sp>
        <p:nvSpPr>
          <p:cNvPr id="650245" name="Text Box 5"/>
          <p:cNvSpPr txBox="1">
            <a:spLocks noChangeArrowheads="1"/>
          </p:cNvSpPr>
          <p:nvPr/>
        </p:nvSpPr>
        <p:spPr bwMode="auto">
          <a:xfrm>
            <a:off x="1" y="731840"/>
            <a:ext cx="1889873" cy="646331"/>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l"/>
            <a:r>
              <a:rPr lang="en-US" dirty="0" smtClean="0">
                <a:solidFill>
                  <a:srgbClr val="FFF230"/>
                </a:solidFill>
                <a:latin typeface="Tahoma" pitchFamily="34" charset="0"/>
              </a:rPr>
              <a:t>14 </a:t>
            </a:r>
            <a:r>
              <a:rPr lang="en-US" dirty="0" smtClean="0">
                <a:solidFill>
                  <a:srgbClr val="FFF230"/>
                </a:solidFill>
                <a:latin typeface="Tahoma" pitchFamily="34" charset="0"/>
              </a:rPr>
              <a:t>TeV </a:t>
            </a:r>
            <a:r>
              <a:rPr lang="en-US" sz="1600" dirty="0" smtClean="0">
                <a:solidFill>
                  <a:srgbClr val="FFF230"/>
                </a:solidFill>
                <a:latin typeface="Tahoma" pitchFamily="34" charset="0"/>
              </a:rPr>
              <a:t>(pp) </a:t>
            </a:r>
          </a:p>
          <a:p>
            <a:pPr algn="l"/>
            <a:r>
              <a:rPr lang="en-US" dirty="0" smtClean="0">
                <a:solidFill>
                  <a:srgbClr val="FFF230"/>
                </a:solidFill>
                <a:latin typeface="Tahoma" pitchFamily="34" charset="0"/>
              </a:rPr>
              <a:t>1150 TeV (PbPb)</a:t>
            </a:r>
            <a:endParaRPr lang="en-US" dirty="0">
              <a:solidFill>
                <a:srgbClr val="FFF230"/>
              </a:solidFill>
              <a:latin typeface="Tahoma" pitchFamily="34" charset="0"/>
            </a:endParaRPr>
          </a:p>
        </p:txBody>
      </p:sp>
      <p:grpSp>
        <p:nvGrpSpPr>
          <p:cNvPr id="2" name="Group 6"/>
          <p:cNvGrpSpPr>
            <a:grpSpLocks/>
          </p:cNvGrpSpPr>
          <p:nvPr/>
        </p:nvGrpSpPr>
        <p:grpSpPr bwMode="auto">
          <a:xfrm>
            <a:off x="2229583" y="1882777"/>
            <a:ext cx="5596428" cy="3130551"/>
            <a:chOff x="1466" y="1274"/>
            <a:chExt cx="3819" cy="1972"/>
          </a:xfrm>
        </p:grpSpPr>
        <p:sp>
          <p:nvSpPr>
            <p:cNvPr id="650247" name="Text Box 7"/>
            <p:cNvSpPr txBox="1">
              <a:spLocks noChangeArrowheads="1"/>
            </p:cNvSpPr>
            <p:nvPr/>
          </p:nvSpPr>
          <p:spPr bwMode="auto">
            <a:xfrm>
              <a:off x="2060" y="1274"/>
              <a:ext cx="587"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r>
                <a:rPr lang="en-US" sz="2400" b="1">
                  <a:solidFill>
                    <a:srgbClr val="B5E8FF"/>
                  </a:solidFill>
                  <a:latin typeface="Tahoma" pitchFamily="34" charset="0"/>
                </a:rPr>
                <a:t>CMS</a:t>
              </a:r>
              <a:endParaRPr lang="en-US" sz="2400" b="1">
                <a:solidFill>
                  <a:srgbClr val="000000"/>
                </a:solidFill>
                <a:latin typeface="Tahoma" pitchFamily="34" charset="0"/>
              </a:endParaRPr>
            </a:p>
          </p:txBody>
        </p:sp>
        <p:sp>
          <p:nvSpPr>
            <p:cNvPr id="650248" name="Text Box 8"/>
            <p:cNvSpPr txBox="1">
              <a:spLocks noChangeArrowheads="1"/>
            </p:cNvSpPr>
            <p:nvPr/>
          </p:nvSpPr>
          <p:spPr bwMode="auto">
            <a:xfrm>
              <a:off x="3127" y="2954"/>
              <a:ext cx="795"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r>
                <a:rPr lang="en-US" sz="2400" b="1" dirty="0">
                  <a:solidFill>
                    <a:srgbClr val="B5E8FF"/>
                  </a:solidFill>
                  <a:latin typeface="Tahoma" pitchFamily="34" charset="0"/>
                </a:rPr>
                <a:t>ATLAS</a:t>
              </a:r>
            </a:p>
          </p:txBody>
        </p:sp>
        <p:sp>
          <p:nvSpPr>
            <p:cNvPr id="650249" name="Text Box 9"/>
            <p:cNvSpPr txBox="1">
              <a:spLocks noChangeArrowheads="1"/>
            </p:cNvSpPr>
            <p:nvPr/>
          </p:nvSpPr>
          <p:spPr bwMode="auto">
            <a:xfrm>
              <a:off x="4605" y="2243"/>
              <a:ext cx="680"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r>
                <a:rPr lang="en-US" sz="2400" b="1">
                  <a:solidFill>
                    <a:srgbClr val="B5E8FF"/>
                  </a:solidFill>
                  <a:latin typeface="Tahoma" pitchFamily="34" charset="0"/>
                </a:rPr>
                <a:t>LHCb</a:t>
              </a:r>
              <a:endParaRPr lang="en-US" sz="2400" b="1">
                <a:solidFill>
                  <a:srgbClr val="000000"/>
                </a:solidFill>
                <a:latin typeface="Tahoma" pitchFamily="34" charset="0"/>
              </a:endParaRPr>
            </a:p>
          </p:txBody>
        </p:sp>
        <p:sp>
          <p:nvSpPr>
            <p:cNvPr id="650250" name="Text Box 10"/>
            <p:cNvSpPr txBox="1">
              <a:spLocks noChangeArrowheads="1"/>
            </p:cNvSpPr>
            <p:nvPr/>
          </p:nvSpPr>
          <p:spPr bwMode="auto">
            <a:xfrm>
              <a:off x="1466" y="2955"/>
              <a:ext cx="761"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r>
                <a:rPr lang="en-US" sz="2400" b="1" dirty="0">
                  <a:solidFill>
                    <a:srgbClr val="B5E8FF"/>
                  </a:solidFill>
                  <a:latin typeface="Tahoma" pitchFamily="34" charset="0"/>
                </a:rPr>
                <a:t>ALICE</a:t>
              </a:r>
              <a:endParaRPr lang="en-US" sz="2400" b="1" dirty="0">
                <a:solidFill>
                  <a:srgbClr val="000000"/>
                </a:solidFill>
                <a:latin typeface="Tahoma" pitchFamily="34" charset="0"/>
              </a:endParaRPr>
            </a:p>
          </p:txBody>
        </p:sp>
      </p:grpSp>
      <p:grpSp>
        <p:nvGrpSpPr>
          <p:cNvPr id="3" name="Group 12"/>
          <p:cNvGrpSpPr>
            <a:grpSpLocks/>
          </p:cNvGrpSpPr>
          <p:nvPr/>
        </p:nvGrpSpPr>
        <p:grpSpPr bwMode="auto">
          <a:xfrm>
            <a:off x="2414588" y="2263776"/>
            <a:ext cx="5710237" cy="3268663"/>
            <a:chOff x="1648" y="1426"/>
            <a:chExt cx="3896" cy="2059"/>
          </a:xfrm>
        </p:grpSpPr>
        <p:sp>
          <p:nvSpPr>
            <p:cNvPr id="650253" name="Oval 13"/>
            <p:cNvSpPr>
              <a:spLocks noChangeArrowheads="1"/>
            </p:cNvSpPr>
            <p:nvPr/>
          </p:nvSpPr>
          <p:spPr bwMode="auto">
            <a:xfrm>
              <a:off x="1648" y="3178"/>
              <a:ext cx="208" cy="307"/>
            </a:xfrm>
            <a:prstGeom prst="ellipse">
              <a:avLst/>
            </a:prstGeom>
            <a:noFill/>
            <a:ln w="38100">
              <a:solidFill>
                <a:srgbClr val="B5E8FF"/>
              </a:solidFill>
              <a:round/>
              <a:headEnd/>
              <a:tailEnd/>
            </a:ln>
            <a:effectLst/>
          </p:spPr>
          <p:txBody>
            <a:bodyPr lIns="92075" tIns="46038" rIns="92075" bIns="46038" anchor="ctr">
              <a:spAutoFit/>
            </a:bodyPr>
            <a:lstStyle/>
            <a:p>
              <a:pPr>
                <a:lnSpc>
                  <a:spcPct val="90000"/>
                </a:lnSpc>
                <a:spcBef>
                  <a:spcPct val="30000"/>
                </a:spcBef>
                <a:buClr>
                  <a:srgbClr val="FC0128"/>
                </a:buClr>
                <a:buFont typeface="Wingdings" pitchFamily="2" charset="2"/>
                <a:buNone/>
              </a:pPr>
              <a:endParaRPr lang="en-US">
                <a:solidFill>
                  <a:srgbClr val="0000FF"/>
                </a:solidFill>
                <a:latin typeface="Arial" pitchFamily="34" charset="0"/>
              </a:endParaRPr>
            </a:p>
          </p:txBody>
        </p:sp>
        <p:sp>
          <p:nvSpPr>
            <p:cNvPr id="650254" name="Oval 14"/>
            <p:cNvSpPr>
              <a:spLocks noChangeArrowheads="1"/>
            </p:cNvSpPr>
            <p:nvPr/>
          </p:nvSpPr>
          <p:spPr bwMode="auto">
            <a:xfrm>
              <a:off x="2480" y="1426"/>
              <a:ext cx="208" cy="307"/>
            </a:xfrm>
            <a:prstGeom prst="ellipse">
              <a:avLst/>
            </a:prstGeom>
            <a:noFill/>
            <a:ln w="38100">
              <a:solidFill>
                <a:srgbClr val="B5E8FF"/>
              </a:solidFill>
              <a:round/>
              <a:headEnd/>
              <a:tailEnd/>
            </a:ln>
            <a:effectLst/>
          </p:spPr>
          <p:txBody>
            <a:bodyPr lIns="92075" tIns="46038" rIns="92075" bIns="46038" anchor="ctr">
              <a:spAutoFit/>
            </a:bodyPr>
            <a:lstStyle/>
            <a:p>
              <a:pPr>
                <a:lnSpc>
                  <a:spcPct val="90000"/>
                </a:lnSpc>
                <a:spcBef>
                  <a:spcPct val="30000"/>
                </a:spcBef>
                <a:buClr>
                  <a:srgbClr val="FC0128"/>
                </a:buClr>
                <a:buFont typeface="Wingdings" pitchFamily="2" charset="2"/>
                <a:buNone/>
              </a:pPr>
              <a:endParaRPr lang="en-US">
                <a:solidFill>
                  <a:srgbClr val="0000FF"/>
                </a:solidFill>
                <a:latin typeface="Arial" pitchFamily="34" charset="0"/>
              </a:endParaRPr>
            </a:p>
          </p:txBody>
        </p:sp>
        <p:sp>
          <p:nvSpPr>
            <p:cNvPr id="650255" name="Oval 15"/>
            <p:cNvSpPr>
              <a:spLocks noChangeArrowheads="1"/>
            </p:cNvSpPr>
            <p:nvPr/>
          </p:nvSpPr>
          <p:spPr bwMode="auto">
            <a:xfrm>
              <a:off x="4048" y="3170"/>
              <a:ext cx="208" cy="307"/>
            </a:xfrm>
            <a:prstGeom prst="ellipse">
              <a:avLst/>
            </a:prstGeom>
            <a:noFill/>
            <a:ln w="38100">
              <a:solidFill>
                <a:srgbClr val="B5E8FF"/>
              </a:solidFill>
              <a:round/>
              <a:headEnd/>
              <a:tailEnd/>
            </a:ln>
            <a:effectLst/>
          </p:spPr>
          <p:txBody>
            <a:bodyPr lIns="92075" tIns="46038" rIns="92075" bIns="46038" anchor="ctr">
              <a:spAutoFit/>
            </a:bodyPr>
            <a:lstStyle/>
            <a:p>
              <a:pPr>
                <a:lnSpc>
                  <a:spcPct val="90000"/>
                </a:lnSpc>
                <a:spcBef>
                  <a:spcPct val="30000"/>
                </a:spcBef>
                <a:buClr>
                  <a:srgbClr val="FC0128"/>
                </a:buClr>
                <a:buFont typeface="Wingdings" pitchFamily="2" charset="2"/>
                <a:buNone/>
              </a:pPr>
              <a:endParaRPr lang="en-US">
                <a:solidFill>
                  <a:srgbClr val="0000FF"/>
                </a:solidFill>
                <a:latin typeface="Arial" pitchFamily="34" charset="0"/>
              </a:endParaRPr>
            </a:p>
          </p:txBody>
        </p:sp>
        <p:sp>
          <p:nvSpPr>
            <p:cNvPr id="650256" name="Oval 16"/>
            <p:cNvSpPr>
              <a:spLocks noChangeArrowheads="1"/>
            </p:cNvSpPr>
            <p:nvPr/>
          </p:nvSpPr>
          <p:spPr bwMode="auto">
            <a:xfrm>
              <a:off x="5336" y="2346"/>
              <a:ext cx="208" cy="307"/>
            </a:xfrm>
            <a:prstGeom prst="ellipse">
              <a:avLst/>
            </a:prstGeom>
            <a:noFill/>
            <a:ln w="38100">
              <a:solidFill>
                <a:srgbClr val="B5E8FF"/>
              </a:solidFill>
              <a:round/>
              <a:headEnd/>
              <a:tailEnd/>
            </a:ln>
            <a:effectLst/>
          </p:spPr>
          <p:txBody>
            <a:bodyPr lIns="92075" tIns="46038" rIns="92075" bIns="46038" anchor="ctr">
              <a:spAutoFit/>
            </a:bodyPr>
            <a:lstStyle/>
            <a:p>
              <a:pPr>
                <a:lnSpc>
                  <a:spcPct val="90000"/>
                </a:lnSpc>
                <a:spcBef>
                  <a:spcPct val="30000"/>
                </a:spcBef>
                <a:buClr>
                  <a:srgbClr val="FC0128"/>
                </a:buClr>
                <a:buFont typeface="Wingdings" pitchFamily="2" charset="2"/>
                <a:buNone/>
              </a:pPr>
              <a:endParaRPr lang="en-US">
                <a:solidFill>
                  <a:srgbClr val="0000FF"/>
                </a:solidFill>
                <a:latin typeface="Arial" pitchFamily="34" charset="0"/>
              </a:endParaRPr>
            </a:p>
          </p:txBody>
        </p:sp>
      </p:grpSp>
      <p:sp>
        <p:nvSpPr>
          <p:cNvPr id="43" name="Rectangle 2"/>
          <p:cNvSpPr txBox="1">
            <a:spLocks noChangeArrowheads="1"/>
          </p:cNvSpPr>
          <p:nvPr/>
        </p:nvSpPr>
        <p:spPr bwMode="auto">
          <a:xfrm>
            <a:off x="1991917" y="96508"/>
            <a:ext cx="5225489" cy="600807"/>
          </a:xfrm>
          <a:prstGeom prst="rect">
            <a:avLst/>
          </a:prstGeom>
          <a:noFill/>
          <a:ln w="9525">
            <a:noFill/>
            <a:miter lim="800000"/>
            <a:headEnd/>
            <a:tailEnd/>
          </a:ln>
        </p:spPr>
        <p:txBody>
          <a:bodyPr vert="horz" wrap="none" lIns="92075" tIns="46038" rIns="92075" bIns="46038" numCol="1" anchor="ctr" anchorCtr="0" compatLnSpc="1">
            <a:prstTxWarp prst="textNoShape">
              <a:avLst/>
            </a:prstTxWarp>
            <a:spAutoFit/>
          </a:bodyPr>
          <a:lstStyle>
            <a:lvl1pPr algn="ctr" rtl="0" eaLnBrk="0" fontAlgn="base" hangingPunct="0">
              <a:lnSpc>
                <a:spcPct val="90000"/>
              </a:lnSpc>
              <a:spcBef>
                <a:spcPct val="0"/>
              </a:spcBef>
              <a:spcAft>
                <a:spcPct val="0"/>
              </a:spcAft>
              <a:defRPr sz="3600" b="1">
                <a:solidFill>
                  <a:srgbClr val="FF0000"/>
                </a:solidFill>
                <a:latin typeface="+mj-lt"/>
                <a:ea typeface="+mj-ea"/>
                <a:cs typeface="+mj-cs"/>
              </a:defRPr>
            </a:lvl1pPr>
            <a:lvl2pPr algn="ctr" rtl="0" eaLnBrk="0" fontAlgn="base" hangingPunct="0">
              <a:lnSpc>
                <a:spcPct val="90000"/>
              </a:lnSpc>
              <a:spcBef>
                <a:spcPct val="0"/>
              </a:spcBef>
              <a:spcAft>
                <a:spcPct val="0"/>
              </a:spcAft>
              <a:defRPr sz="3600" b="1">
                <a:solidFill>
                  <a:srgbClr val="FF0000"/>
                </a:solidFill>
                <a:latin typeface="Arial" pitchFamily="34" charset="0"/>
              </a:defRPr>
            </a:lvl2pPr>
            <a:lvl3pPr algn="ctr" rtl="0" eaLnBrk="0" fontAlgn="base" hangingPunct="0">
              <a:lnSpc>
                <a:spcPct val="90000"/>
              </a:lnSpc>
              <a:spcBef>
                <a:spcPct val="0"/>
              </a:spcBef>
              <a:spcAft>
                <a:spcPct val="0"/>
              </a:spcAft>
              <a:defRPr sz="3600" b="1">
                <a:solidFill>
                  <a:srgbClr val="FF0000"/>
                </a:solidFill>
                <a:latin typeface="Arial" pitchFamily="34" charset="0"/>
              </a:defRPr>
            </a:lvl3pPr>
            <a:lvl4pPr algn="ctr" rtl="0" eaLnBrk="0" fontAlgn="base" hangingPunct="0">
              <a:lnSpc>
                <a:spcPct val="90000"/>
              </a:lnSpc>
              <a:spcBef>
                <a:spcPct val="0"/>
              </a:spcBef>
              <a:spcAft>
                <a:spcPct val="0"/>
              </a:spcAft>
              <a:defRPr sz="3600" b="1">
                <a:solidFill>
                  <a:srgbClr val="FF0000"/>
                </a:solidFill>
                <a:latin typeface="Arial" pitchFamily="34" charset="0"/>
              </a:defRPr>
            </a:lvl4pPr>
            <a:lvl5pPr algn="ctr" rtl="0" eaLnBrk="0" fontAlgn="base" hangingPunct="0">
              <a:lnSpc>
                <a:spcPct val="90000"/>
              </a:lnSpc>
              <a:spcBef>
                <a:spcPct val="0"/>
              </a:spcBef>
              <a:spcAft>
                <a:spcPct val="0"/>
              </a:spcAft>
              <a:defRPr sz="3600" b="1">
                <a:solidFill>
                  <a:srgbClr val="FF0000"/>
                </a:solidFill>
                <a:latin typeface="Arial" pitchFamily="34" charset="0"/>
              </a:defRPr>
            </a:lvl5pPr>
            <a:lvl6pPr marL="457200" algn="ctr" rtl="0" fontAlgn="base">
              <a:lnSpc>
                <a:spcPct val="90000"/>
              </a:lnSpc>
              <a:spcBef>
                <a:spcPct val="0"/>
              </a:spcBef>
              <a:spcAft>
                <a:spcPct val="0"/>
              </a:spcAft>
              <a:defRPr sz="3600" b="1">
                <a:solidFill>
                  <a:srgbClr val="FF0000"/>
                </a:solidFill>
                <a:latin typeface="Arial" pitchFamily="34" charset="0"/>
              </a:defRPr>
            </a:lvl6pPr>
            <a:lvl7pPr marL="914400" algn="ctr" rtl="0" fontAlgn="base">
              <a:lnSpc>
                <a:spcPct val="90000"/>
              </a:lnSpc>
              <a:spcBef>
                <a:spcPct val="0"/>
              </a:spcBef>
              <a:spcAft>
                <a:spcPct val="0"/>
              </a:spcAft>
              <a:defRPr sz="3600" b="1">
                <a:solidFill>
                  <a:srgbClr val="FF0000"/>
                </a:solidFill>
                <a:latin typeface="Arial" pitchFamily="34" charset="0"/>
              </a:defRPr>
            </a:lvl7pPr>
            <a:lvl8pPr marL="1371600" algn="ctr" rtl="0" fontAlgn="base">
              <a:lnSpc>
                <a:spcPct val="90000"/>
              </a:lnSpc>
              <a:spcBef>
                <a:spcPct val="0"/>
              </a:spcBef>
              <a:spcAft>
                <a:spcPct val="0"/>
              </a:spcAft>
              <a:defRPr sz="3600" b="1">
                <a:solidFill>
                  <a:srgbClr val="FF0000"/>
                </a:solidFill>
                <a:latin typeface="Arial" pitchFamily="34" charset="0"/>
              </a:defRPr>
            </a:lvl8pPr>
            <a:lvl9pPr marL="1828800" algn="ctr" rtl="0" fontAlgn="base">
              <a:lnSpc>
                <a:spcPct val="90000"/>
              </a:lnSpc>
              <a:spcBef>
                <a:spcPct val="0"/>
              </a:spcBef>
              <a:spcAft>
                <a:spcPct val="0"/>
              </a:spcAft>
              <a:defRPr sz="3600" b="1">
                <a:solidFill>
                  <a:srgbClr val="FF0000"/>
                </a:solidFill>
                <a:latin typeface="Arial" pitchFamily="34" charset="0"/>
              </a:defRPr>
            </a:lvl9pPr>
          </a:lstStyle>
          <a:p>
            <a:pPr>
              <a:buClr>
                <a:srgbClr val="FC0128"/>
              </a:buClr>
              <a:buFont typeface="Wingdings" pitchFamily="2" charset="2"/>
              <a:buNone/>
            </a:pPr>
            <a:r>
              <a:rPr lang="en-US" dirty="0" smtClean="0"/>
              <a:t>Collider </a:t>
            </a:r>
            <a:r>
              <a:rPr lang="en-US" b="0" dirty="0" smtClean="0"/>
              <a:t>of</a:t>
            </a:r>
            <a:r>
              <a:rPr lang="en-US" dirty="0" smtClean="0">
                <a:solidFill>
                  <a:srgbClr val="0000FF"/>
                </a:solidFill>
              </a:rPr>
              <a:t> </a:t>
            </a:r>
            <a:r>
              <a:rPr lang="en-US" dirty="0" smtClean="0"/>
              <a:t>'</a:t>
            </a:r>
            <a:r>
              <a:rPr lang="en-US" u="sng" dirty="0" smtClean="0"/>
              <a:t>Large Hadrons'</a:t>
            </a:r>
            <a:r>
              <a:rPr lang="en-US" dirty="0" smtClean="0"/>
              <a:t> </a:t>
            </a:r>
            <a:endParaRPr lang="en-US" dirty="0">
              <a:solidFill>
                <a:srgbClr val="0000FF"/>
              </a:solidFill>
            </a:endParaRPr>
          </a:p>
        </p:txBody>
      </p:sp>
      <p:grpSp>
        <p:nvGrpSpPr>
          <p:cNvPr id="16" name="Group 15"/>
          <p:cNvGrpSpPr/>
          <p:nvPr/>
        </p:nvGrpSpPr>
        <p:grpSpPr>
          <a:xfrm>
            <a:off x="5355773" y="718458"/>
            <a:ext cx="3788229" cy="2805271"/>
            <a:chOff x="5355771" y="718456"/>
            <a:chExt cx="3788229" cy="2805271"/>
          </a:xfrm>
        </p:grpSpPr>
        <p:pic>
          <p:nvPicPr>
            <p:cNvPr id="1373186" name="Picture 2" descr="https://cdsweb.cern.ch/record/1459462/files/eemm_run195099_evt137440354_ispy_3d.gif?subformat=icon-6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5771" y="718456"/>
              <a:ext cx="3788229" cy="242683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6139543" y="2468880"/>
              <a:ext cx="2268583" cy="1054847"/>
              <a:chOff x="6139543" y="2351313"/>
              <a:chExt cx="2268583" cy="1054847"/>
            </a:xfrm>
          </p:grpSpPr>
          <p:sp>
            <p:nvSpPr>
              <p:cNvPr id="12" name="Right Arrow 11"/>
              <p:cNvSpPr/>
              <p:nvPr/>
            </p:nvSpPr>
            <p:spPr bwMode="auto">
              <a:xfrm>
                <a:off x="6139543" y="2717075"/>
                <a:ext cx="1110343" cy="689085"/>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nSpc>
                    <a:spcPct val="90000"/>
                  </a:lnSpc>
                  <a:spcBef>
                    <a:spcPct val="30000"/>
                  </a:spcBef>
                  <a:buClr>
                    <a:srgbClr val="FC0128"/>
                  </a:buClr>
                  <a:buFont typeface="Wingdings" pitchFamily="2" charset="2"/>
                  <a:buNone/>
                </a:pPr>
                <a:endParaRPr lang="en-GB" smtClean="0">
                  <a:solidFill>
                    <a:srgbClr val="0000FF"/>
                  </a:solidFill>
                  <a:latin typeface="Arial" pitchFamily="34" charset="0"/>
                </a:endParaRPr>
              </a:p>
            </p:txBody>
          </p:sp>
          <p:sp>
            <p:nvSpPr>
              <p:cNvPr id="47" name="Right Arrow 46"/>
              <p:cNvSpPr/>
              <p:nvPr/>
            </p:nvSpPr>
            <p:spPr bwMode="auto">
              <a:xfrm rot="10800000">
                <a:off x="7297783" y="2531465"/>
                <a:ext cx="1110343" cy="689085"/>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nSpc>
                    <a:spcPct val="90000"/>
                  </a:lnSpc>
                  <a:spcBef>
                    <a:spcPct val="30000"/>
                  </a:spcBef>
                  <a:buClr>
                    <a:srgbClr val="FC0128"/>
                  </a:buClr>
                  <a:buFont typeface="Wingdings" pitchFamily="2" charset="2"/>
                  <a:buNone/>
                </a:pPr>
                <a:endParaRPr lang="en-GB" smtClean="0">
                  <a:solidFill>
                    <a:srgbClr val="0000FF"/>
                  </a:solidFill>
                  <a:latin typeface="Arial" pitchFamily="34" charset="0"/>
                </a:endParaRPr>
              </a:p>
            </p:txBody>
          </p:sp>
          <p:sp>
            <p:nvSpPr>
              <p:cNvPr id="13" name="TextBox 12"/>
              <p:cNvSpPr txBox="1"/>
              <p:nvPr/>
            </p:nvSpPr>
            <p:spPr>
              <a:xfrm>
                <a:off x="6747551" y="2351313"/>
                <a:ext cx="1032554" cy="487313"/>
              </a:xfrm>
              <a:prstGeom prst="rect">
                <a:avLst/>
              </a:prstGeom>
              <a:noFill/>
            </p:spPr>
            <p:txBody>
              <a:bodyPr wrap="none" rtlCol="0">
                <a:spAutoFit/>
              </a:bodyPr>
              <a:lstStyle/>
              <a:p>
                <a:pPr>
                  <a:lnSpc>
                    <a:spcPct val="90000"/>
                  </a:lnSpc>
                  <a:spcBef>
                    <a:spcPct val="30000"/>
                  </a:spcBef>
                  <a:buClr>
                    <a:srgbClr val="FC0128"/>
                  </a:buClr>
                  <a:buFont typeface="Wingdings" pitchFamily="2" charset="2"/>
                  <a:buNone/>
                </a:pPr>
                <a:r>
                  <a:rPr lang="en-US" sz="2800" b="1" dirty="0" smtClean="0">
                    <a:solidFill>
                      <a:srgbClr val="FFC000"/>
                    </a:solidFill>
                    <a:effectLst>
                      <a:outerShdw blurRad="38100" dist="38100" dir="2700000" algn="tl">
                        <a:srgbClr val="000000">
                          <a:alpha val="43137"/>
                        </a:srgbClr>
                      </a:outerShdw>
                    </a:effectLst>
                    <a:latin typeface="Arial" charset="0"/>
                  </a:rPr>
                  <a:t>p + p</a:t>
                </a:r>
                <a:endParaRPr lang="en-GB" sz="2800" b="1" dirty="0">
                  <a:solidFill>
                    <a:srgbClr val="FFC000"/>
                  </a:solidFill>
                  <a:effectLst>
                    <a:outerShdw blurRad="38100" dist="38100" dir="2700000" algn="tl">
                      <a:srgbClr val="000000">
                        <a:alpha val="43137"/>
                      </a:srgbClr>
                    </a:outerShdw>
                  </a:effectLst>
                  <a:latin typeface="Arial" charset="0"/>
                </a:endParaRPr>
              </a:p>
            </p:txBody>
          </p:sp>
        </p:grpSp>
      </p:grpSp>
      <p:grpSp>
        <p:nvGrpSpPr>
          <p:cNvPr id="15" name="Group 14"/>
          <p:cNvGrpSpPr/>
          <p:nvPr/>
        </p:nvGrpSpPr>
        <p:grpSpPr>
          <a:xfrm>
            <a:off x="5089174" y="705396"/>
            <a:ext cx="4054826" cy="3179739"/>
            <a:chOff x="0" y="2351314"/>
            <a:chExt cx="4054826" cy="3179739"/>
          </a:xfrm>
        </p:grpSpPr>
        <p:pic>
          <p:nvPicPr>
            <p:cNvPr id="1373188" name="Picture 4" descr="https://cdsweb.cern.ch/record/1352773/files/hiY1.gif?subformat=icon-6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351314"/>
              <a:ext cx="4054826" cy="2325189"/>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505090" y="4541521"/>
              <a:ext cx="2268583" cy="989532"/>
              <a:chOff x="6139543" y="2416628"/>
              <a:chExt cx="2268583" cy="989532"/>
            </a:xfrm>
          </p:grpSpPr>
          <p:sp>
            <p:nvSpPr>
              <p:cNvPr id="55" name="Right Arrow 54"/>
              <p:cNvSpPr/>
              <p:nvPr/>
            </p:nvSpPr>
            <p:spPr bwMode="auto">
              <a:xfrm>
                <a:off x="6139543" y="2717075"/>
                <a:ext cx="1110343" cy="689085"/>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nSpc>
                    <a:spcPct val="90000"/>
                  </a:lnSpc>
                  <a:spcBef>
                    <a:spcPct val="30000"/>
                  </a:spcBef>
                  <a:buClr>
                    <a:srgbClr val="FC0128"/>
                  </a:buClr>
                  <a:buFont typeface="Wingdings" pitchFamily="2" charset="2"/>
                  <a:buNone/>
                </a:pPr>
                <a:endParaRPr lang="en-GB" smtClean="0">
                  <a:solidFill>
                    <a:srgbClr val="0000FF"/>
                  </a:solidFill>
                  <a:latin typeface="Arial" pitchFamily="34" charset="0"/>
                </a:endParaRPr>
              </a:p>
            </p:txBody>
          </p:sp>
          <p:sp>
            <p:nvSpPr>
              <p:cNvPr id="56" name="Right Arrow 55"/>
              <p:cNvSpPr/>
              <p:nvPr/>
            </p:nvSpPr>
            <p:spPr bwMode="auto">
              <a:xfrm rot="10800000">
                <a:off x="7297783" y="2531465"/>
                <a:ext cx="1110343" cy="689085"/>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nSpc>
                    <a:spcPct val="90000"/>
                  </a:lnSpc>
                  <a:spcBef>
                    <a:spcPct val="30000"/>
                  </a:spcBef>
                  <a:buClr>
                    <a:srgbClr val="FC0128"/>
                  </a:buClr>
                  <a:buFont typeface="Wingdings" pitchFamily="2" charset="2"/>
                  <a:buNone/>
                </a:pPr>
                <a:endParaRPr lang="en-GB" smtClean="0">
                  <a:solidFill>
                    <a:srgbClr val="0000FF"/>
                  </a:solidFill>
                  <a:latin typeface="Arial" pitchFamily="34" charset="0"/>
                </a:endParaRPr>
              </a:p>
            </p:txBody>
          </p:sp>
          <p:sp>
            <p:nvSpPr>
              <p:cNvPr id="60" name="TextBox 59"/>
              <p:cNvSpPr txBox="1"/>
              <p:nvPr/>
            </p:nvSpPr>
            <p:spPr>
              <a:xfrm>
                <a:off x="6534829" y="2416628"/>
                <a:ext cx="1511552" cy="487313"/>
              </a:xfrm>
              <a:prstGeom prst="rect">
                <a:avLst/>
              </a:prstGeom>
              <a:noFill/>
            </p:spPr>
            <p:txBody>
              <a:bodyPr wrap="none" rtlCol="0">
                <a:spAutoFit/>
              </a:bodyPr>
              <a:lstStyle/>
              <a:p>
                <a:pPr>
                  <a:lnSpc>
                    <a:spcPct val="90000"/>
                  </a:lnSpc>
                  <a:spcBef>
                    <a:spcPct val="30000"/>
                  </a:spcBef>
                  <a:buClr>
                    <a:srgbClr val="FC0128"/>
                  </a:buClr>
                  <a:buFont typeface="Wingdings" pitchFamily="2" charset="2"/>
                  <a:buNone/>
                </a:pPr>
                <a:r>
                  <a:rPr lang="en-US" sz="2800" b="1" dirty="0" smtClean="0">
                    <a:solidFill>
                      <a:srgbClr val="FFC000"/>
                    </a:solidFill>
                    <a:effectLst>
                      <a:outerShdw blurRad="38100" dist="38100" dir="2700000" algn="tl">
                        <a:srgbClr val="000000">
                          <a:alpha val="43137"/>
                        </a:srgbClr>
                      </a:outerShdw>
                    </a:effectLst>
                    <a:latin typeface="Arial" charset="0"/>
                  </a:rPr>
                  <a:t>Pb + Pb</a:t>
                </a:r>
                <a:endParaRPr lang="en-GB" sz="2800" b="1" dirty="0">
                  <a:solidFill>
                    <a:srgbClr val="FFC000"/>
                  </a:solidFill>
                  <a:effectLst>
                    <a:outerShdw blurRad="38100" dist="38100" dir="2700000" algn="tl">
                      <a:srgbClr val="000000">
                        <a:alpha val="43137"/>
                      </a:srgbClr>
                    </a:outerShdw>
                  </a:effectLst>
                  <a:latin typeface="Arial" charset="0"/>
                </a:endParaRPr>
              </a:p>
            </p:txBody>
          </p:sp>
        </p:grpSp>
      </p:grpSp>
      <p:pic>
        <p:nvPicPr>
          <p:cNvPr id="32" name="Picture 2" descr="ATLAS setup"/>
          <p:cNvPicPr>
            <a:picLocks noChangeAspect="1" noChangeArrowheads="1"/>
          </p:cNvPicPr>
          <p:nvPr/>
        </p:nvPicPr>
        <p:blipFill>
          <a:blip r:embed="rId6" cstate="print"/>
          <a:srcRect/>
          <a:stretch>
            <a:fillRect/>
          </a:stretch>
        </p:blipFill>
        <p:spPr bwMode="auto">
          <a:xfrm>
            <a:off x="5358582" y="5795753"/>
            <a:ext cx="1976284" cy="1062253"/>
          </a:xfrm>
          <a:prstGeom prst="rect">
            <a:avLst/>
          </a:prstGeom>
          <a:noFill/>
        </p:spPr>
      </p:pic>
      <p:pic>
        <p:nvPicPr>
          <p:cNvPr id="33" name="Picture 4" descr="CMS setup"/>
          <p:cNvPicPr>
            <a:picLocks noChangeAspect="1" noChangeArrowheads="1"/>
          </p:cNvPicPr>
          <p:nvPr/>
        </p:nvPicPr>
        <p:blipFill>
          <a:blip r:embed="rId7" cstate="print"/>
          <a:srcRect/>
          <a:stretch>
            <a:fillRect/>
          </a:stretch>
        </p:blipFill>
        <p:spPr bwMode="auto">
          <a:xfrm>
            <a:off x="827584" y="1700808"/>
            <a:ext cx="1828800" cy="1215390"/>
          </a:xfrm>
          <a:prstGeom prst="rect">
            <a:avLst/>
          </a:prstGeom>
          <a:noFill/>
        </p:spPr>
      </p:pic>
      <p:pic>
        <p:nvPicPr>
          <p:cNvPr id="34" name="Picture 6" descr="LHCb setup"/>
          <p:cNvPicPr>
            <a:picLocks noChangeAspect="1" noChangeArrowheads="1"/>
          </p:cNvPicPr>
          <p:nvPr/>
        </p:nvPicPr>
        <p:blipFill>
          <a:blip r:embed="rId8" cstate="print"/>
          <a:srcRect l="5612"/>
          <a:stretch>
            <a:fillRect/>
          </a:stretch>
        </p:blipFill>
        <p:spPr bwMode="auto">
          <a:xfrm>
            <a:off x="7678995" y="4565963"/>
            <a:ext cx="1465006" cy="1220327"/>
          </a:xfrm>
          <a:prstGeom prst="rect">
            <a:avLst/>
          </a:prstGeom>
          <a:noFill/>
        </p:spPr>
      </p:pic>
      <p:pic>
        <p:nvPicPr>
          <p:cNvPr id="35" name="Picture 2" descr="ALICE setup"/>
          <p:cNvPicPr>
            <a:picLocks noChangeAspect="1" noChangeArrowheads="1"/>
          </p:cNvPicPr>
          <p:nvPr/>
        </p:nvPicPr>
        <p:blipFill>
          <a:blip r:embed="rId9" cstate="print"/>
          <a:srcRect l="11084"/>
          <a:stretch>
            <a:fillRect/>
          </a:stretch>
        </p:blipFill>
        <p:spPr bwMode="auto">
          <a:xfrm>
            <a:off x="265473" y="5521229"/>
            <a:ext cx="1947204" cy="1336777"/>
          </a:xfrm>
          <a:prstGeom prst="rect">
            <a:avLst/>
          </a:prstGeom>
          <a:noFill/>
        </p:spPr>
      </p:pic>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460184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650242"/>
                                        </p:tgtEl>
                                      </p:cBhvr>
                                    </p:animEffect>
                                    <p:set>
                                      <p:cBhvr>
                                        <p:cTn id="11" dur="1" fill="hold">
                                          <p:stCondLst>
                                            <p:cond delay="499"/>
                                          </p:stCondLst>
                                        </p:cTn>
                                        <p:tgtEl>
                                          <p:spTgt spid="650242"/>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x-none" smtClean="0"/>
              <a:t>CERN 29.8.2019 </a:t>
            </a:r>
            <a:endParaRPr lang="fr-FR"/>
          </a:p>
        </p:txBody>
      </p:sp>
      <p:sp>
        <p:nvSpPr>
          <p:cNvPr id="4" name="Footer Placeholder 3"/>
          <p:cNvSpPr>
            <a:spLocks noGrp="1"/>
          </p:cNvSpPr>
          <p:nvPr>
            <p:ph type="ftr" sz="quarter" idx="11"/>
          </p:nvPr>
        </p:nvSpPr>
        <p:spPr/>
        <p:txBody>
          <a:bodyPr/>
          <a:lstStyle/>
          <a:p>
            <a:r>
              <a:rPr lang="el-GR" smtClean="0"/>
              <a:t>Δέσποινα Χατζηφωτιάδου</a:t>
            </a:r>
            <a:endParaRPr lang="fr-FR"/>
          </a:p>
        </p:txBody>
      </p:sp>
      <p:sp>
        <p:nvSpPr>
          <p:cNvPr id="5" name="Slide Number Placeholder 4"/>
          <p:cNvSpPr>
            <a:spLocks noGrp="1"/>
          </p:cNvSpPr>
          <p:nvPr>
            <p:ph type="sldNum" sz="quarter" idx="12"/>
          </p:nvPr>
        </p:nvSpPr>
        <p:spPr/>
        <p:txBody>
          <a:bodyPr/>
          <a:lstStyle/>
          <a:p>
            <a:fld id="{DD6A0079-E3EA-F649-832E-01E6D884025C}" type="slidenum">
              <a:rPr lang="fr-FR" smtClean="0"/>
              <a:t>23</a:t>
            </a:fld>
            <a:endParaRPr lang="fr-FR"/>
          </a:p>
        </p:txBody>
      </p:sp>
      <p:pic>
        <p:nvPicPr>
          <p:cNvPr id="6" name="Picture 5" descr="pressrelea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158" y="0"/>
            <a:ext cx="6297123" cy="6858000"/>
          </a:xfrm>
          <a:prstGeom prst="rect">
            <a:avLst/>
          </a:prstGeom>
        </p:spPr>
      </p:pic>
      <p:sp>
        <p:nvSpPr>
          <p:cNvPr id="7" name="Rectangle 6"/>
          <p:cNvSpPr/>
          <p:nvPr/>
        </p:nvSpPr>
        <p:spPr>
          <a:xfrm>
            <a:off x="1699057" y="653948"/>
            <a:ext cx="6392504" cy="276999"/>
          </a:xfrm>
          <a:prstGeom prst="rect">
            <a:avLst/>
          </a:prstGeom>
        </p:spPr>
        <p:txBody>
          <a:bodyPr wrap="square">
            <a:spAutoFit/>
          </a:bodyPr>
          <a:lstStyle/>
          <a:p>
            <a:r>
              <a:rPr lang="en-US" sz="1200" dirty="0">
                <a:solidFill>
                  <a:srgbClr val="C031FF"/>
                </a:solidFill>
              </a:rPr>
              <a:t>https://</a:t>
            </a:r>
            <a:r>
              <a:rPr lang="en-US" sz="1200" dirty="0" err="1">
                <a:solidFill>
                  <a:srgbClr val="C031FF"/>
                </a:solidFill>
              </a:rPr>
              <a:t>press.cern</a:t>
            </a:r>
            <a:r>
              <a:rPr lang="en-US" sz="1200" dirty="0">
                <a:solidFill>
                  <a:srgbClr val="C031FF"/>
                </a:solidFill>
              </a:rPr>
              <a:t>/press-releases/2000/02/new-state-matter-created-cern</a:t>
            </a:r>
            <a:endParaRPr lang="fr-FR" sz="1200" dirty="0">
              <a:solidFill>
                <a:srgbClr val="C031FF"/>
              </a:solidFill>
            </a:endParaRPr>
          </a:p>
        </p:txBody>
      </p:sp>
      <p:sp>
        <p:nvSpPr>
          <p:cNvPr id="2" name="TextBox 1"/>
          <p:cNvSpPr txBox="1"/>
          <p:nvPr/>
        </p:nvSpPr>
        <p:spPr>
          <a:xfrm>
            <a:off x="7761659" y="1757394"/>
            <a:ext cx="1215565" cy="2585323"/>
          </a:xfrm>
          <a:prstGeom prst="rect">
            <a:avLst/>
          </a:prstGeom>
          <a:noFill/>
        </p:spPr>
        <p:txBody>
          <a:bodyPr wrap="square" rtlCol="0">
            <a:spAutoFit/>
          </a:bodyPr>
          <a:lstStyle/>
          <a:p>
            <a:r>
              <a:rPr lang="el-GR" dirty="0" smtClean="0">
                <a:solidFill>
                  <a:srgbClr val="FFFFFF"/>
                </a:solidFill>
              </a:rPr>
              <a:t>Πειράματα</a:t>
            </a:r>
          </a:p>
          <a:p>
            <a:r>
              <a:rPr lang="el-GR" dirty="0">
                <a:solidFill>
                  <a:srgbClr val="FFFFFF"/>
                </a:solidFill>
              </a:rPr>
              <a:t>σ</a:t>
            </a:r>
            <a:r>
              <a:rPr lang="el-GR" dirty="0" smtClean="0">
                <a:solidFill>
                  <a:srgbClr val="FFFFFF"/>
                </a:solidFill>
              </a:rPr>
              <a:t>ταθερού στόχου στο CERN (SPS)</a:t>
            </a:r>
          </a:p>
          <a:p>
            <a:r>
              <a:rPr lang="el-GR" dirty="0" smtClean="0">
                <a:solidFill>
                  <a:srgbClr val="FFFFFF"/>
                </a:solidFill>
              </a:rPr>
              <a:t>Δέσμες μολύβδου σε στόχο μολύβδου </a:t>
            </a:r>
            <a:endParaRPr lang="en-US" dirty="0">
              <a:solidFill>
                <a:srgbClr val="FFFFFF"/>
              </a:solidFill>
            </a:endParaRPr>
          </a:p>
        </p:txBody>
      </p:sp>
    </p:spTree>
    <p:extLst>
      <p:ext uri="{BB962C8B-B14F-4D97-AF65-F5344CB8AC3E}">
        <p14:creationId xmlns:p14="http://schemas.microsoft.com/office/powerpoint/2010/main" val="6148430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CB6429-3E7F-467F-940C-DF45ED45ABB3}" type="slidenum">
              <a:rPr lang="it-IT" smtClean="0">
                <a:solidFill>
                  <a:srgbClr val="000000"/>
                </a:solidFill>
              </a:rPr>
              <a:pPr/>
              <a:t>24</a:t>
            </a:fld>
            <a:endParaRPr lang="it-IT">
              <a:solidFill>
                <a:srgbClr val="000000"/>
              </a:solidFill>
            </a:endParaRPr>
          </a:p>
        </p:txBody>
      </p:sp>
      <p:sp>
        <p:nvSpPr>
          <p:cNvPr id="5" name="TextBox 4"/>
          <p:cNvSpPr txBox="1"/>
          <p:nvPr/>
        </p:nvSpPr>
        <p:spPr>
          <a:xfrm>
            <a:off x="635995" y="454904"/>
            <a:ext cx="5224507" cy="646331"/>
          </a:xfrm>
          <a:prstGeom prst="rect">
            <a:avLst/>
          </a:prstGeom>
          <a:noFill/>
        </p:spPr>
        <p:txBody>
          <a:bodyPr wrap="none" rtlCol="0">
            <a:spAutoFit/>
          </a:bodyPr>
          <a:lstStyle/>
          <a:p>
            <a:pPr marL="285750" indent="-285750">
              <a:buFont typeface="Wingdings" charset="2"/>
              <a:buChar char="Ø"/>
            </a:pPr>
            <a:r>
              <a:rPr lang="en-US" dirty="0">
                <a:solidFill>
                  <a:srgbClr val="FFFF00"/>
                </a:solidFill>
              </a:rPr>
              <a:t>RHIC</a:t>
            </a:r>
            <a:r>
              <a:rPr lang="en-US" dirty="0">
                <a:solidFill>
                  <a:srgbClr val="FFFFFF"/>
                </a:solidFill>
              </a:rPr>
              <a:t>: </a:t>
            </a:r>
            <a:r>
              <a:rPr lang="el-GR" dirty="0" smtClean="0">
                <a:solidFill>
                  <a:srgbClr val="FFFFFF"/>
                </a:solidFill>
              </a:rPr>
              <a:t>Relativistic Heavy Ion Collider</a:t>
            </a:r>
            <a:r>
              <a:rPr lang="en-US" dirty="0" smtClean="0">
                <a:solidFill>
                  <a:srgbClr val="FFFFFF"/>
                </a:solidFill>
              </a:rPr>
              <a:t> </a:t>
            </a:r>
            <a:r>
              <a:rPr lang="en-US" dirty="0">
                <a:solidFill>
                  <a:srgbClr val="FFFFFF"/>
                </a:solidFill>
              </a:rPr>
              <a:t>(Au-Au, Cu-Cu)</a:t>
            </a:r>
          </a:p>
          <a:p>
            <a:pPr marL="742950" lvl="1" indent="-285750">
              <a:buFont typeface="Wingdings" charset="2"/>
              <a:buChar char="Ø"/>
            </a:pPr>
            <a:r>
              <a:rPr lang="el-GR" dirty="0" smtClean="0">
                <a:solidFill>
                  <a:srgbClr val="FFFFFF"/>
                </a:solidFill>
              </a:rPr>
              <a:t>Μέγιστη ενέργεια</a:t>
            </a:r>
            <a:r>
              <a:rPr lang="en-US" dirty="0" smtClean="0">
                <a:solidFill>
                  <a:srgbClr val="FFFFFF"/>
                </a:solidFill>
              </a:rPr>
              <a:t> </a:t>
            </a:r>
            <a:r>
              <a:rPr lang="en-US" dirty="0">
                <a:solidFill>
                  <a:srgbClr val="FFFF00"/>
                </a:solidFill>
                <a:sym typeface="Symbol"/>
              </a:rPr>
              <a:t></a:t>
            </a:r>
            <a:r>
              <a:rPr lang="en-US" dirty="0" err="1">
                <a:solidFill>
                  <a:srgbClr val="FFFF00"/>
                </a:solidFill>
                <a:sym typeface="Symbol"/>
              </a:rPr>
              <a:t>s</a:t>
            </a:r>
            <a:r>
              <a:rPr lang="en-US" baseline="-25000" dirty="0" err="1">
                <a:solidFill>
                  <a:srgbClr val="FFFF00"/>
                </a:solidFill>
                <a:sym typeface="Symbol"/>
              </a:rPr>
              <a:t>NN</a:t>
            </a:r>
            <a:r>
              <a:rPr lang="en-US" dirty="0">
                <a:solidFill>
                  <a:srgbClr val="FFFF00"/>
                </a:solidFill>
                <a:sym typeface="Symbol"/>
              </a:rPr>
              <a:t> = 200 </a:t>
            </a:r>
            <a:r>
              <a:rPr lang="en-US" dirty="0" err="1">
                <a:solidFill>
                  <a:srgbClr val="FFFF00"/>
                </a:solidFill>
                <a:sym typeface="Symbol"/>
              </a:rPr>
              <a:t>GeV</a:t>
            </a:r>
            <a:endParaRPr lang="it-IT" dirty="0">
              <a:solidFill>
                <a:srgbClr val="FFFF00"/>
              </a:solidFill>
            </a:endParaRPr>
          </a:p>
        </p:txBody>
      </p:sp>
      <p:grpSp>
        <p:nvGrpSpPr>
          <p:cNvPr id="11" name="Group 10"/>
          <p:cNvGrpSpPr/>
          <p:nvPr/>
        </p:nvGrpSpPr>
        <p:grpSpPr>
          <a:xfrm>
            <a:off x="1195479" y="1242557"/>
            <a:ext cx="6667500" cy="4495800"/>
            <a:chOff x="755650" y="1447800"/>
            <a:chExt cx="6667500" cy="4495800"/>
          </a:xfrm>
        </p:grpSpPr>
        <p:pic>
          <p:nvPicPr>
            <p:cNvPr id="4" name="Picture 5" descr="RHIC-complex-w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466850"/>
              <a:ext cx="66675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HOB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1249362" cy="967455"/>
            </a:xfrm>
            <a:prstGeom prst="rect">
              <a:avLst/>
            </a:prstGeom>
            <a:noFill/>
            <a:ln w="9525">
              <a:solidFill>
                <a:srgbClr val="33CC33"/>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1" descr="brah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652" y="1447800"/>
              <a:ext cx="1425748" cy="11207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9" descr="pheni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895600"/>
              <a:ext cx="1360487" cy="107761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st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744637"/>
              <a:ext cx="1379537" cy="1379537"/>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738668" y="5911334"/>
            <a:ext cx="5211683" cy="369332"/>
          </a:xfrm>
          <a:prstGeom prst="rect">
            <a:avLst/>
          </a:prstGeom>
          <a:noFill/>
        </p:spPr>
        <p:txBody>
          <a:bodyPr wrap="none" rtlCol="0">
            <a:spAutoFit/>
          </a:bodyPr>
          <a:lstStyle/>
          <a:p>
            <a:pPr marL="342900" indent="-342900">
              <a:buFont typeface="Wingdings" charset="2"/>
              <a:buChar char="Ø"/>
            </a:pPr>
            <a:r>
              <a:rPr lang="el-GR" dirty="0" smtClean="0">
                <a:solidFill>
                  <a:srgbClr val="FFFFFF"/>
                </a:solidFill>
              </a:rPr>
              <a:t>πειράματα</a:t>
            </a:r>
            <a:r>
              <a:rPr lang="en-US" dirty="0" smtClean="0">
                <a:solidFill>
                  <a:srgbClr val="FFFFFF"/>
                </a:solidFill>
              </a:rPr>
              <a:t> </a:t>
            </a:r>
            <a:r>
              <a:rPr lang="en-US" dirty="0">
                <a:solidFill>
                  <a:srgbClr val="FFFFFF"/>
                </a:solidFill>
              </a:rPr>
              <a:t>: </a:t>
            </a:r>
            <a:r>
              <a:rPr lang="en-US" dirty="0" smtClean="0">
                <a:solidFill>
                  <a:srgbClr val="FFFF00"/>
                </a:solidFill>
              </a:rPr>
              <a:t>STAR</a:t>
            </a:r>
            <a:r>
              <a:rPr lang="en-US" dirty="0" smtClean="0">
                <a:solidFill>
                  <a:srgbClr val="FFFFFF"/>
                </a:solidFill>
              </a:rPr>
              <a:t>, </a:t>
            </a:r>
            <a:r>
              <a:rPr lang="en-US" dirty="0" smtClean="0">
                <a:solidFill>
                  <a:srgbClr val="FFFF00"/>
                </a:solidFill>
              </a:rPr>
              <a:t>PHENIX</a:t>
            </a:r>
            <a:r>
              <a:rPr lang="en-US" dirty="0">
                <a:solidFill>
                  <a:srgbClr val="FFFFFF"/>
                </a:solidFill>
              </a:rPr>
              <a:t>,</a:t>
            </a:r>
            <a:r>
              <a:rPr lang="en-US" dirty="0" smtClean="0">
                <a:solidFill>
                  <a:srgbClr val="FFFFFF"/>
                </a:solidFill>
              </a:rPr>
              <a:t> </a:t>
            </a:r>
            <a:r>
              <a:rPr lang="en-US" dirty="0">
                <a:solidFill>
                  <a:srgbClr val="FFFF00"/>
                </a:solidFill>
              </a:rPr>
              <a:t>PHOBOS</a:t>
            </a:r>
            <a:r>
              <a:rPr lang="en-US" dirty="0">
                <a:solidFill>
                  <a:srgbClr val="FFFFFF"/>
                </a:solidFill>
              </a:rPr>
              <a:t> and </a:t>
            </a:r>
            <a:r>
              <a:rPr lang="en-US" dirty="0">
                <a:solidFill>
                  <a:srgbClr val="FFFF00"/>
                </a:solidFill>
              </a:rPr>
              <a:t>BRAHMS</a:t>
            </a:r>
            <a:endParaRPr lang="it-IT" dirty="0">
              <a:solidFill>
                <a:srgbClr val="FFFF00"/>
              </a:solidFill>
            </a:endParaRPr>
          </a:p>
        </p:txBody>
      </p:sp>
      <p:sp>
        <p:nvSpPr>
          <p:cNvPr id="12" name="Date Placeholder 11"/>
          <p:cNvSpPr>
            <a:spLocks noGrp="1"/>
          </p:cNvSpPr>
          <p:nvPr>
            <p:ph type="dt" sz="half" idx="10"/>
          </p:nvPr>
        </p:nvSpPr>
        <p:spPr/>
        <p:txBody>
          <a:bodyPr/>
          <a:lstStyle/>
          <a:p>
            <a:r>
              <a:rPr lang="x-none" smtClean="0"/>
              <a:t>CERN 29.8.2019 </a:t>
            </a:r>
            <a:endParaRPr lang="fr-FR"/>
          </a:p>
        </p:txBody>
      </p:sp>
      <p:sp>
        <p:nvSpPr>
          <p:cNvPr id="13" name="Footer Placeholder 12"/>
          <p:cNvSpPr>
            <a:spLocks noGrp="1"/>
          </p:cNvSpPr>
          <p:nvPr>
            <p:ph type="ftr" sz="quarter" idx="11"/>
          </p:nvPr>
        </p:nvSpPr>
        <p:spPr/>
        <p:txBody>
          <a:bodyPr/>
          <a:lstStyle/>
          <a:p>
            <a:r>
              <a:rPr lang="el-GR" smtClean="0"/>
              <a:t>Δέσποινα Χατζηφωτιάδου</a:t>
            </a:r>
            <a:endParaRPr lang="fr-FR"/>
          </a:p>
        </p:txBody>
      </p:sp>
    </p:spTree>
    <p:extLst>
      <p:ext uri="{BB962C8B-B14F-4D97-AF65-F5344CB8AC3E}">
        <p14:creationId xmlns:p14="http://schemas.microsoft.com/office/powerpoint/2010/main" val="20748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48024" y="345212"/>
            <a:ext cx="3189445" cy="523220"/>
          </a:xfrm>
          <a:prstGeom prst="rect">
            <a:avLst/>
          </a:prstGeom>
          <a:noFill/>
        </p:spPr>
        <p:txBody>
          <a:bodyPr wrap="none" rtlCol="0">
            <a:spAutoFit/>
          </a:bodyPr>
          <a:lstStyle/>
          <a:p>
            <a:r>
              <a:rPr lang="el-GR" sz="2800" dirty="0">
                <a:solidFill>
                  <a:srgbClr val="FFFF00"/>
                </a:solidFill>
              </a:rPr>
              <a:t>Βαριά ιόντα στο </a:t>
            </a:r>
            <a:r>
              <a:rPr lang="en-GB" sz="2800" dirty="0" smtClean="0">
                <a:solidFill>
                  <a:srgbClr val="FFFF00"/>
                </a:solidFill>
              </a:rPr>
              <a:t>LHC</a:t>
            </a:r>
            <a:endParaRPr lang="en-GB" sz="2800" dirty="0"/>
          </a:p>
        </p:txBody>
      </p:sp>
      <p:pic>
        <p:nvPicPr>
          <p:cNvPr id="7" name="Picture 6" descr="detl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402" y="803447"/>
            <a:ext cx="4175998" cy="2783998"/>
          </a:xfrm>
          <a:prstGeom prst="rect">
            <a:avLst/>
          </a:prstGeom>
        </p:spPr>
      </p:pic>
      <p:pic>
        <p:nvPicPr>
          <p:cNvPr id="6" name="Picture 5" descr="detl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60" y="3587446"/>
            <a:ext cx="4169147" cy="2772000"/>
          </a:xfrm>
          <a:prstGeom prst="rect">
            <a:avLst/>
          </a:prstGeom>
        </p:spPr>
      </p:pic>
      <p:sp>
        <p:nvSpPr>
          <p:cNvPr id="11" name="Title 1"/>
          <p:cNvSpPr txBox="1">
            <a:spLocks/>
          </p:cNvSpPr>
          <p:nvPr/>
        </p:nvSpPr>
        <p:spPr>
          <a:xfrm>
            <a:off x="5150804" y="3898698"/>
            <a:ext cx="3124200" cy="21371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FF"/>
                </a:solidFill>
              </a:rPr>
              <a:t/>
            </a:r>
            <a:br>
              <a:rPr lang="el-GR" sz="2400" dirty="0" smtClean="0">
                <a:solidFill>
                  <a:srgbClr val="FFFFFF"/>
                </a:solidFill>
              </a:rPr>
            </a:br>
            <a:r>
              <a:rPr lang="el-GR" sz="2400" dirty="0" smtClean="0">
                <a:solidFill>
                  <a:srgbClr val="FFFFFF"/>
                </a:solidFill>
              </a:rPr>
              <a:t>ισότοπο </a:t>
            </a:r>
            <a:r>
              <a:rPr lang="en-GB" sz="2400" dirty="0" err="1" smtClean="0">
                <a:solidFill>
                  <a:srgbClr val="FFFFFF"/>
                </a:solidFill>
              </a:rPr>
              <a:t>Pb</a:t>
            </a:r>
            <a:r>
              <a:rPr lang="en-GB" sz="2400" dirty="0" smtClean="0">
                <a:solidFill>
                  <a:srgbClr val="FFFFFF"/>
                </a:solidFill>
              </a:rPr>
              <a:t> </a:t>
            </a:r>
            <a:r>
              <a:rPr lang="en-GB" sz="2400" baseline="30000" dirty="0" smtClean="0">
                <a:solidFill>
                  <a:srgbClr val="FFFFFF"/>
                </a:solidFill>
              </a:rPr>
              <a:t>208</a:t>
            </a:r>
            <a:r>
              <a:rPr lang="en-GB" sz="2400" dirty="0" smtClean="0">
                <a:solidFill>
                  <a:srgbClr val="FFFFFF"/>
                </a:solidFill>
              </a:rPr>
              <a:t>  </a:t>
            </a:r>
            <a:br>
              <a:rPr lang="en-GB" sz="2400" dirty="0" smtClean="0">
                <a:solidFill>
                  <a:srgbClr val="FFFFFF"/>
                </a:solidFill>
              </a:rPr>
            </a:br>
            <a:r>
              <a:rPr lang="en-GB" sz="2400" dirty="0" smtClean="0">
                <a:solidFill>
                  <a:srgbClr val="FFFFFF"/>
                </a:solidFill>
              </a:rPr>
              <a:t>82 </a:t>
            </a:r>
            <a:r>
              <a:rPr lang="el-GR" sz="2400" dirty="0" smtClean="0">
                <a:solidFill>
                  <a:srgbClr val="FFFFFF"/>
                </a:solidFill>
              </a:rPr>
              <a:t>πρωτόνια </a:t>
            </a:r>
            <a:r>
              <a:rPr lang="en-GB" sz="2400" dirty="0" smtClean="0">
                <a:solidFill>
                  <a:srgbClr val="FFFFFF"/>
                </a:solidFill>
              </a:rPr>
              <a:t/>
            </a:r>
            <a:br>
              <a:rPr lang="en-GB" sz="2400" dirty="0" smtClean="0">
                <a:solidFill>
                  <a:srgbClr val="FFFFFF"/>
                </a:solidFill>
              </a:rPr>
            </a:br>
            <a:r>
              <a:rPr lang="el-GR" sz="2400" dirty="0" smtClean="0">
                <a:solidFill>
                  <a:srgbClr val="FFFFFF"/>
                </a:solidFill>
              </a:rPr>
              <a:t>126 νετρόνια</a:t>
            </a:r>
            <a:br>
              <a:rPr lang="el-GR" sz="2400" dirty="0" smtClean="0">
                <a:solidFill>
                  <a:srgbClr val="FFFFFF"/>
                </a:solidFill>
              </a:rPr>
            </a:br>
            <a:endParaRPr lang="en-US" sz="2400" dirty="0">
              <a:solidFill>
                <a:srgbClr val="FFFFFF"/>
              </a:solidFill>
            </a:endParaRPr>
          </a:p>
        </p:txBody>
      </p:sp>
      <p:sp>
        <p:nvSpPr>
          <p:cNvPr id="12" name="TextBox 11"/>
          <p:cNvSpPr txBox="1"/>
          <p:nvPr/>
        </p:nvSpPr>
        <p:spPr>
          <a:xfrm>
            <a:off x="529470" y="1625503"/>
            <a:ext cx="3707999" cy="1631216"/>
          </a:xfrm>
          <a:prstGeom prst="rect">
            <a:avLst/>
          </a:prstGeom>
          <a:noFill/>
        </p:spPr>
        <p:txBody>
          <a:bodyPr wrap="square" rtlCol="0">
            <a:spAutoFit/>
          </a:bodyPr>
          <a:lstStyle/>
          <a:p>
            <a:r>
              <a:rPr lang="el-GR" sz="2000" dirty="0" smtClean="0">
                <a:solidFill>
                  <a:srgbClr val="FFFF00"/>
                </a:solidFill>
              </a:rPr>
              <a:t>Μικρή ράβδος μολύβδου </a:t>
            </a:r>
            <a:r>
              <a:rPr lang="en-GB" sz="2000" dirty="0" err="1" smtClean="0">
                <a:solidFill>
                  <a:srgbClr val="FFFF00"/>
                </a:solidFill>
              </a:rPr>
              <a:t>Pb</a:t>
            </a:r>
            <a:r>
              <a:rPr lang="en-GB" sz="2000" dirty="0" smtClean="0">
                <a:solidFill>
                  <a:srgbClr val="FFFF00"/>
                </a:solidFill>
              </a:rPr>
              <a:t> </a:t>
            </a:r>
            <a:r>
              <a:rPr lang="en-GB" sz="2000" baseline="30000" dirty="0" smtClean="0">
                <a:solidFill>
                  <a:srgbClr val="FFFF00"/>
                </a:solidFill>
              </a:rPr>
              <a:t>208</a:t>
            </a:r>
          </a:p>
          <a:p>
            <a:r>
              <a:rPr lang="el-GR" sz="2000" dirty="0" smtClean="0">
                <a:solidFill>
                  <a:srgbClr val="FFFF00"/>
                </a:solidFill>
              </a:rPr>
              <a:t>(2 </a:t>
            </a:r>
            <a:r>
              <a:rPr lang="en-GB" sz="2000" dirty="0" smtClean="0">
                <a:solidFill>
                  <a:srgbClr val="FFFF00"/>
                </a:solidFill>
              </a:rPr>
              <a:t>cm</a:t>
            </a:r>
            <a:r>
              <a:rPr lang="el-GR" sz="2000" dirty="0" smtClean="0">
                <a:solidFill>
                  <a:srgbClr val="FFFF00"/>
                </a:solidFill>
              </a:rPr>
              <a:t>, 500</a:t>
            </a:r>
            <a:r>
              <a:rPr lang="en-GB" sz="2000" dirty="0" smtClean="0">
                <a:solidFill>
                  <a:srgbClr val="FFFF00"/>
                </a:solidFill>
              </a:rPr>
              <a:t> mg) </a:t>
            </a:r>
            <a:r>
              <a:rPr lang="el-GR" sz="2000" dirty="0" smtClean="0">
                <a:solidFill>
                  <a:srgbClr val="FFFF00"/>
                </a:solidFill>
              </a:rPr>
              <a:t>θερμαίνεται σε </a:t>
            </a:r>
            <a:r>
              <a:rPr lang="en-GB" sz="2000" dirty="0" smtClean="0">
                <a:solidFill>
                  <a:srgbClr val="FFFF00"/>
                </a:solidFill>
              </a:rPr>
              <a:t>500</a:t>
            </a:r>
            <a:r>
              <a:rPr lang="en-US" sz="2000" dirty="0" smtClean="0">
                <a:solidFill>
                  <a:srgbClr val="FFFF00"/>
                </a:solidFill>
              </a:rPr>
              <a:t>°C</a:t>
            </a:r>
            <a:r>
              <a:rPr lang="el-GR" sz="2000" dirty="0" smtClean="0">
                <a:solidFill>
                  <a:srgbClr val="FFFF00"/>
                </a:solidFill>
              </a:rPr>
              <a:t> και εξαερώνεται.  Ενα ισχυρό ηλεκτρικό ρεύμα βγάζει ηλεκτρόνια από τα άτομα</a:t>
            </a:r>
            <a:endParaRPr lang="en-GB" sz="2000" dirty="0">
              <a:solidFill>
                <a:srgbClr val="FFFF00"/>
              </a:solidFill>
            </a:endParaRPr>
          </a:p>
        </p:txBody>
      </p:sp>
      <p:sp>
        <p:nvSpPr>
          <p:cNvPr id="17" name="Slide Number Placeholder 16"/>
          <p:cNvSpPr>
            <a:spLocks noGrp="1"/>
          </p:cNvSpPr>
          <p:nvPr>
            <p:ph type="sldNum" sz="quarter" idx="12"/>
          </p:nvPr>
        </p:nvSpPr>
        <p:spPr/>
        <p:txBody>
          <a:bodyPr/>
          <a:lstStyle/>
          <a:p>
            <a:fld id="{DD6A0079-E3EA-F649-832E-01E6D884025C}" type="slidenum">
              <a:rPr lang="fr-FR" smtClean="0"/>
              <a:t>25</a:t>
            </a:fld>
            <a:endParaRPr lang="fr-FR"/>
          </a:p>
        </p:txBody>
      </p:sp>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33916697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normAutofit/>
          </a:bodyPr>
          <a:lstStyle/>
          <a:p>
            <a:r>
              <a:rPr lang="en-US" sz="3200" dirty="0">
                <a:solidFill>
                  <a:srgbClr val="FFFF00"/>
                </a:solidFill>
                <a:latin typeface="Calibri"/>
                <a:cs typeface="Calibri"/>
              </a:rPr>
              <a:t>Heavy Ions at CERN</a:t>
            </a:r>
          </a:p>
        </p:txBody>
      </p:sp>
      <p:sp>
        <p:nvSpPr>
          <p:cNvPr id="120835" name="Rectangle 1027"/>
          <p:cNvSpPr>
            <a:spLocks noGrp="1" noChangeArrowheads="1"/>
          </p:cNvSpPr>
          <p:nvPr>
            <p:ph type="body" idx="1"/>
          </p:nvPr>
        </p:nvSpPr>
        <p:spPr>
          <a:xfrm>
            <a:off x="457200" y="1389862"/>
            <a:ext cx="4267200" cy="4114800"/>
          </a:xfrm>
        </p:spPr>
        <p:txBody>
          <a:bodyPr>
            <a:noAutofit/>
          </a:bodyPr>
          <a:lstStyle/>
          <a:p>
            <a:pPr>
              <a:lnSpc>
                <a:spcPct val="120000"/>
              </a:lnSpc>
            </a:pPr>
            <a:r>
              <a:rPr lang="en-GB" sz="2000" dirty="0">
                <a:solidFill>
                  <a:srgbClr val="FFFF00"/>
                </a:solidFill>
                <a:latin typeface="Calibri"/>
                <a:cs typeface="Calibri"/>
              </a:rPr>
              <a:t>Acceleration of </a:t>
            </a:r>
            <a:r>
              <a:rPr lang="en-GB" sz="2000" dirty="0" err="1">
                <a:solidFill>
                  <a:srgbClr val="FFFF00"/>
                </a:solidFill>
                <a:latin typeface="Calibri"/>
                <a:cs typeface="Calibri"/>
              </a:rPr>
              <a:t>Pb</a:t>
            </a:r>
            <a:r>
              <a:rPr lang="en-GB" sz="2000" dirty="0">
                <a:solidFill>
                  <a:srgbClr val="FFFF00"/>
                </a:solidFill>
                <a:latin typeface="Calibri"/>
                <a:cs typeface="Calibri"/>
              </a:rPr>
              <a:t> ions:</a:t>
            </a:r>
          </a:p>
          <a:p>
            <a:pPr lvl="1">
              <a:lnSpc>
                <a:spcPct val="120000"/>
              </a:lnSpc>
            </a:pPr>
            <a:r>
              <a:rPr lang="en-GB" sz="2000" dirty="0">
                <a:solidFill>
                  <a:srgbClr val="FFFF00"/>
                </a:solidFill>
                <a:latin typeface="Calibri"/>
                <a:cs typeface="Calibri"/>
              </a:rPr>
              <a:t>ECR source: </a:t>
            </a:r>
            <a:r>
              <a:rPr lang="en-GB" sz="2000" dirty="0" smtClean="0">
                <a:solidFill>
                  <a:srgbClr val="FFFF00"/>
                </a:solidFill>
                <a:latin typeface="Calibri"/>
                <a:cs typeface="Calibri"/>
              </a:rPr>
              <a:t>Pb</a:t>
            </a:r>
            <a:r>
              <a:rPr lang="en-GB" sz="2000" baseline="30000" dirty="0" smtClean="0">
                <a:solidFill>
                  <a:srgbClr val="FFFF00"/>
                </a:solidFill>
                <a:latin typeface="Calibri"/>
                <a:cs typeface="Calibri"/>
              </a:rPr>
              <a:t>27+</a:t>
            </a:r>
            <a:r>
              <a:rPr lang="en-GB" sz="2000" dirty="0" smtClean="0">
                <a:solidFill>
                  <a:srgbClr val="FFFF00"/>
                </a:solidFill>
                <a:latin typeface="Calibri"/>
                <a:cs typeface="Calibri"/>
              </a:rPr>
              <a:t> </a:t>
            </a:r>
            <a:r>
              <a:rPr lang="en-GB" sz="2000" dirty="0">
                <a:solidFill>
                  <a:srgbClr val="FFFF00"/>
                </a:solidFill>
                <a:latin typeface="Calibri"/>
                <a:cs typeface="Calibri"/>
              </a:rPr>
              <a:t>(80 mA)</a:t>
            </a:r>
          </a:p>
          <a:p>
            <a:pPr lvl="1">
              <a:lnSpc>
                <a:spcPct val="120000"/>
              </a:lnSpc>
            </a:pPr>
            <a:r>
              <a:rPr lang="en-GB" sz="2000" dirty="0">
                <a:solidFill>
                  <a:srgbClr val="FFFF00"/>
                </a:solidFill>
                <a:latin typeface="Calibri"/>
                <a:cs typeface="Calibri"/>
              </a:rPr>
              <a:t>RFQ: </a:t>
            </a:r>
            <a:r>
              <a:rPr lang="en-GB" sz="2000" dirty="0" smtClean="0">
                <a:solidFill>
                  <a:srgbClr val="FFFF00"/>
                </a:solidFill>
                <a:latin typeface="Calibri"/>
                <a:cs typeface="Calibri"/>
              </a:rPr>
              <a:t>Pb</a:t>
            </a:r>
            <a:r>
              <a:rPr lang="en-GB" sz="2000" baseline="30000" dirty="0" smtClean="0">
                <a:solidFill>
                  <a:srgbClr val="FFFF00"/>
                </a:solidFill>
                <a:latin typeface="Calibri"/>
                <a:cs typeface="Calibri"/>
              </a:rPr>
              <a:t>27+</a:t>
            </a:r>
            <a:r>
              <a:rPr lang="en-GB" sz="2000" dirty="0" smtClean="0">
                <a:solidFill>
                  <a:srgbClr val="FFFF00"/>
                </a:solidFill>
                <a:latin typeface="Calibri"/>
                <a:cs typeface="Calibri"/>
              </a:rPr>
              <a:t> </a:t>
            </a:r>
            <a:r>
              <a:rPr lang="en-GB" sz="2000" dirty="0">
                <a:solidFill>
                  <a:srgbClr val="FFFF00"/>
                </a:solidFill>
                <a:latin typeface="Calibri"/>
                <a:cs typeface="Calibri"/>
              </a:rPr>
              <a:t>to 250 A </a:t>
            </a:r>
            <a:r>
              <a:rPr lang="en-GB" sz="2000" dirty="0" err="1">
                <a:solidFill>
                  <a:srgbClr val="FFFF00"/>
                </a:solidFill>
                <a:latin typeface="Calibri"/>
                <a:cs typeface="Calibri"/>
              </a:rPr>
              <a:t>keV</a:t>
            </a:r>
            <a:endParaRPr lang="en-GB" sz="2000" dirty="0">
              <a:solidFill>
                <a:srgbClr val="FFFF00"/>
              </a:solidFill>
              <a:latin typeface="Calibri"/>
              <a:cs typeface="Calibri"/>
            </a:endParaRPr>
          </a:p>
          <a:p>
            <a:pPr lvl="1">
              <a:lnSpc>
                <a:spcPct val="120000"/>
              </a:lnSpc>
            </a:pPr>
            <a:r>
              <a:rPr lang="en-GB" sz="2000" dirty="0">
                <a:solidFill>
                  <a:srgbClr val="FFFF00"/>
                </a:solidFill>
                <a:latin typeface="Calibri"/>
                <a:cs typeface="Calibri"/>
              </a:rPr>
              <a:t>Linac3: </a:t>
            </a:r>
            <a:r>
              <a:rPr lang="en-GB" sz="2000" dirty="0" smtClean="0">
                <a:solidFill>
                  <a:srgbClr val="FFFF00"/>
                </a:solidFill>
                <a:latin typeface="Calibri"/>
                <a:cs typeface="Calibri"/>
              </a:rPr>
              <a:t>Pb</a:t>
            </a:r>
            <a:r>
              <a:rPr lang="en-GB" sz="2000" baseline="30000" dirty="0" smtClean="0">
                <a:solidFill>
                  <a:srgbClr val="FFFF00"/>
                </a:solidFill>
                <a:latin typeface="Calibri"/>
                <a:cs typeface="Calibri"/>
              </a:rPr>
              <a:t>27+</a:t>
            </a:r>
            <a:r>
              <a:rPr lang="en-GB" sz="2000" dirty="0" smtClean="0">
                <a:solidFill>
                  <a:srgbClr val="FFFF00"/>
                </a:solidFill>
                <a:latin typeface="Calibri"/>
                <a:cs typeface="Calibri"/>
              </a:rPr>
              <a:t> </a:t>
            </a:r>
            <a:r>
              <a:rPr lang="en-GB" sz="2000" dirty="0">
                <a:solidFill>
                  <a:srgbClr val="FFFF00"/>
                </a:solidFill>
                <a:latin typeface="Calibri"/>
                <a:cs typeface="Calibri"/>
              </a:rPr>
              <a:t>to 4.2 A MeV</a:t>
            </a:r>
          </a:p>
          <a:p>
            <a:pPr lvl="1">
              <a:lnSpc>
                <a:spcPct val="120000"/>
              </a:lnSpc>
            </a:pPr>
            <a:r>
              <a:rPr lang="en-GB" sz="2000" dirty="0">
                <a:solidFill>
                  <a:srgbClr val="FFFF00"/>
                </a:solidFill>
                <a:latin typeface="Calibri"/>
                <a:cs typeface="Calibri"/>
              </a:rPr>
              <a:t>Stripper: </a:t>
            </a:r>
            <a:r>
              <a:rPr lang="en-GB" sz="2000" dirty="0" smtClean="0">
                <a:solidFill>
                  <a:srgbClr val="FFFF00"/>
                </a:solidFill>
                <a:latin typeface="Calibri"/>
                <a:cs typeface="Calibri"/>
              </a:rPr>
              <a:t>Pb</a:t>
            </a:r>
            <a:r>
              <a:rPr lang="en-GB" sz="2000" baseline="30000" dirty="0" smtClean="0">
                <a:solidFill>
                  <a:srgbClr val="FFFF00"/>
                </a:solidFill>
                <a:latin typeface="Calibri"/>
                <a:cs typeface="Calibri"/>
              </a:rPr>
              <a:t>53+</a:t>
            </a:r>
            <a:endParaRPr lang="en-GB" sz="2000" dirty="0">
              <a:solidFill>
                <a:srgbClr val="FFFF00"/>
              </a:solidFill>
              <a:latin typeface="Calibri"/>
              <a:cs typeface="Calibri"/>
            </a:endParaRPr>
          </a:p>
          <a:p>
            <a:pPr lvl="1">
              <a:lnSpc>
                <a:spcPct val="120000"/>
              </a:lnSpc>
            </a:pPr>
            <a:r>
              <a:rPr lang="en-GB" sz="2000" dirty="0" smtClean="0">
                <a:solidFill>
                  <a:srgbClr val="FFFF00"/>
                </a:solidFill>
                <a:latin typeface="Calibri"/>
                <a:cs typeface="Calibri"/>
              </a:rPr>
              <a:t>LEIR: Pb</a:t>
            </a:r>
            <a:r>
              <a:rPr lang="en-GB" sz="2000" baseline="30000" dirty="0" smtClean="0">
                <a:solidFill>
                  <a:srgbClr val="FFFF00"/>
                </a:solidFill>
                <a:latin typeface="Calibri"/>
                <a:cs typeface="Calibri"/>
              </a:rPr>
              <a:t>53+</a:t>
            </a:r>
            <a:r>
              <a:rPr lang="en-GB" sz="2000" dirty="0" smtClean="0">
                <a:solidFill>
                  <a:srgbClr val="FFFF00"/>
                </a:solidFill>
                <a:latin typeface="Calibri"/>
                <a:cs typeface="Calibri"/>
              </a:rPr>
              <a:t> </a:t>
            </a:r>
            <a:r>
              <a:rPr lang="en-GB" sz="2000" dirty="0">
                <a:solidFill>
                  <a:srgbClr val="FFFF00"/>
                </a:solidFill>
                <a:latin typeface="Calibri"/>
                <a:cs typeface="Calibri"/>
              </a:rPr>
              <a:t>to </a:t>
            </a:r>
            <a:r>
              <a:rPr lang="en-GB" sz="2000" dirty="0" smtClean="0">
                <a:solidFill>
                  <a:srgbClr val="FFFF00"/>
                </a:solidFill>
                <a:latin typeface="Calibri"/>
                <a:cs typeface="Calibri"/>
              </a:rPr>
              <a:t>72 </a:t>
            </a:r>
            <a:r>
              <a:rPr lang="en-GB" sz="2000" dirty="0">
                <a:solidFill>
                  <a:srgbClr val="FFFF00"/>
                </a:solidFill>
                <a:latin typeface="Calibri"/>
                <a:cs typeface="Calibri"/>
              </a:rPr>
              <a:t>A MeV</a:t>
            </a:r>
          </a:p>
          <a:p>
            <a:pPr lvl="1">
              <a:lnSpc>
                <a:spcPct val="120000"/>
              </a:lnSpc>
            </a:pPr>
            <a:r>
              <a:rPr lang="en-GB" sz="2000" dirty="0">
                <a:solidFill>
                  <a:srgbClr val="FFFF00"/>
                </a:solidFill>
                <a:latin typeface="Calibri"/>
                <a:cs typeface="Calibri"/>
              </a:rPr>
              <a:t>PS: </a:t>
            </a:r>
            <a:r>
              <a:rPr lang="en-GB" sz="2000" dirty="0" smtClean="0">
                <a:solidFill>
                  <a:srgbClr val="FFFF00"/>
                </a:solidFill>
                <a:latin typeface="Calibri"/>
                <a:cs typeface="Calibri"/>
              </a:rPr>
              <a:t>Pb</a:t>
            </a:r>
            <a:r>
              <a:rPr lang="en-GB" sz="2000" baseline="30000" dirty="0" smtClean="0">
                <a:solidFill>
                  <a:srgbClr val="FFFF00"/>
                </a:solidFill>
                <a:latin typeface="Calibri"/>
                <a:cs typeface="Calibri"/>
              </a:rPr>
              <a:t>53+</a:t>
            </a:r>
            <a:r>
              <a:rPr lang="en-GB" sz="2000" dirty="0" smtClean="0">
                <a:solidFill>
                  <a:srgbClr val="FFFF00"/>
                </a:solidFill>
                <a:latin typeface="Calibri"/>
                <a:cs typeface="Calibri"/>
              </a:rPr>
              <a:t> </a:t>
            </a:r>
            <a:r>
              <a:rPr lang="en-GB" sz="2000" dirty="0">
                <a:solidFill>
                  <a:srgbClr val="FFFF00"/>
                </a:solidFill>
                <a:latin typeface="Calibri"/>
                <a:cs typeface="Calibri"/>
              </a:rPr>
              <a:t>to 4.25 A </a:t>
            </a:r>
            <a:r>
              <a:rPr lang="en-GB" sz="2000" dirty="0" err="1">
                <a:solidFill>
                  <a:srgbClr val="FFFF00"/>
                </a:solidFill>
                <a:latin typeface="Calibri"/>
                <a:cs typeface="Calibri"/>
              </a:rPr>
              <a:t>GeV</a:t>
            </a:r>
            <a:endParaRPr lang="en-GB" sz="2000" dirty="0">
              <a:solidFill>
                <a:srgbClr val="FFFF00"/>
              </a:solidFill>
              <a:latin typeface="Calibri"/>
              <a:cs typeface="Calibri"/>
            </a:endParaRPr>
          </a:p>
          <a:p>
            <a:pPr lvl="1">
              <a:lnSpc>
                <a:spcPct val="120000"/>
              </a:lnSpc>
            </a:pPr>
            <a:r>
              <a:rPr lang="en-GB" sz="2000" dirty="0">
                <a:solidFill>
                  <a:srgbClr val="FFFF00"/>
                </a:solidFill>
                <a:latin typeface="Calibri"/>
                <a:cs typeface="Calibri"/>
              </a:rPr>
              <a:t>Stripper: Pb</a:t>
            </a:r>
            <a:r>
              <a:rPr lang="en-GB" sz="2000" baseline="30000" dirty="0">
                <a:solidFill>
                  <a:srgbClr val="FFFF00"/>
                </a:solidFill>
                <a:latin typeface="Calibri"/>
                <a:cs typeface="Calibri"/>
              </a:rPr>
              <a:t>82+</a:t>
            </a:r>
            <a:r>
              <a:rPr lang="en-GB" sz="2000" dirty="0">
                <a:solidFill>
                  <a:srgbClr val="FFFF00"/>
                </a:solidFill>
                <a:latin typeface="Calibri"/>
                <a:cs typeface="Calibri"/>
              </a:rPr>
              <a:t> (full ionisation)</a:t>
            </a:r>
          </a:p>
          <a:p>
            <a:pPr lvl="1">
              <a:lnSpc>
                <a:spcPct val="120000"/>
              </a:lnSpc>
            </a:pPr>
            <a:r>
              <a:rPr lang="en-GB" sz="2000" dirty="0">
                <a:solidFill>
                  <a:srgbClr val="FFFF00"/>
                </a:solidFill>
                <a:latin typeface="Calibri"/>
                <a:cs typeface="Calibri"/>
              </a:rPr>
              <a:t>SPS: Pb</a:t>
            </a:r>
            <a:r>
              <a:rPr lang="en-GB" sz="2000" baseline="30000" dirty="0">
                <a:solidFill>
                  <a:srgbClr val="FFFF00"/>
                </a:solidFill>
                <a:latin typeface="Calibri"/>
                <a:cs typeface="Calibri"/>
              </a:rPr>
              <a:t>82+</a:t>
            </a:r>
            <a:r>
              <a:rPr lang="en-GB" sz="2000" dirty="0">
                <a:solidFill>
                  <a:srgbClr val="FFFF00"/>
                </a:solidFill>
                <a:latin typeface="Calibri"/>
                <a:cs typeface="Calibri"/>
              </a:rPr>
              <a:t> to 158 A </a:t>
            </a:r>
            <a:r>
              <a:rPr lang="en-GB" sz="2000" dirty="0" err="1">
                <a:solidFill>
                  <a:srgbClr val="FFFF00"/>
                </a:solidFill>
                <a:latin typeface="Calibri"/>
                <a:cs typeface="Calibri"/>
              </a:rPr>
              <a:t>GeV</a:t>
            </a:r>
            <a:endParaRPr lang="en-GB" sz="2000" dirty="0">
              <a:solidFill>
                <a:srgbClr val="FFFF00"/>
              </a:solidFill>
              <a:latin typeface="Calibri"/>
              <a:cs typeface="Calibri"/>
            </a:endParaRPr>
          </a:p>
          <a:p>
            <a:pPr lvl="1">
              <a:lnSpc>
                <a:spcPct val="120000"/>
              </a:lnSpc>
            </a:pPr>
            <a:r>
              <a:rPr lang="en-GB" sz="2000" dirty="0">
                <a:solidFill>
                  <a:srgbClr val="FFFF00"/>
                </a:solidFill>
                <a:latin typeface="Calibri"/>
                <a:cs typeface="Calibri"/>
              </a:rPr>
              <a:t>LHC: Pb</a:t>
            </a:r>
            <a:r>
              <a:rPr lang="en-GB" sz="2000" baseline="30000" dirty="0">
                <a:solidFill>
                  <a:srgbClr val="FFFF00"/>
                </a:solidFill>
                <a:latin typeface="Calibri"/>
                <a:cs typeface="Calibri"/>
              </a:rPr>
              <a:t>82+</a:t>
            </a:r>
            <a:r>
              <a:rPr lang="en-GB" sz="2000" dirty="0">
                <a:solidFill>
                  <a:srgbClr val="FFFF00"/>
                </a:solidFill>
                <a:latin typeface="Calibri"/>
                <a:cs typeface="Calibri"/>
              </a:rPr>
              <a:t> to 2.76 A </a:t>
            </a:r>
            <a:r>
              <a:rPr lang="en-GB" sz="2000" dirty="0" err="1" smtClean="0">
                <a:solidFill>
                  <a:srgbClr val="FFFF00"/>
                </a:solidFill>
                <a:latin typeface="Calibri"/>
                <a:cs typeface="Calibri"/>
              </a:rPr>
              <a:t>TeV</a:t>
            </a:r>
            <a:r>
              <a:rPr lang="en-GB" sz="2000" dirty="0" smtClean="0">
                <a:solidFill>
                  <a:srgbClr val="FFFF00"/>
                </a:solidFill>
                <a:latin typeface="Calibri"/>
                <a:cs typeface="Calibri"/>
              </a:rPr>
              <a:t>  (Run1)</a:t>
            </a:r>
            <a:endParaRPr lang="en-GB" sz="2000" dirty="0" smtClean="0">
              <a:solidFill>
                <a:srgbClr val="FFFF00"/>
              </a:solidFill>
              <a:latin typeface="Calibri"/>
              <a:cs typeface="Calibri"/>
            </a:endParaRPr>
          </a:p>
          <a:p>
            <a:pPr lvl="1">
              <a:lnSpc>
                <a:spcPct val="120000"/>
              </a:lnSpc>
            </a:pPr>
            <a:r>
              <a:rPr lang="en-GB" sz="2000" dirty="0" smtClean="0">
                <a:solidFill>
                  <a:srgbClr val="FFFF00"/>
                </a:solidFill>
                <a:latin typeface="Calibri"/>
                <a:cs typeface="Calibri"/>
              </a:rPr>
              <a:t>LHC: </a:t>
            </a:r>
            <a:r>
              <a:rPr lang="en-GB" sz="2000" dirty="0">
                <a:solidFill>
                  <a:srgbClr val="FFFF00"/>
                </a:solidFill>
                <a:cs typeface="Calibri"/>
              </a:rPr>
              <a:t>Pb</a:t>
            </a:r>
            <a:r>
              <a:rPr lang="en-GB" sz="2000" baseline="30000" dirty="0">
                <a:solidFill>
                  <a:srgbClr val="FFFF00"/>
                </a:solidFill>
                <a:cs typeface="Calibri"/>
              </a:rPr>
              <a:t>82+</a:t>
            </a:r>
            <a:r>
              <a:rPr lang="en-GB" sz="2000" dirty="0">
                <a:solidFill>
                  <a:srgbClr val="FFFF00"/>
                </a:solidFill>
                <a:cs typeface="Calibri"/>
              </a:rPr>
              <a:t> to </a:t>
            </a:r>
            <a:r>
              <a:rPr lang="en-GB" sz="2000" dirty="0" smtClean="0">
                <a:solidFill>
                  <a:srgbClr val="FFFF00"/>
                </a:solidFill>
                <a:cs typeface="Calibri"/>
              </a:rPr>
              <a:t>5.02 </a:t>
            </a:r>
            <a:r>
              <a:rPr lang="en-GB" sz="2000" dirty="0">
                <a:solidFill>
                  <a:srgbClr val="FFFF00"/>
                </a:solidFill>
                <a:cs typeface="Calibri"/>
              </a:rPr>
              <a:t>A </a:t>
            </a:r>
            <a:r>
              <a:rPr lang="en-GB" sz="2000" dirty="0" err="1" smtClean="0">
                <a:solidFill>
                  <a:srgbClr val="FFFF00"/>
                </a:solidFill>
                <a:cs typeface="Calibri"/>
              </a:rPr>
              <a:t>TeV</a:t>
            </a:r>
            <a:r>
              <a:rPr lang="en-GB" sz="2000" dirty="0" smtClean="0">
                <a:solidFill>
                  <a:srgbClr val="FFFF00"/>
                </a:solidFill>
                <a:cs typeface="Calibri"/>
              </a:rPr>
              <a:t>  (Run2)</a:t>
            </a:r>
            <a:endParaRPr lang="en-GB" sz="2000" dirty="0">
              <a:solidFill>
                <a:srgbClr val="FFFF00"/>
              </a:solidFill>
              <a:cs typeface="Calibri"/>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1" y="1183542"/>
            <a:ext cx="3643312"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DD6A0079-E3EA-F649-832E-01E6D884025C}" type="slidenum">
              <a:rPr lang="fr-FR" smtClean="0"/>
              <a:t>26</a:t>
            </a:fld>
            <a:endParaRPr lang="fr-FR"/>
          </a:p>
        </p:txBody>
      </p:sp>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18882466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B9660DA-E739-CB4A-AEFC-82AEB23D0057}" type="slidenum">
              <a:rPr lang="en-US" smtClean="0"/>
              <a:t>27</a:t>
            </a:fld>
            <a:endParaRPr lang="en-US" dirty="0"/>
          </a:p>
        </p:txBody>
      </p:sp>
      <p:pic>
        <p:nvPicPr>
          <p:cNvPr id="6" name="Picture 5" descr="LRsaba_CERN_0212_31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003"/>
            <a:ext cx="10259999" cy="6839999"/>
          </a:xfrm>
          <a:prstGeom prst="rect">
            <a:avLst/>
          </a:prstGeom>
          <a:solidFill>
            <a:srgbClr val="FFFFFF"/>
          </a:solidFill>
          <a:ln>
            <a:solidFill>
              <a:srgbClr val="4F81BD"/>
            </a:solidFill>
          </a:ln>
        </p:spPr>
      </p:pic>
      <p:sp>
        <p:nvSpPr>
          <p:cNvPr id="7" name="Rectangle 6"/>
          <p:cNvSpPr/>
          <p:nvPr/>
        </p:nvSpPr>
        <p:spPr>
          <a:xfrm>
            <a:off x="1" y="1810"/>
            <a:ext cx="9897035" cy="400110"/>
          </a:xfrm>
          <a:prstGeom prst="rect">
            <a:avLst/>
          </a:prstGeom>
          <a:solidFill>
            <a:schemeClr val="bg1"/>
          </a:solidFill>
          <a:ln>
            <a:solidFill>
              <a:srgbClr val="FFFF00"/>
            </a:solidFill>
          </a:ln>
        </p:spPr>
        <p:txBody>
          <a:bodyPr wrap="square">
            <a:spAutoFit/>
          </a:bodyPr>
          <a:lstStyle/>
          <a:p>
            <a:pPr algn="ctr"/>
            <a:r>
              <a:rPr lang="en-GB" sz="2000" b="1" dirty="0">
                <a:solidFill>
                  <a:srgbClr val="FF0000"/>
                </a:solidFill>
              </a:rPr>
              <a:t>ALICE : A Large Ion Collider Experiment</a:t>
            </a:r>
            <a:endParaRPr lang="en-US" sz="2000" b="1" dirty="0">
              <a:solidFill>
                <a:srgbClr val="FF0000"/>
              </a:solidFill>
            </a:endParaRPr>
          </a:p>
        </p:txBody>
      </p:sp>
      <p:sp>
        <p:nvSpPr>
          <p:cNvPr id="8" name="Rectangle 7"/>
          <p:cNvSpPr/>
          <p:nvPr/>
        </p:nvSpPr>
        <p:spPr>
          <a:xfrm>
            <a:off x="6918816" y="5848520"/>
            <a:ext cx="2225185" cy="830997"/>
          </a:xfrm>
          <a:prstGeom prst="rect">
            <a:avLst/>
          </a:prstGeom>
          <a:solidFill>
            <a:srgbClr val="FFFFFF"/>
          </a:solidFill>
          <a:ln>
            <a:solidFill>
              <a:srgbClr val="FFFF00"/>
            </a:solidFill>
          </a:ln>
        </p:spPr>
        <p:txBody>
          <a:bodyPr wrap="square">
            <a:spAutoFit/>
          </a:bodyPr>
          <a:lstStyle/>
          <a:p>
            <a:pPr algn="ctr"/>
            <a:r>
              <a:rPr lang="en-US" sz="1600" dirty="0">
                <a:solidFill>
                  <a:srgbClr val="FF0000"/>
                </a:solidFill>
              </a:rPr>
              <a:t>16 </a:t>
            </a:r>
            <a:r>
              <a:rPr lang="en-GB" sz="1600" dirty="0" smtClean="0">
                <a:solidFill>
                  <a:srgbClr val="FF0000"/>
                </a:solidFill>
              </a:rPr>
              <a:t>m</a:t>
            </a:r>
            <a:r>
              <a:rPr lang="en-US" sz="1600" dirty="0" smtClean="0">
                <a:solidFill>
                  <a:srgbClr val="FF0000"/>
                </a:solidFill>
              </a:rPr>
              <a:t> </a:t>
            </a:r>
            <a:r>
              <a:rPr lang="en-US" sz="1600" dirty="0">
                <a:solidFill>
                  <a:srgbClr val="FF0000"/>
                </a:solidFill>
              </a:rPr>
              <a:t>x 16 m x 26 m </a:t>
            </a:r>
            <a:r>
              <a:rPr lang="el-GR" sz="1600" dirty="0" smtClean="0">
                <a:solidFill>
                  <a:srgbClr val="FF0000"/>
                </a:solidFill>
              </a:rPr>
              <a:t>βάρος </a:t>
            </a:r>
            <a:r>
              <a:rPr lang="en-US" sz="1600" dirty="0" smtClean="0">
                <a:solidFill>
                  <a:srgbClr val="FF0000"/>
                </a:solidFill>
              </a:rPr>
              <a:t>10 0000</a:t>
            </a:r>
            <a:r>
              <a:rPr lang="el-GR" sz="1600" dirty="0" smtClean="0">
                <a:solidFill>
                  <a:srgbClr val="FF0000"/>
                </a:solidFill>
              </a:rPr>
              <a:t> τόνοι</a:t>
            </a:r>
            <a:r>
              <a:rPr lang="en-US" sz="1600" dirty="0" smtClean="0">
                <a:solidFill>
                  <a:srgbClr val="FF0000"/>
                </a:solidFill>
              </a:rPr>
              <a:t> </a:t>
            </a:r>
            <a:endParaRPr lang="el-GR" sz="1600" dirty="0" smtClean="0">
              <a:solidFill>
                <a:srgbClr val="FF0000"/>
              </a:solidFill>
            </a:endParaRPr>
          </a:p>
          <a:p>
            <a:pPr algn="ctr"/>
            <a:r>
              <a:rPr lang="en-GB" sz="1600" dirty="0" smtClean="0">
                <a:solidFill>
                  <a:srgbClr val="FF0000"/>
                </a:solidFill>
              </a:rPr>
              <a:t> </a:t>
            </a:r>
            <a:r>
              <a:rPr lang="el-GR" sz="1600" dirty="0" smtClean="0">
                <a:solidFill>
                  <a:srgbClr val="FF0000"/>
                </a:solidFill>
              </a:rPr>
              <a:t>σε βάθος </a:t>
            </a:r>
            <a:r>
              <a:rPr lang="en-GB" sz="1600" dirty="0" smtClean="0">
                <a:solidFill>
                  <a:srgbClr val="FF0000"/>
                </a:solidFill>
              </a:rPr>
              <a:t>5</a:t>
            </a:r>
            <a:r>
              <a:rPr lang="en-US" sz="1600" dirty="0" smtClean="0">
                <a:solidFill>
                  <a:srgbClr val="FF0000"/>
                </a:solidFill>
              </a:rPr>
              <a:t>6</a:t>
            </a:r>
            <a:r>
              <a:rPr lang="el-GR" sz="1600" dirty="0" smtClean="0">
                <a:solidFill>
                  <a:srgbClr val="FF0000"/>
                </a:solidFill>
              </a:rPr>
              <a:t> </a:t>
            </a:r>
            <a:r>
              <a:rPr lang="en-US" sz="1600" dirty="0">
                <a:solidFill>
                  <a:srgbClr val="FF0000"/>
                </a:solidFill>
              </a:rPr>
              <a:t>m </a:t>
            </a:r>
            <a:endParaRPr lang="el-GR" sz="1600" dirty="0" smtClean="0">
              <a:solidFill>
                <a:srgbClr val="FF0000"/>
              </a:solidFill>
            </a:endParaRPr>
          </a:p>
        </p:txBody>
      </p:sp>
      <p:sp>
        <p:nvSpPr>
          <p:cNvPr id="3" name="Footer Placeholder 2"/>
          <p:cNvSpPr>
            <a:spLocks noGrp="1"/>
          </p:cNvSpPr>
          <p:nvPr>
            <p:ph type="ftr" sz="quarter" idx="11"/>
          </p:nvPr>
        </p:nvSpPr>
        <p:spPr/>
        <p:txBody>
          <a:bodyPr/>
          <a:lstStyle/>
          <a:p>
            <a:r>
              <a:rPr lang="el-GR" dirty="0" smtClean="0"/>
              <a:t>Δέσποινα Χατζηφωτιάδου </a:t>
            </a:r>
            <a:endParaRPr lang="fr-FR" dirty="0"/>
          </a:p>
        </p:txBody>
      </p:sp>
    </p:spTree>
    <p:extLst>
      <p:ext uri="{BB962C8B-B14F-4D97-AF65-F5344CB8AC3E}">
        <p14:creationId xmlns:p14="http://schemas.microsoft.com/office/powerpoint/2010/main" val="29587087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6"/>
          <p:cNvSpPr>
            <a:spLocks noGrp="1"/>
          </p:cNvSpPr>
          <p:nvPr>
            <p:ph type="sldNum" sz="quarter" idx="12"/>
          </p:nvPr>
        </p:nvSpPr>
        <p:spPr/>
        <p:txBody>
          <a:bodyPr/>
          <a:lstStyle/>
          <a:p>
            <a:pPr>
              <a:defRPr/>
            </a:pPr>
            <a:fld id="{2D2025B2-CDFA-6C49-AA91-652213675112}" type="slidenum">
              <a:rPr lang="en-US"/>
              <a:pPr>
                <a:defRPr/>
              </a:pPr>
              <a:t>28</a:t>
            </a:fld>
            <a:endParaRPr lang="en-US"/>
          </a:p>
        </p:txBody>
      </p:sp>
      <p:grpSp>
        <p:nvGrpSpPr>
          <p:cNvPr id="45061" name="Group 8"/>
          <p:cNvGrpSpPr>
            <a:grpSpLocks/>
          </p:cNvGrpSpPr>
          <p:nvPr/>
        </p:nvGrpSpPr>
        <p:grpSpPr bwMode="auto">
          <a:xfrm rot="5862166">
            <a:off x="3700463" y="2670175"/>
            <a:ext cx="0" cy="0"/>
            <a:chOff x="0" y="0"/>
            <a:chExt cx="5783" cy="4337"/>
          </a:xfrm>
        </p:grpSpPr>
        <p:pic>
          <p:nvPicPr>
            <p:cNvPr id="89092" name="Picture 4" descr="al_2k3_sh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463" y="2670175"/>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9094" name="Picture 6" descr="pic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32771">
              <a:off x="3700463" y="2670175"/>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grpSp>
        <p:nvGrpSpPr>
          <p:cNvPr id="12" name="Group 9"/>
          <p:cNvGrpSpPr>
            <a:grpSpLocks/>
          </p:cNvGrpSpPr>
          <p:nvPr/>
        </p:nvGrpSpPr>
        <p:grpSpPr bwMode="auto">
          <a:xfrm>
            <a:off x="1" y="0"/>
            <a:ext cx="9180513" cy="6884988"/>
            <a:chOff x="0" y="0"/>
            <a:chExt cx="5783" cy="4337"/>
          </a:xfrm>
        </p:grpSpPr>
        <p:pic>
          <p:nvPicPr>
            <p:cNvPr id="13" name="Picture 10" descr="al_2k3_sh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83" cy="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 name="Picture 11" descr="pic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32771">
              <a:off x="1610" y="1434"/>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4873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l-GR" smtClean="0"/>
              <a:t>Δέσποινα Χατζηφωτιάδου </a:t>
            </a:r>
            <a:endParaRPr lang="fr-FR"/>
          </a:p>
        </p:txBody>
      </p:sp>
      <p:sp>
        <p:nvSpPr>
          <p:cNvPr id="7" name="Slide Number Placeholder 6"/>
          <p:cNvSpPr>
            <a:spLocks noGrp="1"/>
          </p:cNvSpPr>
          <p:nvPr>
            <p:ph type="sldNum" sz="quarter" idx="12"/>
          </p:nvPr>
        </p:nvSpPr>
        <p:spPr/>
        <p:txBody>
          <a:bodyPr/>
          <a:lstStyle/>
          <a:p>
            <a:fld id="{DD6A0079-E3EA-F649-832E-01E6D884025C}" type="slidenum">
              <a:rPr lang="fr-FR" smtClean="0"/>
              <a:t>29</a:t>
            </a:fld>
            <a:endParaRPr lang="fr-FR"/>
          </a:p>
        </p:txBody>
      </p:sp>
      <p:pic>
        <p:nvPicPr>
          <p:cNvPr id="8" name="Picture 7"/>
          <p:cNvPicPr>
            <a:picLocks noChangeAspect="1"/>
          </p:cNvPicPr>
          <p:nvPr/>
        </p:nvPicPr>
        <p:blipFill>
          <a:blip r:embed="rId2"/>
          <a:stretch>
            <a:fillRect/>
          </a:stretch>
        </p:blipFill>
        <p:spPr>
          <a:xfrm>
            <a:off x="-35279" y="903021"/>
            <a:ext cx="9440823" cy="5954981"/>
          </a:xfrm>
          <a:prstGeom prst="rect">
            <a:avLst/>
          </a:prstGeom>
        </p:spPr>
      </p:pic>
      <p:sp>
        <p:nvSpPr>
          <p:cNvPr id="9" name="TextBox 8"/>
          <p:cNvSpPr txBox="1"/>
          <p:nvPr/>
        </p:nvSpPr>
        <p:spPr>
          <a:xfrm>
            <a:off x="2910558" y="264617"/>
            <a:ext cx="3055319" cy="523220"/>
          </a:xfrm>
          <a:prstGeom prst="rect">
            <a:avLst/>
          </a:prstGeom>
          <a:noFill/>
        </p:spPr>
        <p:txBody>
          <a:bodyPr wrap="none" rtlCol="0">
            <a:spAutoFit/>
          </a:bodyPr>
          <a:lstStyle/>
          <a:p>
            <a:r>
              <a:rPr lang="el-GR" sz="2800" dirty="0" smtClean="0">
                <a:solidFill>
                  <a:srgbClr val="FFFF00"/>
                </a:solidFill>
              </a:rPr>
              <a:t>ALICE Collaboration</a:t>
            </a:r>
            <a:endParaRPr lang="en-US" sz="2800" dirty="0">
              <a:solidFill>
                <a:srgbClr val="FFFF00"/>
              </a:solidFill>
            </a:endParaRPr>
          </a:p>
        </p:txBody>
      </p:sp>
    </p:spTree>
    <p:extLst>
      <p:ext uri="{BB962C8B-B14F-4D97-AF65-F5344CB8AC3E}">
        <p14:creationId xmlns:p14="http://schemas.microsoft.com/office/powerpoint/2010/main" val="24169638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
        <p:nvSpPr>
          <p:cNvPr id="6" name="Slide Number Placeholder 5"/>
          <p:cNvSpPr>
            <a:spLocks noGrp="1"/>
          </p:cNvSpPr>
          <p:nvPr>
            <p:ph type="sldNum" sz="quarter" idx="12"/>
          </p:nvPr>
        </p:nvSpPr>
        <p:spPr/>
        <p:txBody>
          <a:bodyPr/>
          <a:lstStyle/>
          <a:p>
            <a:fld id="{DD6A0079-E3EA-F649-832E-01E6D884025C}" type="slidenum">
              <a:rPr lang="fr-FR" smtClean="0"/>
              <a:t>3</a:t>
            </a:fld>
            <a:endParaRPr lang="fr-FR"/>
          </a:p>
        </p:txBody>
      </p:sp>
      <p:pic>
        <p:nvPicPr>
          <p:cNvPr id="7" name="Picture 3" descr="matter_structu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0" y="624767"/>
            <a:ext cx="9144000" cy="3141662"/>
          </a:xfrm>
          <a:prstGeom prst="rect">
            <a:avLst/>
          </a:prstGeom>
          <a:noFill/>
        </p:spPr>
      </p:pic>
      <p:sp>
        <p:nvSpPr>
          <p:cNvPr id="8" name="Freeform 15"/>
          <p:cNvSpPr>
            <a:spLocks/>
          </p:cNvSpPr>
          <p:nvPr/>
        </p:nvSpPr>
        <p:spPr bwMode="auto">
          <a:xfrm>
            <a:off x="88201" y="4627236"/>
            <a:ext cx="8856663" cy="1397000"/>
          </a:xfrm>
          <a:custGeom>
            <a:avLst/>
            <a:gdLst>
              <a:gd name="T0" fmla="*/ 0 w 4616"/>
              <a:gd name="T1" fmla="*/ 2147483647 h 880"/>
              <a:gd name="T2" fmla="*/ 2147483647 w 4616"/>
              <a:gd name="T3" fmla="*/ 2147483647 h 880"/>
              <a:gd name="T4" fmla="*/ 2147483647 w 4616"/>
              <a:gd name="T5" fmla="*/ 2147483647 h 880"/>
              <a:gd name="T6" fmla="*/ 2147483647 w 4616"/>
              <a:gd name="T7" fmla="*/ 2147483647 h 880"/>
              <a:gd name="T8" fmla="*/ 2147483647 w 4616"/>
              <a:gd name="T9" fmla="*/ 2147483647 h 880"/>
              <a:gd name="T10" fmla="*/ 2147483647 w 4616"/>
              <a:gd name="T11" fmla="*/ 2147483647 h 880"/>
              <a:gd name="T12" fmla="*/ 2147483647 w 4616"/>
              <a:gd name="T13" fmla="*/ 2147483647 h 880"/>
              <a:gd name="T14" fmla="*/ 2147483647 w 4616"/>
              <a:gd name="T15" fmla="*/ 2147483647 h 880"/>
              <a:gd name="T16" fmla="*/ 2147483647 w 4616"/>
              <a:gd name="T17" fmla="*/ 2147483647 h 880"/>
              <a:gd name="T18" fmla="*/ 2147483647 w 4616"/>
              <a:gd name="T19" fmla="*/ 2147483647 h 880"/>
              <a:gd name="T20" fmla="*/ 2147483647 w 4616"/>
              <a:gd name="T21" fmla="*/ 2147483647 h 880"/>
              <a:gd name="T22" fmla="*/ 2147483647 w 4616"/>
              <a:gd name="T23" fmla="*/ 2147483647 h 880"/>
              <a:gd name="T24" fmla="*/ 2147483647 w 4616"/>
              <a:gd name="T25" fmla="*/ 2147483647 h 880"/>
              <a:gd name="T26" fmla="*/ 2147483647 w 4616"/>
              <a:gd name="T27" fmla="*/ 2147483647 h 880"/>
              <a:gd name="T28" fmla="*/ 2147483647 w 4616"/>
              <a:gd name="T29" fmla="*/ 2147483647 h 880"/>
              <a:gd name="T30" fmla="*/ 2147483647 w 4616"/>
              <a:gd name="T31" fmla="*/ 2147483647 h 880"/>
              <a:gd name="T32" fmla="*/ 2147483647 w 4616"/>
              <a:gd name="T33" fmla="*/ 2147483647 h 880"/>
              <a:gd name="T34" fmla="*/ 2147483647 w 4616"/>
              <a:gd name="T35" fmla="*/ 2147483647 h 880"/>
              <a:gd name="T36" fmla="*/ 2147483647 w 4616"/>
              <a:gd name="T37" fmla="*/ 2147483647 h 880"/>
              <a:gd name="T38" fmla="*/ 2147483647 w 4616"/>
              <a:gd name="T39" fmla="*/ 2147483647 h 880"/>
              <a:gd name="T40" fmla="*/ 2147483647 w 4616"/>
              <a:gd name="T41" fmla="*/ 2147483647 h 880"/>
              <a:gd name="T42" fmla="*/ 2147483647 w 4616"/>
              <a:gd name="T43" fmla="*/ 2147483647 h 880"/>
              <a:gd name="T44" fmla="*/ 2147483647 w 4616"/>
              <a:gd name="T45" fmla="*/ 2147483647 h 880"/>
              <a:gd name="T46" fmla="*/ 2147483647 w 4616"/>
              <a:gd name="T47" fmla="*/ 2147483647 h 880"/>
              <a:gd name="T48" fmla="*/ 2147483647 w 4616"/>
              <a:gd name="T49" fmla="*/ 2147483647 h 880"/>
              <a:gd name="T50" fmla="*/ 2147483647 w 4616"/>
              <a:gd name="T51" fmla="*/ 2147483647 h 880"/>
              <a:gd name="T52" fmla="*/ 2147483647 w 4616"/>
              <a:gd name="T53" fmla="*/ 2147483647 h 880"/>
              <a:gd name="T54" fmla="*/ 2147483647 w 4616"/>
              <a:gd name="T55" fmla="*/ 2147483647 h 880"/>
              <a:gd name="T56" fmla="*/ 2147483647 w 4616"/>
              <a:gd name="T57" fmla="*/ 2147483647 h 880"/>
              <a:gd name="T58" fmla="*/ 2147483647 w 4616"/>
              <a:gd name="T59" fmla="*/ 2147483647 h 880"/>
              <a:gd name="T60" fmla="*/ 2147483647 w 4616"/>
              <a:gd name="T61" fmla="*/ 2147483647 h 880"/>
              <a:gd name="T62" fmla="*/ 2147483647 w 4616"/>
              <a:gd name="T63" fmla="*/ 2147483647 h 880"/>
              <a:gd name="T64" fmla="*/ 2147483647 w 4616"/>
              <a:gd name="T65" fmla="*/ 2147483647 h 8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16"/>
              <a:gd name="T100" fmla="*/ 0 h 880"/>
              <a:gd name="T101" fmla="*/ 4616 w 4616"/>
              <a:gd name="T102" fmla="*/ 880 h 8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16" h="880">
                <a:moveTo>
                  <a:pt x="0" y="872"/>
                </a:moveTo>
                <a:cubicBezTo>
                  <a:pt x="96" y="440"/>
                  <a:pt x="192" y="8"/>
                  <a:pt x="336" y="8"/>
                </a:cubicBezTo>
                <a:cubicBezTo>
                  <a:pt x="480" y="8"/>
                  <a:pt x="704" y="872"/>
                  <a:pt x="864" y="872"/>
                </a:cubicBezTo>
                <a:cubicBezTo>
                  <a:pt x="1024" y="872"/>
                  <a:pt x="1144" y="8"/>
                  <a:pt x="1296" y="8"/>
                </a:cubicBezTo>
                <a:cubicBezTo>
                  <a:pt x="1448" y="8"/>
                  <a:pt x="1632" y="872"/>
                  <a:pt x="1776" y="872"/>
                </a:cubicBezTo>
                <a:cubicBezTo>
                  <a:pt x="1920" y="872"/>
                  <a:pt x="2056" y="16"/>
                  <a:pt x="2160" y="8"/>
                </a:cubicBezTo>
                <a:cubicBezTo>
                  <a:pt x="2264" y="0"/>
                  <a:pt x="2320" y="816"/>
                  <a:pt x="2400" y="824"/>
                </a:cubicBezTo>
                <a:cubicBezTo>
                  <a:pt x="2480" y="832"/>
                  <a:pt x="2552" y="56"/>
                  <a:pt x="2640" y="56"/>
                </a:cubicBezTo>
                <a:cubicBezTo>
                  <a:pt x="2728" y="56"/>
                  <a:pt x="2848" y="824"/>
                  <a:pt x="2928" y="824"/>
                </a:cubicBezTo>
                <a:cubicBezTo>
                  <a:pt x="3008" y="824"/>
                  <a:pt x="3048" y="56"/>
                  <a:pt x="3120" y="56"/>
                </a:cubicBezTo>
                <a:cubicBezTo>
                  <a:pt x="3192" y="56"/>
                  <a:pt x="3296" y="824"/>
                  <a:pt x="3360" y="824"/>
                </a:cubicBezTo>
                <a:cubicBezTo>
                  <a:pt x="3424" y="824"/>
                  <a:pt x="3472" y="56"/>
                  <a:pt x="3504" y="56"/>
                </a:cubicBezTo>
                <a:cubicBezTo>
                  <a:pt x="3536" y="56"/>
                  <a:pt x="3520" y="824"/>
                  <a:pt x="3552" y="824"/>
                </a:cubicBezTo>
                <a:cubicBezTo>
                  <a:pt x="3584" y="824"/>
                  <a:pt x="3656" y="56"/>
                  <a:pt x="3696" y="56"/>
                </a:cubicBezTo>
                <a:cubicBezTo>
                  <a:pt x="3736" y="56"/>
                  <a:pt x="3752" y="824"/>
                  <a:pt x="3792" y="824"/>
                </a:cubicBezTo>
                <a:cubicBezTo>
                  <a:pt x="3832" y="824"/>
                  <a:pt x="3896" y="56"/>
                  <a:pt x="3936" y="56"/>
                </a:cubicBezTo>
                <a:cubicBezTo>
                  <a:pt x="3976" y="56"/>
                  <a:pt x="4000" y="824"/>
                  <a:pt x="4032" y="824"/>
                </a:cubicBezTo>
                <a:cubicBezTo>
                  <a:pt x="4064" y="824"/>
                  <a:pt x="4096" y="48"/>
                  <a:pt x="4128" y="56"/>
                </a:cubicBezTo>
                <a:cubicBezTo>
                  <a:pt x="4160" y="64"/>
                  <a:pt x="4192" y="864"/>
                  <a:pt x="4224" y="872"/>
                </a:cubicBezTo>
                <a:cubicBezTo>
                  <a:pt x="4256" y="880"/>
                  <a:pt x="4304" y="112"/>
                  <a:pt x="4320" y="104"/>
                </a:cubicBezTo>
                <a:cubicBezTo>
                  <a:pt x="4336" y="96"/>
                  <a:pt x="4312" y="832"/>
                  <a:pt x="4320" y="824"/>
                </a:cubicBezTo>
                <a:cubicBezTo>
                  <a:pt x="4328" y="816"/>
                  <a:pt x="4360" y="64"/>
                  <a:pt x="4368" y="56"/>
                </a:cubicBezTo>
                <a:cubicBezTo>
                  <a:pt x="4376" y="48"/>
                  <a:pt x="4360" y="768"/>
                  <a:pt x="4368" y="776"/>
                </a:cubicBezTo>
                <a:cubicBezTo>
                  <a:pt x="4376" y="784"/>
                  <a:pt x="4408" y="96"/>
                  <a:pt x="4416" y="104"/>
                </a:cubicBezTo>
                <a:cubicBezTo>
                  <a:pt x="4424" y="112"/>
                  <a:pt x="4408" y="824"/>
                  <a:pt x="4416" y="824"/>
                </a:cubicBezTo>
                <a:cubicBezTo>
                  <a:pt x="4424" y="824"/>
                  <a:pt x="4456" y="112"/>
                  <a:pt x="4464" y="104"/>
                </a:cubicBezTo>
                <a:cubicBezTo>
                  <a:pt x="4472" y="96"/>
                  <a:pt x="4456" y="784"/>
                  <a:pt x="4464" y="776"/>
                </a:cubicBezTo>
                <a:cubicBezTo>
                  <a:pt x="4472" y="768"/>
                  <a:pt x="4504" y="56"/>
                  <a:pt x="4512" y="56"/>
                </a:cubicBezTo>
                <a:cubicBezTo>
                  <a:pt x="4520" y="56"/>
                  <a:pt x="4504" y="768"/>
                  <a:pt x="4512" y="776"/>
                </a:cubicBezTo>
                <a:cubicBezTo>
                  <a:pt x="4520" y="784"/>
                  <a:pt x="4552" y="104"/>
                  <a:pt x="4560" y="104"/>
                </a:cubicBezTo>
                <a:cubicBezTo>
                  <a:pt x="4568" y="104"/>
                  <a:pt x="4552" y="776"/>
                  <a:pt x="4560" y="776"/>
                </a:cubicBezTo>
                <a:cubicBezTo>
                  <a:pt x="4568" y="776"/>
                  <a:pt x="4600" y="112"/>
                  <a:pt x="4608" y="104"/>
                </a:cubicBezTo>
                <a:cubicBezTo>
                  <a:pt x="4616" y="96"/>
                  <a:pt x="4612" y="412"/>
                  <a:pt x="4608" y="728"/>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Text Box 4"/>
          <p:cNvSpPr txBox="1">
            <a:spLocks noChangeArrowheads="1"/>
          </p:cNvSpPr>
          <p:nvPr/>
        </p:nvSpPr>
        <p:spPr bwMode="auto">
          <a:xfrm>
            <a:off x="2185987" y="3766431"/>
            <a:ext cx="1295400" cy="430887"/>
          </a:xfrm>
          <a:prstGeom prst="rect">
            <a:avLst/>
          </a:prstGeom>
          <a:solidFill>
            <a:schemeClr val="accent4">
              <a:lumMod val="40000"/>
              <a:lumOff val="60000"/>
            </a:schemeClr>
          </a:solidFill>
          <a:ln w="9525">
            <a:solidFill>
              <a:srgbClr val="FFB66D"/>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200" b="1" dirty="0">
                <a:solidFill>
                  <a:schemeClr val="accent2"/>
                </a:solidFill>
                <a:cs typeface="Times New Roman" charset="0"/>
              </a:rPr>
              <a:t>10</a:t>
            </a:r>
            <a:r>
              <a:rPr lang="en-US" sz="2200" b="1" baseline="30000" dirty="0" smtClean="0">
                <a:solidFill>
                  <a:schemeClr val="accent2"/>
                </a:solidFill>
                <a:cs typeface="Times New Roman" charset="0"/>
              </a:rPr>
              <a:t>-</a:t>
            </a:r>
            <a:r>
              <a:rPr lang="el-GR" sz="2200" b="1" baseline="30000" dirty="0" smtClean="0">
                <a:solidFill>
                  <a:schemeClr val="accent2"/>
                </a:solidFill>
                <a:cs typeface="Times New Roman" charset="0"/>
              </a:rPr>
              <a:t>10</a:t>
            </a:r>
            <a:r>
              <a:rPr lang="en-US" sz="2200" b="1" dirty="0" smtClean="0">
                <a:solidFill>
                  <a:schemeClr val="accent2"/>
                </a:solidFill>
                <a:cs typeface="Times New Roman" charset="0"/>
              </a:rPr>
              <a:t> m</a:t>
            </a:r>
            <a:endParaRPr lang="en-US" sz="2200" b="1" dirty="0">
              <a:solidFill>
                <a:schemeClr val="accent2"/>
              </a:solidFill>
              <a:cs typeface="Times New Roman" charset="0"/>
            </a:endParaRPr>
          </a:p>
        </p:txBody>
      </p:sp>
      <p:sp>
        <p:nvSpPr>
          <p:cNvPr id="10" name="Text Box 4"/>
          <p:cNvSpPr txBox="1">
            <a:spLocks noChangeArrowheads="1"/>
          </p:cNvSpPr>
          <p:nvPr/>
        </p:nvSpPr>
        <p:spPr bwMode="auto">
          <a:xfrm>
            <a:off x="4020520" y="3796576"/>
            <a:ext cx="1295400" cy="430887"/>
          </a:xfrm>
          <a:prstGeom prst="rect">
            <a:avLst/>
          </a:prstGeom>
          <a:solidFill>
            <a:schemeClr val="accent4">
              <a:lumMod val="40000"/>
              <a:lumOff val="60000"/>
            </a:schemeClr>
          </a:solidFill>
          <a:ln w="9525">
            <a:solidFill>
              <a:srgbClr val="FFB66D"/>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200" b="1" dirty="0">
                <a:solidFill>
                  <a:schemeClr val="accent2"/>
                </a:solidFill>
                <a:cs typeface="Times New Roman" charset="0"/>
              </a:rPr>
              <a:t>10</a:t>
            </a:r>
            <a:r>
              <a:rPr lang="en-US" sz="2200" b="1" baseline="30000" dirty="0" smtClean="0">
                <a:solidFill>
                  <a:schemeClr val="accent2"/>
                </a:solidFill>
                <a:cs typeface="Times New Roman" charset="0"/>
              </a:rPr>
              <a:t>-</a:t>
            </a:r>
            <a:r>
              <a:rPr lang="el-GR" sz="2200" b="1" baseline="30000" dirty="0" smtClean="0">
                <a:solidFill>
                  <a:schemeClr val="accent2"/>
                </a:solidFill>
                <a:cs typeface="Times New Roman" charset="0"/>
              </a:rPr>
              <a:t>14</a:t>
            </a:r>
            <a:r>
              <a:rPr lang="en-US" sz="2200" b="1" dirty="0" smtClean="0">
                <a:solidFill>
                  <a:schemeClr val="accent2"/>
                </a:solidFill>
                <a:cs typeface="Times New Roman" charset="0"/>
              </a:rPr>
              <a:t> m</a:t>
            </a:r>
            <a:endParaRPr lang="en-US" sz="2200" b="1" dirty="0">
              <a:solidFill>
                <a:schemeClr val="accent2"/>
              </a:solidFill>
              <a:cs typeface="Times New Roman" charset="0"/>
            </a:endParaRPr>
          </a:p>
        </p:txBody>
      </p:sp>
      <p:sp>
        <p:nvSpPr>
          <p:cNvPr id="11" name="Line 12"/>
          <p:cNvSpPr>
            <a:spLocks noChangeShapeType="1"/>
          </p:cNvSpPr>
          <p:nvPr/>
        </p:nvSpPr>
        <p:spPr bwMode="auto">
          <a:xfrm>
            <a:off x="4212492" y="4122413"/>
            <a:ext cx="0" cy="504825"/>
          </a:xfrm>
          <a:prstGeom prst="line">
            <a:avLst/>
          </a:prstGeom>
          <a:noFill/>
          <a:ln w="28575">
            <a:solidFill>
              <a:srgbClr val="CC33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2" name="Line 12"/>
          <p:cNvSpPr>
            <a:spLocks noChangeShapeType="1"/>
          </p:cNvSpPr>
          <p:nvPr/>
        </p:nvSpPr>
        <p:spPr bwMode="auto">
          <a:xfrm>
            <a:off x="2571458" y="4197318"/>
            <a:ext cx="0" cy="504825"/>
          </a:xfrm>
          <a:prstGeom prst="line">
            <a:avLst/>
          </a:prstGeom>
          <a:noFill/>
          <a:ln w="28575">
            <a:solidFill>
              <a:srgbClr val="CC33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3" name="Line 12"/>
          <p:cNvSpPr>
            <a:spLocks noChangeShapeType="1"/>
          </p:cNvSpPr>
          <p:nvPr/>
        </p:nvSpPr>
        <p:spPr bwMode="auto">
          <a:xfrm>
            <a:off x="6807237" y="4197318"/>
            <a:ext cx="0" cy="504825"/>
          </a:xfrm>
          <a:prstGeom prst="line">
            <a:avLst/>
          </a:prstGeom>
          <a:noFill/>
          <a:ln w="28575">
            <a:solidFill>
              <a:srgbClr val="CC33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6" name="Text Box 4"/>
          <p:cNvSpPr txBox="1">
            <a:spLocks noChangeArrowheads="1"/>
          </p:cNvSpPr>
          <p:nvPr/>
        </p:nvSpPr>
        <p:spPr bwMode="auto">
          <a:xfrm>
            <a:off x="6019800" y="3796576"/>
            <a:ext cx="1295400" cy="430887"/>
          </a:xfrm>
          <a:prstGeom prst="rect">
            <a:avLst/>
          </a:prstGeom>
          <a:solidFill>
            <a:schemeClr val="accent4">
              <a:lumMod val="40000"/>
              <a:lumOff val="60000"/>
            </a:schemeClr>
          </a:solidFill>
          <a:ln w="9525">
            <a:solidFill>
              <a:srgbClr val="FFB66D"/>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200" b="1" dirty="0">
                <a:solidFill>
                  <a:schemeClr val="accent2"/>
                </a:solidFill>
                <a:cs typeface="Times New Roman" charset="0"/>
              </a:rPr>
              <a:t>10</a:t>
            </a:r>
            <a:r>
              <a:rPr lang="en-US" sz="2200" b="1" baseline="30000" dirty="0" smtClean="0">
                <a:solidFill>
                  <a:schemeClr val="accent2"/>
                </a:solidFill>
                <a:cs typeface="Times New Roman" charset="0"/>
              </a:rPr>
              <a:t>-</a:t>
            </a:r>
            <a:r>
              <a:rPr lang="el-GR" sz="2200" b="1" baseline="30000" dirty="0" smtClean="0">
                <a:solidFill>
                  <a:schemeClr val="accent2"/>
                </a:solidFill>
                <a:cs typeface="Times New Roman" charset="0"/>
              </a:rPr>
              <a:t>15</a:t>
            </a:r>
            <a:r>
              <a:rPr lang="en-US" sz="2200" b="1" dirty="0" smtClean="0">
                <a:solidFill>
                  <a:schemeClr val="accent2"/>
                </a:solidFill>
                <a:cs typeface="Times New Roman" charset="0"/>
              </a:rPr>
              <a:t> m</a:t>
            </a:r>
            <a:endParaRPr lang="en-US" sz="2200" b="1" dirty="0">
              <a:solidFill>
                <a:schemeClr val="accent2"/>
              </a:solidFill>
              <a:cs typeface="Times New Roman" charset="0"/>
            </a:endParaRPr>
          </a:p>
        </p:txBody>
      </p:sp>
      <p:sp>
        <p:nvSpPr>
          <p:cNvPr id="18" name="Text Box 6"/>
          <p:cNvSpPr txBox="1">
            <a:spLocks noChangeArrowheads="1"/>
          </p:cNvSpPr>
          <p:nvPr/>
        </p:nvSpPr>
        <p:spPr bwMode="auto">
          <a:xfrm>
            <a:off x="7848600" y="3796576"/>
            <a:ext cx="1295400" cy="430887"/>
          </a:xfrm>
          <a:prstGeom prst="rect">
            <a:avLst/>
          </a:prstGeom>
          <a:solidFill>
            <a:schemeClr val="accent4">
              <a:lumMod val="40000"/>
              <a:lumOff val="60000"/>
            </a:schemeClr>
          </a:solidFill>
          <a:ln w="9525">
            <a:solidFill>
              <a:srgbClr val="FFB66D"/>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200" b="1" dirty="0">
                <a:solidFill>
                  <a:schemeClr val="accent2"/>
                </a:solidFill>
                <a:cs typeface="Times New Roman" charset="0"/>
              </a:rPr>
              <a:t>10</a:t>
            </a:r>
            <a:r>
              <a:rPr lang="en-US" sz="2200" b="1" baseline="30000" dirty="0">
                <a:solidFill>
                  <a:schemeClr val="accent2"/>
                </a:solidFill>
                <a:cs typeface="Times New Roman" charset="0"/>
              </a:rPr>
              <a:t>-</a:t>
            </a:r>
            <a:r>
              <a:rPr lang="en-US" sz="2200" b="1" baseline="30000" dirty="0" smtClean="0">
                <a:solidFill>
                  <a:schemeClr val="accent2"/>
                </a:solidFill>
                <a:cs typeface="Times New Roman" charset="0"/>
              </a:rPr>
              <a:t>1</a:t>
            </a:r>
            <a:r>
              <a:rPr lang="el-GR" sz="2200" b="1" baseline="30000" dirty="0" smtClean="0">
                <a:solidFill>
                  <a:schemeClr val="accent2"/>
                </a:solidFill>
                <a:cs typeface="Times New Roman" charset="0"/>
              </a:rPr>
              <a:t>9</a:t>
            </a:r>
            <a:r>
              <a:rPr lang="en-US" sz="2200" b="1" dirty="0" smtClean="0">
                <a:solidFill>
                  <a:schemeClr val="accent2"/>
                </a:solidFill>
                <a:cs typeface="Times New Roman" charset="0"/>
              </a:rPr>
              <a:t> m</a:t>
            </a:r>
            <a:endParaRPr lang="en-US" sz="2200" b="1" dirty="0">
              <a:solidFill>
                <a:schemeClr val="accent2"/>
              </a:solidFill>
              <a:cs typeface="Times New Roman" charset="0"/>
            </a:endParaRPr>
          </a:p>
        </p:txBody>
      </p:sp>
      <p:sp>
        <p:nvSpPr>
          <p:cNvPr id="19" name="Line 12"/>
          <p:cNvSpPr>
            <a:spLocks noChangeShapeType="1"/>
          </p:cNvSpPr>
          <p:nvPr/>
        </p:nvSpPr>
        <p:spPr bwMode="auto">
          <a:xfrm>
            <a:off x="8696380" y="4227465"/>
            <a:ext cx="0" cy="504825"/>
          </a:xfrm>
          <a:prstGeom prst="line">
            <a:avLst/>
          </a:prstGeom>
          <a:noFill/>
          <a:ln w="28575">
            <a:solidFill>
              <a:srgbClr val="CC33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6" name="TextBox 25"/>
          <p:cNvSpPr txBox="1"/>
          <p:nvPr/>
        </p:nvSpPr>
        <p:spPr>
          <a:xfrm>
            <a:off x="317515" y="4163313"/>
            <a:ext cx="738190" cy="369332"/>
          </a:xfrm>
          <a:prstGeom prst="rect">
            <a:avLst/>
          </a:prstGeom>
          <a:solidFill>
            <a:schemeClr val="bg1"/>
          </a:solidFill>
        </p:spPr>
        <p:txBody>
          <a:bodyPr wrap="none" rtlCol="0">
            <a:spAutoFit/>
          </a:bodyPr>
          <a:lstStyle/>
          <a:p>
            <a:r>
              <a:rPr lang="el-GR" dirty="0" smtClean="0"/>
              <a:t>λ=h/p</a:t>
            </a:r>
            <a:endParaRPr lang="en-US" dirty="0"/>
          </a:p>
        </p:txBody>
      </p:sp>
    </p:spTree>
    <p:extLst>
      <p:ext uri="{BB962C8B-B14F-4D97-AF65-F5344CB8AC3E}">
        <p14:creationId xmlns:p14="http://schemas.microsoft.com/office/powerpoint/2010/main" val="153623895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a:defRPr/>
            </a:pPr>
            <a:fld id="{440469B9-CB18-864C-95F8-5B1F4CA917A4}" type="slidenum">
              <a:rPr lang="en-US" smtClean="0"/>
              <a:pPr>
                <a:defRPr/>
              </a:pPr>
              <a:t>30</a:t>
            </a:fld>
            <a:endParaRPr lang="en-US" dirty="0"/>
          </a:p>
        </p:txBody>
      </p:sp>
      <p:sp>
        <p:nvSpPr>
          <p:cNvPr id="5" name="Rectangle 4"/>
          <p:cNvSpPr/>
          <p:nvPr/>
        </p:nvSpPr>
        <p:spPr>
          <a:xfrm>
            <a:off x="-1" y="6211671"/>
            <a:ext cx="9144001" cy="646331"/>
          </a:xfrm>
          <a:prstGeom prst="rect">
            <a:avLst/>
          </a:prstGeom>
          <a:solidFill>
            <a:srgbClr val="FFFFFF"/>
          </a:solidFill>
          <a:ln>
            <a:solidFill>
              <a:srgbClr val="FFFF00"/>
            </a:solidFill>
          </a:ln>
        </p:spPr>
        <p:txBody>
          <a:bodyPr wrap="square">
            <a:spAutoFit/>
          </a:bodyPr>
          <a:lstStyle/>
          <a:p>
            <a:pPr algn="ctr"/>
            <a:r>
              <a:rPr lang="el-GR" dirty="0">
                <a:solidFill>
                  <a:srgbClr val="0000FF"/>
                </a:solidFill>
              </a:rPr>
              <a:t> </a:t>
            </a:r>
            <a:endParaRPr lang="el-GR" dirty="0" smtClean="0">
              <a:solidFill>
                <a:srgbClr val="0000FF"/>
              </a:solidFill>
            </a:endParaRPr>
          </a:p>
          <a:p>
            <a:pPr algn="ctr"/>
            <a:r>
              <a:rPr lang="el-GR" dirty="0" smtClean="0">
                <a:solidFill>
                  <a:srgbClr val="0000FF"/>
                </a:solidFill>
              </a:rPr>
              <a:t>Το πείραμα ALICE (όπως ήταν μέχρι το τέλος του 2018)</a:t>
            </a:r>
            <a:endParaRPr lang="en-US" dirty="0">
              <a:solidFill>
                <a:srgbClr val="0000FF"/>
              </a:solidFill>
            </a:endParaRPr>
          </a:p>
        </p:txBody>
      </p:sp>
      <p:pic>
        <p:nvPicPr>
          <p:cNvPr id="3" name="Picture 2" descr="2012-Aug-02-ALICE_3D_v0_with_Tex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027"/>
            <a:ext cx="9144000" cy="6214704"/>
          </a:xfrm>
          <a:prstGeom prst="rect">
            <a:avLst/>
          </a:prstGeom>
        </p:spPr>
      </p:pic>
      <p:sp>
        <p:nvSpPr>
          <p:cNvPr id="4" name="Footer Placeholder 3"/>
          <p:cNvSpPr>
            <a:spLocks noGrp="1"/>
          </p:cNvSpPr>
          <p:nvPr>
            <p:ph type="ftr" sz="quarter" idx="12"/>
          </p:nvPr>
        </p:nvSpPr>
        <p:spPr>
          <a:xfrm>
            <a:off x="5442234" y="5703629"/>
            <a:ext cx="5078412" cy="365125"/>
          </a:xfrm>
        </p:spPr>
        <p:txBody>
          <a:bodyPr/>
          <a:lstStyle/>
          <a:p>
            <a:pPr>
              <a:defRPr/>
            </a:pPr>
            <a:r>
              <a:rPr lang="el-GR" smtClean="0"/>
              <a:t>Δέσποινα Χατζηφωτιάδου </a:t>
            </a:r>
            <a:endParaRPr lang="en-US" dirty="0"/>
          </a:p>
        </p:txBody>
      </p:sp>
    </p:spTree>
    <p:extLst>
      <p:ext uri="{BB962C8B-B14F-4D97-AF65-F5344CB8AC3E}">
        <p14:creationId xmlns:p14="http://schemas.microsoft.com/office/powerpoint/2010/main" val="31832911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FF">
            <a:alpha val="28000"/>
          </a:srgbClr>
        </a:solidFill>
        <a:effectLst/>
      </p:bgPr>
    </p:bg>
    <p:spTree>
      <p:nvGrpSpPr>
        <p:cNvPr id="1" name=""/>
        <p:cNvGrpSpPr/>
        <p:nvPr/>
      </p:nvGrpSpPr>
      <p:grpSpPr>
        <a:xfrm>
          <a:off x="0" y="0"/>
          <a:ext cx="0" cy="0"/>
          <a:chOff x="0" y="0"/>
          <a:chExt cx="0" cy="0"/>
        </a:xfrm>
      </p:grpSpPr>
      <p:sp>
        <p:nvSpPr>
          <p:cNvPr id="64" name="Espace réservé du numéro de diapositive 5"/>
          <p:cNvSpPr>
            <a:spLocks noGrp="1"/>
          </p:cNvSpPr>
          <p:nvPr>
            <p:ph type="sldNum" sz="quarter" idx="12"/>
          </p:nvPr>
        </p:nvSpPr>
        <p:spPr/>
        <p:txBody>
          <a:bodyPr/>
          <a:lstStyle/>
          <a:p>
            <a:fld id="{16666226-2B3D-7440-BBFD-7CFB1576B538}" type="slidenum">
              <a:rPr lang="en-US"/>
              <a:pPr/>
              <a:t>31</a:t>
            </a:fld>
            <a:endParaRPr lang="en-US"/>
          </a:p>
        </p:txBody>
      </p:sp>
      <p:sp>
        <p:nvSpPr>
          <p:cNvPr id="109570" name="Rectangle 2"/>
          <p:cNvSpPr>
            <a:spLocks noGrp="1" noChangeArrowheads="1"/>
          </p:cNvSpPr>
          <p:nvPr>
            <p:ph type="title"/>
          </p:nvPr>
        </p:nvSpPr>
        <p:spPr/>
        <p:txBody>
          <a:bodyPr>
            <a:normAutofit/>
          </a:bodyPr>
          <a:lstStyle/>
          <a:p>
            <a:r>
              <a:rPr lang="el-GR" sz="2800" dirty="0" smtClean="0"/>
              <a:t>Ανιχνευτές πυριτίου : </a:t>
            </a:r>
            <a:r>
              <a:rPr lang="el-GR" sz="2800" dirty="0" smtClean="0"/>
              <a:t>~ 10 000 000 κανάλια</a:t>
            </a:r>
            <a:endParaRPr lang="fr-FR" sz="2800" dirty="0"/>
          </a:p>
        </p:txBody>
      </p:sp>
      <p:sp>
        <p:nvSpPr>
          <p:cNvPr id="109571" name="Rectangle 3"/>
          <p:cNvSpPr>
            <a:spLocks noGrp="1" noChangeArrowheads="1"/>
          </p:cNvSpPr>
          <p:nvPr>
            <p:ph type="body" idx="1"/>
          </p:nvPr>
        </p:nvSpPr>
        <p:spPr>
          <a:xfrm>
            <a:off x="457201" y="1417640"/>
            <a:ext cx="8435975" cy="674219"/>
          </a:xfrm>
        </p:spPr>
        <p:txBody>
          <a:bodyPr>
            <a:normAutofit/>
          </a:bodyPr>
          <a:lstStyle/>
          <a:p>
            <a:pPr>
              <a:lnSpc>
                <a:spcPct val="80000"/>
              </a:lnSpc>
            </a:pPr>
            <a:r>
              <a:rPr lang="el-GR" sz="1800" dirty="0" smtClean="0"/>
              <a:t>Εσωτερικό σύστημα ανιχνευτών ιχνών</a:t>
            </a:r>
            <a:r>
              <a:rPr lang="fr-FR" sz="1800" dirty="0" smtClean="0"/>
              <a:t>: </a:t>
            </a:r>
            <a:r>
              <a:rPr lang="fr-FR" sz="1800" dirty="0"/>
              <a:t>6 </a:t>
            </a:r>
            <a:r>
              <a:rPr lang="el-GR" sz="1800" dirty="0"/>
              <a:t>στρώματα </a:t>
            </a:r>
            <a:r>
              <a:rPr lang="el-GR" sz="1800" dirty="0" smtClean="0"/>
              <a:t>από διόδους </a:t>
            </a:r>
            <a:r>
              <a:rPr lang="fr-FR" sz="1800" dirty="0" smtClean="0"/>
              <a:t>Si</a:t>
            </a:r>
            <a:endParaRPr lang="el-GR" sz="1800" dirty="0" smtClean="0"/>
          </a:p>
          <a:p>
            <a:pPr>
              <a:lnSpc>
                <a:spcPct val="80000"/>
              </a:lnSpc>
            </a:pPr>
            <a:r>
              <a:rPr lang="el-GR" sz="1800" dirty="0" smtClean="0"/>
              <a:t> </a:t>
            </a:r>
            <a:endParaRPr lang="fr-FR" sz="1800" dirty="0"/>
          </a:p>
        </p:txBody>
      </p:sp>
      <p:sp>
        <p:nvSpPr>
          <p:cNvPr id="109597" name="Text Box 29"/>
          <p:cNvSpPr txBox="1">
            <a:spLocks noChangeArrowheads="1"/>
          </p:cNvSpPr>
          <p:nvPr/>
        </p:nvSpPr>
        <p:spPr bwMode="auto">
          <a:xfrm>
            <a:off x="1547813" y="4324352"/>
            <a:ext cx="785078" cy="307777"/>
          </a:xfrm>
          <a:prstGeom prst="rect">
            <a:avLst/>
          </a:prstGeom>
          <a:noFill/>
          <a:ln w="9525">
            <a:noFill/>
            <a:miter lim="800000"/>
            <a:headEnd/>
            <a:tailEnd/>
          </a:ln>
          <a:effectLst/>
        </p:spPr>
        <p:txBody>
          <a:bodyPr wrap="none">
            <a:prstTxWarp prst="textNoShape">
              <a:avLst/>
            </a:prstTxWarp>
            <a:spAutoFit/>
          </a:bodyPr>
          <a:lstStyle/>
          <a:p>
            <a:r>
              <a:rPr lang="en-US" sz="1400"/>
              <a:t>300 </a:t>
            </a:r>
            <a:r>
              <a:rPr lang="en-US" sz="1400" smtClean="0"/>
              <a:t>mm</a:t>
            </a:r>
            <a:endParaRPr lang="en-US" sz="1400">
              <a:latin typeface="Verdana" charset="0"/>
            </a:endParaRPr>
          </a:p>
        </p:txBody>
      </p:sp>
      <p:grpSp>
        <p:nvGrpSpPr>
          <p:cNvPr id="109613" name="Group 45"/>
          <p:cNvGrpSpPr>
            <a:grpSpLocks/>
          </p:cNvGrpSpPr>
          <p:nvPr/>
        </p:nvGrpSpPr>
        <p:grpSpPr bwMode="auto">
          <a:xfrm>
            <a:off x="1835151" y="2492377"/>
            <a:ext cx="4681538" cy="2352675"/>
            <a:chOff x="158" y="1222"/>
            <a:chExt cx="2949" cy="1482"/>
          </a:xfrm>
        </p:grpSpPr>
        <p:sp>
          <p:nvSpPr>
            <p:cNvPr id="109572" name="AutoShape 4"/>
            <p:cNvSpPr>
              <a:spLocks noChangeArrowheads="1"/>
            </p:cNvSpPr>
            <p:nvPr/>
          </p:nvSpPr>
          <p:spPr bwMode="auto">
            <a:xfrm>
              <a:off x="567" y="1570"/>
              <a:ext cx="2041" cy="1134"/>
            </a:xfrm>
            <a:prstGeom prst="cube">
              <a:avLst>
                <a:gd name="adj" fmla="val 62787"/>
              </a:avLst>
            </a:prstGeom>
            <a:solidFill>
              <a:schemeClr val="hlink"/>
            </a:solidFill>
            <a:ln w="9525">
              <a:solidFill>
                <a:schemeClr val="folHlink"/>
              </a:solidFill>
              <a:miter lim="800000"/>
              <a:headEnd/>
              <a:tailEnd/>
            </a:ln>
            <a:effectLst/>
          </p:spPr>
          <p:txBody>
            <a:bodyPr wrap="none" anchor="ctr">
              <a:prstTxWarp prst="textNoShape">
                <a:avLst/>
              </a:prstTxWarp>
            </a:bodyPr>
            <a:lstStyle/>
            <a:p>
              <a:endParaRPr lang="fr-FR"/>
            </a:p>
          </p:txBody>
        </p:sp>
        <p:sp>
          <p:nvSpPr>
            <p:cNvPr id="109576" name="AutoShape 8"/>
            <p:cNvSpPr>
              <a:spLocks noChangeArrowheads="1"/>
            </p:cNvSpPr>
            <p:nvPr/>
          </p:nvSpPr>
          <p:spPr bwMode="auto">
            <a:xfrm>
              <a:off x="1792" y="1570"/>
              <a:ext cx="725" cy="709"/>
            </a:xfrm>
            <a:prstGeom prst="cube">
              <a:avLst>
                <a:gd name="adj" fmla="val 95065"/>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109577" name="AutoShape 9"/>
            <p:cNvSpPr>
              <a:spLocks noChangeArrowheads="1"/>
            </p:cNvSpPr>
            <p:nvPr/>
          </p:nvSpPr>
          <p:spPr bwMode="auto">
            <a:xfrm>
              <a:off x="1655" y="1570"/>
              <a:ext cx="725" cy="709"/>
            </a:xfrm>
            <a:prstGeom prst="cube">
              <a:avLst>
                <a:gd name="adj" fmla="val 95065"/>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109578" name="AutoShape 10"/>
            <p:cNvSpPr>
              <a:spLocks noChangeArrowheads="1"/>
            </p:cNvSpPr>
            <p:nvPr/>
          </p:nvSpPr>
          <p:spPr bwMode="auto">
            <a:xfrm>
              <a:off x="1519" y="1570"/>
              <a:ext cx="725" cy="709"/>
            </a:xfrm>
            <a:prstGeom prst="cube">
              <a:avLst>
                <a:gd name="adj" fmla="val 95065"/>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109579" name="AutoShape 11"/>
            <p:cNvSpPr>
              <a:spLocks noChangeArrowheads="1"/>
            </p:cNvSpPr>
            <p:nvPr/>
          </p:nvSpPr>
          <p:spPr bwMode="auto">
            <a:xfrm>
              <a:off x="1384" y="1570"/>
              <a:ext cx="725" cy="709"/>
            </a:xfrm>
            <a:prstGeom prst="cube">
              <a:avLst>
                <a:gd name="adj" fmla="val 95065"/>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109580" name="AutoShape 12"/>
            <p:cNvSpPr>
              <a:spLocks noChangeArrowheads="1"/>
            </p:cNvSpPr>
            <p:nvPr/>
          </p:nvSpPr>
          <p:spPr bwMode="auto">
            <a:xfrm>
              <a:off x="1247" y="1570"/>
              <a:ext cx="725" cy="709"/>
            </a:xfrm>
            <a:prstGeom prst="cube">
              <a:avLst>
                <a:gd name="adj" fmla="val 95065"/>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109581" name="AutoShape 13"/>
            <p:cNvSpPr>
              <a:spLocks noChangeArrowheads="1"/>
            </p:cNvSpPr>
            <p:nvPr/>
          </p:nvSpPr>
          <p:spPr bwMode="auto">
            <a:xfrm>
              <a:off x="1111" y="1570"/>
              <a:ext cx="725" cy="709"/>
            </a:xfrm>
            <a:prstGeom prst="cube">
              <a:avLst>
                <a:gd name="adj" fmla="val 95065"/>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109582" name="AutoShape 14"/>
            <p:cNvSpPr>
              <a:spLocks noChangeArrowheads="1"/>
            </p:cNvSpPr>
            <p:nvPr/>
          </p:nvSpPr>
          <p:spPr bwMode="auto">
            <a:xfrm>
              <a:off x="975" y="1570"/>
              <a:ext cx="725" cy="709"/>
            </a:xfrm>
            <a:prstGeom prst="cube">
              <a:avLst>
                <a:gd name="adj" fmla="val 95065"/>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109583" name="AutoShape 15"/>
            <p:cNvSpPr>
              <a:spLocks noChangeArrowheads="1"/>
            </p:cNvSpPr>
            <p:nvPr/>
          </p:nvSpPr>
          <p:spPr bwMode="auto">
            <a:xfrm>
              <a:off x="839" y="1570"/>
              <a:ext cx="725" cy="709"/>
            </a:xfrm>
            <a:prstGeom prst="cube">
              <a:avLst>
                <a:gd name="adj" fmla="val 95065"/>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109584" name="AutoShape 16"/>
            <p:cNvSpPr>
              <a:spLocks noChangeArrowheads="1"/>
            </p:cNvSpPr>
            <p:nvPr/>
          </p:nvSpPr>
          <p:spPr bwMode="auto">
            <a:xfrm>
              <a:off x="703" y="1570"/>
              <a:ext cx="725" cy="709"/>
            </a:xfrm>
            <a:prstGeom prst="cube">
              <a:avLst>
                <a:gd name="adj" fmla="val 95065"/>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109585" name="Line 17"/>
            <p:cNvSpPr>
              <a:spLocks noChangeShapeType="1"/>
            </p:cNvSpPr>
            <p:nvPr/>
          </p:nvSpPr>
          <p:spPr bwMode="auto">
            <a:xfrm>
              <a:off x="567" y="2659"/>
              <a:ext cx="1315" cy="0"/>
            </a:xfrm>
            <a:prstGeom prst="line">
              <a:avLst/>
            </a:prstGeom>
            <a:noFill/>
            <a:ln w="28575">
              <a:solidFill>
                <a:srgbClr val="000000"/>
              </a:solidFill>
              <a:round/>
              <a:headEnd/>
              <a:tailEnd/>
            </a:ln>
            <a:effectLst/>
          </p:spPr>
          <p:txBody>
            <a:bodyPr>
              <a:prstTxWarp prst="textNoShape">
                <a:avLst/>
              </a:prstTxWarp>
            </a:bodyPr>
            <a:lstStyle/>
            <a:p>
              <a:endParaRPr lang="fr-FR"/>
            </a:p>
          </p:txBody>
        </p:sp>
        <p:sp>
          <p:nvSpPr>
            <p:cNvPr id="109586" name="Line 18"/>
            <p:cNvSpPr>
              <a:spLocks noChangeShapeType="1"/>
            </p:cNvSpPr>
            <p:nvPr/>
          </p:nvSpPr>
          <p:spPr bwMode="auto">
            <a:xfrm flipV="1">
              <a:off x="1882" y="1933"/>
              <a:ext cx="726" cy="726"/>
            </a:xfrm>
            <a:prstGeom prst="line">
              <a:avLst/>
            </a:prstGeom>
            <a:noFill/>
            <a:ln w="28575">
              <a:solidFill>
                <a:srgbClr val="000000"/>
              </a:solidFill>
              <a:round/>
              <a:headEnd/>
              <a:tailEnd/>
            </a:ln>
            <a:effectLst/>
          </p:spPr>
          <p:txBody>
            <a:bodyPr>
              <a:prstTxWarp prst="textNoShape">
                <a:avLst/>
              </a:prstTxWarp>
            </a:bodyPr>
            <a:lstStyle/>
            <a:p>
              <a:endParaRPr lang="fr-FR"/>
            </a:p>
          </p:txBody>
        </p:sp>
        <p:sp>
          <p:nvSpPr>
            <p:cNvPr id="109587" name="Line 19"/>
            <p:cNvSpPr>
              <a:spLocks noChangeShapeType="1"/>
            </p:cNvSpPr>
            <p:nvPr/>
          </p:nvSpPr>
          <p:spPr bwMode="auto">
            <a:xfrm>
              <a:off x="702" y="2296"/>
              <a:ext cx="46" cy="0"/>
            </a:xfrm>
            <a:prstGeom prst="line">
              <a:avLst/>
            </a:prstGeom>
            <a:noFill/>
            <a:ln w="28575">
              <a:solidFill>
                <a:srgbClr val="000000"/>
              </a:solidFill>
              <a:round/>
              <a:headEnd/>
              <a:tailEnd/>
            </a:ln>
            <a:effectLst/>
          </p:spPr>
          <p:txBody>
            <a:bodyPr>
              <a:prstTxWarp prst="textNoShape">
                <a:avLst/>
              </a:prstTxWarp>
            </a:bodyPr>
            <a:lstStyle/>
            <a:p>
              <a:endParaRPr lang="fr-FR"/>
            </a:p>
          </p:txBody>
        </p:sp>
        <p:sp>
          <p:nvSpPr>
            <p:cNvPr id="109588" name="Line 20"/>
            <p:cNvSpPr>
              <a:spLocks noChangeShapeType="1"/>
            </p:cNvSpPr>
            <p:nvPr/>
          </p:nvSpPr>
          <p:spPr bwMode="auto">
            <a:xfrm>
              <a:off x="838" y="2296"/>
              <a:ext cx="46" cy="0"/>
            </a:xfrm>
            <a:prstGeom prst="line">
              <a:avLst/>
            </a:prstGeom>
            <a:noFill/>
            <a:ln w="28575">
              <a:solidFill>
                <a:srgbClr val="000000"/>
              </a:solidFill>
              <a:round/>
              <a:headEnd/>
              <a:tailEnd/>
            </a:ln>
            <a:effectLst/>
          </p:spPr>
          <p:txBody>
            <a:bodyPr>
              <a:prstTxWarp prst="textNoShape">
                <a:avLst/>
              </a:prstTxWarp>
            </a:bodyPr>
            <a:lstStyle/>
            <a:p>
              <a:endParaRPr lang="fr-FR"/>
            </a:p>
          </p:txBody>
        </p:sp>
        <p:sp>
          <p:nvSpPr>
            <p:cNvPr id="109589" name="Line 21"/>
            <p:cNvSpPr>
              <a:spLocks noChangeShapeType="1"/>
            </p:cNvSpPr>
            <p:nvPr/>
          </p:nvSpPr>
          <p:spPr bwMode="auto">
            <a:xfrm>
              <a:off x="974" y="2296"/>
              <a:ext cx="46" cy="0"/>
            </a:xfrm>
            <a:prstGeom prst="line">
              <a:avLst/>
            </a:prstGeom>
            <a:noFill/>
            <a:ln w="28575">
              <a:solidFill>
                <a:srgbClr val="000000"/>
              </a:solidFill>
              <a:round/>
              <a:headEnd/>
              <a:tailEnd/>
            </a:ln>
            <a:effectLst/>
          </p:spPr>
          <p:txBody>
            <a:bodyPr>
              <a:prstTxWarp prst="textNoShape">
                <a:avLst/>
              </a:prstTxWarp>
            </a:bodyPr>
            <a:lstStyle/>
            <a:p>
              <a:endParaRPr lang="fr-FR"/>
            </a:p>
          </p:txBody>
        </p:sp>
        <p:sp>
          <p:nvSpPr>
            <p:cNvPr id="109590" name="Line 22"/>
            <p:cNvSpPr>
              <a:spLocks noChangeShapeType="1"/>
            </p:cNvSpPr>
            <p:nvPr/>
          </p:nvSpPr>
          <p:spPr bwMode="auto">
            <a:xfrm>
              <a:off x="1110" y="2296"/>
              <a:ext cx="46" cy="0"/>
            </a:xfrm>
            <a:prstGeom prst="line">
              <a:avLst/>
            </a:prstGeom>
            <a:noFill/>
            <a:ln w="28575">
              <a:solidFill>
                <a:srgbClr val="000000"/>
              </a:solidFill>
              <a:round/>
              <a:headEnd/>
              <a:tailEnd/>
            </a:ln>
            <a:effectLst/>
          </p:spPr>
          <p:txBody>
            <a:bodyPr>
              <a:prstTxWarp prst="textNoShape">
                <a:avLst/>
              </a:prstTxWarp>
            </a:bodyPr>
            <a:lstStyle/>
            <a:p>
              <a:endParaRPr lang="fr-FR"/>
            </a:p>
          </p:txBody>
        </p:sp>
        <p:sp>
          <p:nvSpPr>
            <p:cNvPr id="109591" name="Line 23"/>
            <p:cNvSpPr>
              <a:spLocks noChangeShapeType="1"/>
            </p:cNvSpPr>
            <p:nvPr/>
          </p:nvSpPr>
          <p:spPr bwMode="auto">
            <a:xfrm>
              <a:off x="1246" y="2296"/>
              <a:ext cx="46" cy="0"/>
            </a:xfrm>
            <a:prstGeom prst="line">
              <a:avLst/>
            </a:prstGeom>
            <a:noFill/>
            <a:ln w="28575">
              <a:solidFill>
                <a:srgbClr val="000000"/>
              </a:solidFill>
              <a:round/>
              <a:headEnd/>
              <a:tailEnd/>
            </a:ln>
            <a:effectLst/>
          </p:spPr>
          <p:txBody>
            <a:bodyPr>
              <a:prstTxWarp prst="textNoShape">
                <a:avLst/>
              </a:prstTxWarp>
            </a:bodyPr>
            <a:lstStyle/>
            <a:p>
              <a:endParaRPr lang="fr-FR"/>
            </a:p>
          </p:txBody>
        </p:sp>
        <p:sp>
          <p:nvSpPr>
            <p:cNvPr id="109592" name="Line 24"/>
            <p:cNvSpPr>
              <a:spLocks noChangeShapeType="1"/>
            </p:cNvSpPr>
            <p:nvPr/>
          </p:nvSpPr>
          <p:spPr bwMode="auto">
            <a:xfrm>
              <a:off x="1383" y="2296"/>
              <a:ext cx="46" cy="0"/>
            </a:xfrm>
            <a:prstGeom prst="line">
              <a:avLst/>
            </a:prstGeom>
            <a:noFill/>
            <a:ln w="28575">
              <a:solidFill>
                <a:srgbClr val="000000"/>
              </a:solidFill>
              <a:round/>
              <a:headEnd/>
              <a:tailEnd/>
            </a:ln>
            <a:effectLst/>
          </p:spPr>
          <p:txBody>
            <a:bodyPr>
              <a:prstTxWarp prst="textNoShape">
                <a:avLst/>
              </a:prstTxWarp>
            </a:bodyPr>
            <a:lstStyle/>
            <a:p>
              <a:endParaRPr lang="fr-FR"/>
            </a:p>
          </p:txBody>
        </p:sp>
        <p:sp>
          <p:nvSpPr>
            <p:cNvPr id="109593" name="Line 25"/>
            <p:cNvSpPr>
              <a:spLocks noChangeShapeType="1"/>
            </p:cNvSpPr>
            <p:nvPr/>
          </p:nvSpPr>
          <p:spPr bwMode="auto">
            <a:xfrm>
              <a:off x="1519" y="2296"/>
              <a:ext cx="46" cy="0"/>
            </a:xfrm>
            <a:prstGeom prst="line">
              <a:avLst/>
            </a:prstGeom>
            <a:noFill/>
            <a:ln w="28575">
              <a:solidFill>
                <a:srgbClr val="000000"/>
              </a:solidFill>
              <a:round/>
              <a:headEnd/>
              <a:tailEnd/>
            </a:ln>
            <a:effectLst/>
          </p:spPr>
          <p:txBody>
            <a:bodyPr>
              <a:prstTxWarp prst="textNoShape">
                <a:avLst/>
              </a:prstTxWarp>
            </a:bodyPr>
            <a:lstStyle/>
            <a:p>
              <a:endParaRPr lang="fr-FR"/>
            </a:p>
          </p:txBody>
        </p:sp>
        <p:sp>
          <p:nvSpPr>
            <p:cNvPr id="109594" name="Line 26"/>
            <p:cNvSpPr>
              <a:spLocks noChangeShapeType="1"/>
            </p:cNvSpPr>
            <p:nvPr/>
          </p:nvSpPr>
          <p:spPr bwMode="auto">
            <a:xfrm>
              <a:off x="1655" y="2296"/>
              <a:ext cx="46" cy="0"/>
            </a:xfrm>
            <a:prstGeom prst="line">
              <a:avLst/>
            </a:prstGeom>
            <a:noFill/>
            <a:ln w="28575">
              <a:solidFill>
                <a:srgbClr val="000000"/>
              </a:solidFill>
              <a:round/>
              <a:headEnd/>
              <a:tailEnd/>
            </a:ln>
            <a:effectLst/>
          </p:spPr>
          <p:txBody>
            <a:bodyPr>
              <a:prstTxWarp prst="textNoShape">
                <a:avLst/>
              </a:prstTxWarp>
            </a:bodyPr>
            <a:lstStyle/>
            <a:p>
              <a:endParaRPr lang="fr-FR"/>
            </a:p>
          </p:txBody>
        </p:sp>
        <p:sp>
          <p:nvSpPr>
            <p:cNvPr id="109595" name="Line 27"/>
            <p:cNvSpPr>
              <a:spLocks noChangeShapeType="1"/>
            </p:cNvSpPr>
            <p:nvPr/>
          </p:nvSpPr>
          <p:spPr bwMode="auto">
            <a:xfrm>
              <a:off x="1791" y="2296"/>
              <a:ext cx="46" cy="0"/>
            </a:xfrm>
            <a:prstGeom prst="line">
              <a:avLst/>
            </a:prstGeom>
            <a:noFill/>
            <a:ln w="28575">
              <a:solidFill>
                <a:srgbClr val="000000"/>
              </a:solidFill>
              <a:round/>
              <a:headEnd/>
              <a:tailEnd/>
            </a:ln>
            <a:effectLst/>
          </p:spPr>
          <p:txBody>
            <a:bodyPr>
              <a:prstTxWarp prst="textNoShape">
                <a:avLst/>
              </a:prstTxWarp>
            </a:bodyPr>
            <a:lstStyle/>
            <a:p>
              <a:endParaRPr lang="fr-FR"/>
            </a:p>
          </p:txBody>
        </p:sp>
        <p:sp>
          <p:nvSpPr>
            <p:cNvPr id="109596" name="Line 28"/>
            <p:cNvSpPr>
              <a:spLocks noChangeShapeType="1"/>
            </p:cNvSpPr>
            <p:nvPr/>
          </p:nvSpPr>
          <p:spPr bwMode="auto">
            <a:xfrm>
              <a:off x="431" y="2296"/>
              <a:ext cx="0" cy="408"/>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fr-FR"/>
            </a:p>
          </p:txBody>
        </p:sp>
        <p:sp>
          <p:nvSpPr>
            <p:cNvPr id="109598" name="Text Box 30"/>
            <p:cNvSpPr txBox="1">
              <a:spLocks noChangeArrowheads="1"/>
            </p:cNvSpPr>
            <p:nvPr/>
          </p:nvSpPr>
          <p:spPr bwMode="auto">
            <a:xfrm>
              <a:off x="158" y="1888"/>
              <a:ext cx="379" cy="213"/>
            </a:xfrm>
            <a:prstGeom prst="rect">
              <a:avLst/>
            </a:prstGeom>
            <a:noFill/>
            <a:ln w="9525">
              <a:noFill/>
              <a:miter lim="800000"/>
              <a:headEnd/>
              <a:tailEnd/>
            </a:ln>
            <a:effectLst/>
          </p:spPr>
          <p:txBody>
            <a:bodyPr wrap="none">
              <a:prstTxWarp prst="textNoShape">
                <a:avLst/>
              </a:prstTxWarp>
              <a:spAutoFit/>
            </a:bodyPr>
            <a:lstStyle/>
            <a:p>
              <a:r>
                <a:rPr lang="en-US" sz="1600" dirty="0">
                  <a:latin typeface="Verdana" charset="0"/>
                </a:rPr>
                <a:t>Si-p</a:t>
              </a:r>
            </a:p>
          </p:txBody>
        </p:sp>
        <p:cxnSp>
          <p:nvCxnSpPr>
            <p:cNvPr id="109599" name="AutoShape 31"/>
            <p:cNvCxnSpPr>
              <a:cxnSpLocks noChangeShapeType="1"/>
              <a:stCxn id="109598" idx="2"/>
              <a:endCxn id="109587" idx="1"/>
            </p:cNvCxnSpPr>
            <p:nvPr/>
          </p:nvCxnSpPr>
          <p:spPr bwMode="auto">
            <a:xfrm>
              <a:off x="348" y="2101"/>
              <a:ext cx="400" cy="195"/>
            </a:xfrm>
            <a:prstGeom prst="straightConnector1">
              <a:avLst/>
            </a:prstGeom>
            <a:noFill/>
            <a:ln w="9525">
              <a:solidFill>
                <a:srgbClr val="000000"/>
              </a:solidFill>
              <a:round/>
              <a:headEnd/>
              <a:tailEnd type="triangle" w="med" len="med"/>
            </a:ln>
            <a:effectLst/>
          </p:spPr>
        </p:cxnSp>
        <p:sp>
          <p:nvSpPr>
            <p:cNvPr id="109600" name="Text Box 32"/>
            <p:cNvSpPr txBox="1">
              <a:spLocks noChangeArrowheads="1"/>
            </p:cNvSpPr>
            <p:nvPr/>
          </p:nvSpPr>
          <p:spPr bwMode="auto">
            <a:xfrm>
              <a:off x="2608" y="2024"/>
              <a:ext cx="381" cy="213"/>
            </a:xfrm>
            <a:prstGeom prst="rect">
              <a:avLst/>
            </a:prstGeom>
            <a:noFill/>
            <a:ln w="9525">
              <a:noFill/>
              <a:miter lim="800000"/>
              <a:headEnd/>
              <a:tailEnd/>
            </a:ln>
            <a:effectLst/>
          </p:spPr>
          <p:txBody>
            <a:bodyPr wrap="none">
              <a:prstTxWarp prst="textNoShape">
                <a:avLst/>
              </a:prstTxWarp>
              <a:spAutoFit/>
            </a:bodyPr>
            <a:lstStyle/>
            <a:p>
              <a:r>
                <a:rPr lang="en-US" sz="1600">
                  <a:latin typeface="Verdana" charset="0"/>
                </a:rPr>
                <a:t>Si-n</a:t>
              </a:r>
            </a:p>
          </p:txBody>
        </p:sp>
        <p:sp>
          <p:nvSpPr>
            <p:cNvPr id="109602" name="Line 34"/>
            <p:cNvSpPr>
              <a:spLocks noChangeShapeType="1"/>
            </p:cNvSpPr>
            <p:nvPr/>
          </p:nvSpPr>
          <p:spPr bwMode="auto">
            <a:xfrm flipH="1" flipV="1">
              <a:off x="2290" y="2115"/>
              <a:ext cx="363" cy="45"/>
            </a:xfrm>
            <a:prstGeom prst="line">
              <a:avLst/>
            </a:prstGeom>
            <a:noFill/>
            <a:ln w="9525">
              <a:solidFill>
                <a:srgbClr val="000000"/>
              </a:solidFill>
              <a:round/>
              <a:headEnd/>
              <a:tailEnd type="triangle" w="med" len="med"/>
            </a:ln>
            <a:effectLst/>
          </p:spPr>
          <p:txBody>
            <a:bodyPr>
              <a:prstTxWarp prst="textNoShape">
                <a:avLst/>
              </a:prstTxWarp>
            </a:bodyPr>
            <a:lstStyle/>
            <a:p>
              <a:endParaRPr lang="fr-FR"/>
            </a:p>
          </p:txBody>
        </p:sp>
        <p:sp>
          <p:nvSpPr>
            <p:cNvPr id="109603" name="Line 35"/>
            <p:cNvSpPr>
              <a:spLocks noChangeShapeType="1"/>
            </p:cNvSpPr>
            <p:nvPr/>
          </p:nvSpPr>
          <p:spPr bwMode="auto">
            <a:xfrm flipV="1">
              <a:off x="2472" y="1344"/>
              <a:ext cx="0" cy="226"/>
            </a:xfrm>
            <a:prstGeom prst="line">
              <a:avLst/>
            </a:prstGeom>
            <a:noFill/>
            <a:ln w="6350">
              <a:solidFill>
                <a:schemeClr val="tx1"/>
              </a:solidFill>
              <a:round/>
              <a:headEnd type="oval" w="med" len="med"/>
              <a:tailEnd type="oval" w="med" len="med"/>
            </a:ln>
            <a:effectLst/>
          </p:spPr>
          <p:txBody>
            <a:bodyPr>
              <a:prstTxWarp prst="textNoShape">
                <a:avLst/>
              </a:prstTxWarp>
            </a:bodyPr>
            <a:lstStyle/>
            <a:p>
              <a:endParaRPr lang="fr-FR"/>
            </a:p>
          </p:txBody>
        </p:sp>
        <p:sp>
          <p:nvSpPr>
            <p:cNvPr id="109604" name="Line 36"/>
            <p:cNvSpPr>
              <a:spLocks noChangeShapeType="1"/>
            </p:cNvSpPr>
            <p:nvPr/>
          </p:nvSpPr>
          <p:spPr bwMode="auto">
            <a:xfrm>
              <a:off x="2245" y="1344"/>
              <a:ext cx="227" cy="0"/>
            </a:xfrm>
            <a:prstGeom prst="line">
              <a:avLst/>
            </a:prstGeom>
            <a:noFill/>
            <a:ln w="9525">
              <a:solidFill>
                <a:schemeClr val="tx1"/>
              </a:solidFill>
              <a:round/>
              <a:headEnd type="oval" w="med" len="med"/>
              <a:tailEnd type="oval" w="med" len="med"/>
            </a:ln>
            <a:effectLst/>
          </p:spPr>
          <p:txBody>
            <a:bodyPr>
              <a:prstTxWarp prst="textNoShape">
                <a:avLst/>
              </a:prstTxWarp>
            </a:bodyPr>
            <a:lstStyle/>
            <a:p>
              <a:endParaRPr lang="fr-FR"/>
            </a:p>
          </p:txBody>
        </p:sp>
        <p:sp>
          <p:nvSpPr>
            <p:cNvPr id="109605" name="Line 37"/>
            <p:cNvSpPr>
              <a:spLocks noChangeShapeType="1"/>
            </p:cNvSpPr>
            <p:nvPr/>
          </p:nvSpPr>
          <p:spPr bwMode="auto">
            <a:xfrm>
              <a:off x="2653" y="1253"/>
              <a:ext cx="0" cy="181"/>
            </a:xfrm>
            <a:prstGeom prst="line">
              <a:avLst/>
            </a:prstGeom>
            <a:noFill/>
            <a:ln w="19050">
              <a:solidFill>
                <a:schemeClr val="tx1"/>
              </a:solidFill>
              <a:round/>
              <a:headEnd/>
              <a:tailEnd/>
            </a:ln>
            <a:effectLst/>
          </p:spPr>
          <p:txBody>
            <a:bodyPr>
              <a:prstTxWarp prst="textNoShape">
                <a:avLst/>
              </a:prstTxWarp>
            </a:bodyPr>
            <a:lstStyle/>
            <a:p>
              <a:endParaRPr lang="fr-FR"/>
            </a:p>
          </p:txBody>
        </p:sp>
        <p:sp>
          <p:nvSpPr>
            <p:cNvPr id="109606" name="Line 38"/>
            <p:cNvSpPr>
              <a:spLocks noChangeShapeType="1"/>
            </p:cNvSpPr>
            <p:nvPr/>
          </p:nvSpPr>
          <p:spPr bwMode="auto">
            <a:xfrm>
              <a:off x="2699" y="1253"/>
              <a:ext cx="0" cy="181"/>
            </a:xfrm>
            <a:prstGeom prst="line">
              <a:avLst/>
            </a:prstGeom>
            <a:noFill/>
            <a:ln w="19050">
              <a:solidFill>
                <a:schemeClr val="tx1"/>
              </a:solidFill>
              <a:round/>
              <a:headEnd/>
              <a:tailEnd/>
            </a:ln>
            <a:effectLst/>
          </p:spPr>
          <p:txBody>
            <a:bodyPr>
              <a:prstTxWarp prst="textNoShape">
                <a:avLst/>
              </a:prstTxWarp>
            </a:bodyPr>
            <a:lstStyle/>
            <a:p>
              <a:endParaRPr lang="fr-FR"/>
            </a:p>
          </p:txBody>
        </p:sp>
        <p:sp>
          <p:nvSpPr>
            <p:cNvPr id="109607" name="Line 39"/>
            <p:cNvSpPr>
              <a:spLocks noChangeShapeType="1"/>
            </p:cNvSpPr>
            <p:nvPr/>
          </p:nvSpPr>
          <p:spPr bwMode="auto">
            <a:xfrm>
              <a:off x="2699" y="1344"/>
              <a:ext cx="136" cy="0"/>
            </a:xfrm>
            <a:prstGeom prst="line">
              <a:avLst/>
            </a:prstGeom>
            <a:noFill/>
            <a:ln w="9525">
              <a:solidFill>
                <a:schemeClr val="tx1"/>
              </a:solidFill>
              <a:round/>
              <a:headEnd/>
              <a:tailEnd/>
            </a:ln>
            <a:effectLst/>
          </p:spPr>
          <p:txBody>
            <a:bodyPr>
              <a:prstTxWarp prst="textNoShape">
                <a:avLst/>
              </a:prstTxWarp>
            </a:bodyPr>
            <a:lstStyle/>
            <a:p>
              <a:endParaRPr lang="fr-FR"/>
            </a:p>
          </p:txBody>
        </p:sp>
        <p:sp>
          <p:nvSpPr>
            <p:cNvPr id="109608" name="AutoShape 40"/>
            <p:cNvSpPr>
              <a:spLocks noChangeArrowheads="1"/>
            </p:cNvSpPr>
            <p:nvPr/>
          </p:nvSpPr>
          <p:spPr bwMode="auto">
            <a:xfrm rot="5400000">
              <a:off x="2812" y="1276"/>
              <a:ext cx="181" cy="136"/>
            </a:xfrm>
            <a:prstGeom prst="triangle">
              <a:avLst>
                <a:gd name="adj" fmla="val 50000"/>
              </a:avLst>
            </a:prstGeom>
            <a:noFill/>
            <a:ln w="9525">
              <a:solidFill>
                <a:schemeClr val="tx1"/>
              </a:solidFill>
              <a:miter lim="800000"/>
              <a:headEnd/>
              <a:tailEnd/>
            </a:ln>
            <a:effectLst/>
          </p:spPr>
          <p:txBody>
            <a:bodyPr wrap="none" anchor="ctr">
              <a:prstTxWarp prst="textNoShape">
                <a:avLst/>
              </a:prstTxWarp>
            </a:bodyPr>
            <a:lstStyle/>
            <a:p>
              <a:endParaRPr lang="fr-FR"/>
            </a:p>
          </p:txBody>
        </p:sp>
        <p:sp>
          <p:nvSpPr>
            <p:cNvPr id="109609" name="Line 41"/>
            <p:cNvSpPr>
              <a:spLocks noChangeShapeType="1"/>
            </p:cNvSpPr>
            <p:nvPr/>
          </p:nvSpPr>
          <p:spPr bwMode="auto">
            <a:xfrm>
              <a:off x="2971" y="1344"/>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fr-FR"/>
            </a:p>
          </p:txBody>
        </p:sp>
        <p:sp>
          <p:nvSpPr>
            <p:cNvPr id="109610" name="Line 42"/>
            <p:cNvSpPr>
              <a:spLocks noChangeShapeType="1"/>
            </p:cNvSpPr>
            <p:nvPr/>
          </p:nvSpPr>
          <p:spPr bwMode="auto">
            <a:xfrm>
              <a:off x="2472" y="1344"/>
              <a:ext cx="181" cy="0"/>
            </a:xfrm>
            <a:prstGeom prst="line">
              <a:avLst/>
            </a:prstGeom>
            <a:noFill/>
            <a:ln w="9525">
              <a:solidFill>
                <a:schemeClr val="tx1"/>
              </a:solidFill>
              <a:round/>
              <a:headEnd/>
              <a:tailEnd/>
            </a:ln>
            <a:effectLst/>
          </p:spPr>
          <p:txBody>
            <a:bodyPr>
              <a:prstTxWarp prst="textNoShape">
                <a:avLst/>
              </a:prstTxWarp>
            </a:bodyPr>
            <a:lstStyle/>
            <a:p>
              <a:endParaRPr lang="fr-FR"/>
            </a:p>
          </p:txBody>
        </p:sp>
        <p:sp>
          <p:nvSpPr>
            <p:cNvPr id="109611" name="Text Box 43"/>
            <p:cNvSpPr txBox="1">
              <a:spLocks noChangeArrowheads="1"/>
            </p:cNvSpPr>
            <p:nvPr/>
          </p:nvSpPr>
          <p:spPr bwMode="auto">
            <a:xfrm>
              <a:off x="1882" y="1222"/>
              <a:ext cx="360" cy="213"/>
            </a:xfrm>
            <a:prstGeom prst="rect">
              <a:avLst/>
            </a:prstGeom>
            <a:noFill/>
            <a:ln w="9525">
              <a:noFill/>
              <a:miter lim="800000"/>
              <a:headEnd/>
              <a:tailEnd/>
            </a:ln>
            <a:effectLst/>
          </p:spPr>
          <p:txBody>
            <a:bodyPr wrap="none">
              <a:prstTxWarp prst="textNoShape">
                <a:avLst/>
              </a:prstTxWarp>
              <a:spAutoFit/>
            </a:bodyPr>
            <a:lstStyle/>
            <a:p>
              <a:r>
                <a:rPr lang="en-US" sz="1600">
                  <a:latin typeface="Verdana" charset="0"/>
                </a:rPr>
                <a:t>-HV</a:t>
              </a:r>
            </a:p>
          </p:txBody>
        </p:sp>
      </p:grpSp>
      <p:sp>
        <p:nvSpPr>
          <p:cNvPr id="109612" name="Oval 44"/>
          <p:cNvSpPr>
            <a:spLocks noChangeArrowheads="1"/>
          </p:cNvSpPr>
          <p:nvPr/>
        </p:nvSpPr>
        <p:spPr bwMode="auto">
          <a:xfrm>
            <a:off x="4283076" y="2757488"/>
            <a:ext cx="144463" cy="144462"/>
          </a:xfrm>
          <a:prstGeom prst="ellipse">
            <a:avLst/>
          </a:prstGeom>
          <a:gradFill rotWithShape="1">
            <a:gsLst>
              <a:gs pos="0">
                <a:srgbClr val="FFFFFF"/>
              </a:gs>
              <a:gs pos="100000">
                <a:srgbClr val="FF0000"/>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fr-FR"/>
          </a:p>
        </p:txBody>
      </p:sp>
      <p:grpSp>
        <p:nvGrpSpPr>
          <p:cNvPr id="109617" name="Group 49"/>
          <p:cNvGrpSpPr>
            <a:grpSpLocks/>
          </p:cNvGrpSpPr>
          <p:nvPr/>
        </p:nvGrpSpPr>
        <p:grpSpPr bwMode="auto">
          <a:xfrm>
            <a:off x="3348039" y="4354513"/>
            <a:ext cx="339725" cy="419100"/>
            <a:chOff x="1882" y="2931"/>
            <a:chExt cx="214" cy="264"/>
          </a:xfrm>
        </p:grpSpPr>
        <p:sp>
          <p:nvSpPr>
            <p:cNvPr id="109614" name="Text Box 46"/>
            <p:cNvSpPr txBox="1">
              <a:spLocks noChangeArrowheads="1"/>
            </p:cNvSpPr>
            <p:nvPr/>
          </p:nvSpPr>
          <p:spPr bwMode="auto">
            <a:xfrm>
              <a:off x="1882" y="2931"/>
              <a:ext cx="165" cy="174"/>
            </a:xfrm>
            <a:prstGeom prst="rect">
              <a:avLst/>
            </a:prstGeom>
            <a:noFill/>
            <a:ln w="9525">
              <a:noFill/>
              <a:miter lim="800000"/>
              <a:headEnd/>
              <a:tailEnd/>
            </a:ln>
            <a:effectLst/>
          </p:spPr>
          <p:txBody>
            <a:bodyPr wrap="none">
              <a:prstTxWarp prst="textNoShape">
                <a:avLst/>
              </a:prstTxWarp>
              <a:spAutoFit/>
            </a:bodyPr>
            <a:lstStyle/>
            <a:p>
              <a:r>
                <a:rPr lang="en-US" sz="1200" b="1">
                  <a:solidFill>
                    <a:srgbClr val="FF0000"/>
                  </a:solidFill>
                </a:rPr>
                <a:t>+</a:t>
              </a:r>
            </a:p>
          </p:txBody>
        </p:sp>
        <p:sp>
          <p:nvSpPr>
            <p:cNvPr id="109615" name="Text Box 47"/>
            <p:cNvSpPr txBox="1">
              <a:spLocks noChangeArrowheads="1"/>
            </p:cNvSpPr>
            <p:nvPr/>
          </p:nvSpPr>
          <p:spPr bwMode="auto">
            <a:xfrm>
              <a:off x="1927" y="3022"/>
              <a:ext cx="169" cy="173"/>
            </a:xfrm>
            <a:prstGeom prst="rect">
              <a:avLst/>
            </a:prstGeom>
            <a:noFill/>
            <a:ln w="9525">
              <a:noFill/>
              <a:miter lim="800000"/>
              <a:headEnd/>
              <a:tailEnd/>
            </a:ln>
            <a:effectLst/>
          </p:spPr>
          <p:txBody>
            <a:bodyPr>
              <a:prstTxWarp prst="textNoShape">
                <a:avLst/>
              </a:prstTxWarp>
              <a:spAutoFit/>
            </a:bodyPr>
            <a:lstStyle/>
            <a:p>
              <a:r>
                <a:rPr lang="en-US" sz="1200" b="1">
                  <a:solidFill>
                    <a:srgbClr val="FF0000"/>
                  </a:solidFill>
                </a:rPr>
                <a:t>+</a:t>
              </a:r>
            </a:p>
          </p:txBody>
        </p:sp>
        <p:sp>
          <p:nvSpPr>
            <p:cNvPr id="109616" name="Text Box 48"/>
            <p:cNvSpPr txBox="1">
              <a:spLocks noChangeArrowheads="1"/>
            </p:cNvSpPr>
            <p:nvPr/>
          </p:nvSpPr>
          <p:spPr bwMode="auto">
            <a:xfrm>
              <a:off x="1927" y="2940"/>
              <a:ext cx="165" cy="174"/>
            </a:xfrm>
            <a:prstGeom prst="rect">
              <a:avLst/>
            </a:prstGeom>
            <a:noFill/>
            <a:ln w="9525">
              <a:noFill/>
              <a:miter lim="800000"/>
              <a:headEnd/>
              <a:tailEnd/>
            </a:ln>
            <a:effectLst/>
          </p:spPr>
          <p:txBody>
            <a:bodyPr wrap="none">
              <a:prstTxWarp prst="textNoShape">
                <a:avLst/>
              </a:prstTxWarp>
              <a:spAutoFit/>
            </a:bodyPr>
            <a:lstStyle/>
            <a:p>
              <a:r>
                <a:rPr lang="en-US" sz="1200" b="1">
                  <a:solidFill>
                    <a:srgbClr val="FF0000"/>
                  </a:solidFill>
                </a:rPr>
                <a:t>+</a:t>
              </a:r>
            </a:p>
          </p:txBody>
        </p:sp>
      </p:grpSp>
      <p:grpSp>
        <p:nvGrpSpPr>
          <p:cNvPr id="109618" name="Group 50"/>
          <p:cNvGrpSpPr>
            <a:grpSpLocks/>
          </p:cNvGrpSpPr>
          <p:nvPr/>
        </p:nvGrpSpPr>
        <p:grpSpPr bwMode="auto">
          <a:xfrm>
            <a:off x="3203576" y="4341813"/>
            <a:ext cx="339725" cy="419100"/>
            <a:chOff x="1882" y="2931"/>
            <a:chExt cx="214" cy="264"/>
          </a:xfrm>
        </p:grpSpPr>
        <p:sp>
          <p:nvSpPr>
            <p:cNvPr id="109619" name="Text Box 51"/>
            <p:cNvSpPr txBox="1">
              <a:spLocks noChangeArrowheads="1"/>
            </p:cNvSpPr>
            <p:nvPr/>
          </p:nvSpPr>
          <p:spPr bwMode="auto">
            <a:xfrm>
              <a:off x="1882" y="2931"/>
              <a:ext cx="146" cy="174"/>
            </a:xfrm>
            <a:prstGeom prst="rect">
              <a:avLst/>
            </a:prstGeom>
            <a:noFill/>
            <a:ln w="9525">
              <a:noFill/>
              <a:miter lim="800000"/>
              <a:headEnd/>
              <a:tailEnd/>
            </a:ln>
            <a:effectLst/>
          </p:spPr>
          <p:txBody>
            <a:bodyPr wrap="none">
              <a:prstTxWarp prst="textNoShape">
                <a:avLst/>
              </a:prstTxWarp>
              <a:spAutoFit/>
            </a:bodyPr>
            <a:lstStyle/>
            <a:p>
              <a:r>
                <a:rPr lang="en-US" sz="1200" b="1">
                  <a:solidFill>
                    <a:srgbClr val="FF0000"/>
                  </a:solidFill>
                </a:rPr>
                <a:t>-</a:t>
              </a:r>
            </a:p>
          </p:txBody>
        </p:sp>
        <p:sp>
          <p:nvSpPr>
            <p:cNvPr id="109620" name="Text Box 52"/>
            <p:cNvSpPr txBox="1">
              <a:spLocks noChangeArrowheads="1"/>
            </p:cNvSpPr>
            <p:nvPr/>
          </p:nvSpPr>
          <p:spPr bwMode="auto">
            <a:xfrm>
              <a:off x="1927" y="3022"/>
              <a:ext cx="169" cy="173"/>
            </a:xfrm>
            <a:prstGeom prst="rect">
              <a:avLst/>
            </a:prstGeom>
            <a:noFill/>
            <a:ln w="9525">
              <a:noFill/>
              <a:miter lim="800000"/>
              <a:headEnd/>
              <a:tailEnd/>
            </a:ln>
            <a:effectLst/>
          </p:spPr>
          <p:txBody>
            <a:bodyPr>
              <a:prstTxWarp prst="textNoShape">
                <a:avLst/>
              </a:prstTxWarp>
              <a:spAutoFit/>
            </a:bodyPr>
            <a:lstStyle/>
            <a:p>
              <a:r>
                <a:rPr lang="en-US" sz="1200" b="1">
                  <a:solidFill>
                    <a:srgbClr val="FF0000"/>
                  </a:solidFill>
                </a:rPr>
                <a:t>-</a:t>
              </a:r>
            </a:p>
          </p:txBody>
        </p:sp>
        <p:sp>
          <p:nvSpPr>
            <p:cNvPr id="109621" name="Text Box 53"/>
            <p:cNvSpPr txBox="1">
              <a:spLocks noChangeArrowheads="1"/>
            </p:cNvSpPr>
            <p:nvPr/>
          </p:nvSpPr>
          <p:spPr bwMode="auto">
            <a:xfrm>
              <a:off x="1927" y="2940"/>
              <a:ext cx="146" cy="174"/>
            </a:xfrm>
            <a:prstGeom prst="rect">
              <a:avLst/>
            </a:prstGeom>
            <a:noFill/>
            <a:ln w="9525">
              <a:noFill/>
              <a:miter lim="800000"/>
              <a:headEnd/>
              <a:tailEnd/>
            </a:ln>
            <a:effectLst/>
          </p:spPr>
          <p:txBody>
            <a:bodyPr wrap="none">
              <a:prstTxWarp prst="textNoShape">
                <a:avLst/>
              </a:prstTxWarp>
              <a:spAutoFit/>
            </a:bodyPr>
            <a:lstStyle/>
            <a:p>
              <a:r>
                <a:rPr lang="en-US" sz="1200" b="1">
                  <a:solidFill>
                    <a:srgbClr val="FF0000"/>
                  </a:solidFill>
                </a:rPr>
                <a:t>-</a:t>
              </a:r>
            </a:p>
          </p:txBody>
        </p:sp>
      </p:grpSp>
      <p:grpSp>
        <p:nvGrpSpPr>
          <p:cNvPr id="109626" name="Group 58"/>
          <p:cNvGrpSpPr>
            <a:grpSpLocks/>
          </p:cNvGrpSpPr>
          <p:nvPr/>
        </p:nvGrpSpPr>
        <p:grpSpPr bwMode="auto">
          <a:xfrm>
            <a:off x="6445251" y="2830515"/>
            <a:ext cx="1223963" cy="503237"/>
            <a:chOff x="3062" y="1435"/>
            <a:chExt cx="771" cy="317"/>
          </a:xfrm>
        </p:grpSpPr>
        <p:sp>
          <p:nvSpPr>
            <p:cNvPr id="109622" name="Line 54"/>
            <p:cNvSpPr>
              <a:spLocks noChangeShapeType="1"/>
            </p:cNvSpPr>
            <p:nvPr/>
          </p:nvSpPr>
          <p:spPr bwMode="auto">
            <a:xfrm>
              <a:off x="3198" y="1435"/>
              <a:ext cx="91" cy="317"/>
            </a:xfrm>
            <a:prstGeom prst="line">
              <a:avLst/>
            </a:prstGeom>
            <a:noFill/>
            <a:ln w="12700">
              <a:solidFill>
                <a:srgbClr val="FF0000"/>
              </a:solidFill>
              <a:round/>
              <a:headEnd/>
              <a:tailEnd/>
            </a:ln>
            <a:effectLst/>
          </p:spPr>
          <p:txBody>
            <a:bodyPr>
              <a:prstTxWarp prst="textNoShape">
                <a:avLst/>
              </a:prstTxWarp>
            </a:bodyPr>
            <a:lstStyle/>
            <a:p>
              <a:endParaRPr lang="fr-FR"/>
            </a:p>
          </p:txBody>
        </p:sp>
        <p:sp>
          <p:nvSpPr>
            <p:cNvPr id="109623" name="Line 55"/>
            <p:cNvSpPr>
              <a:spLocks noChangeShapeType="1"/>
            </p:cNvSpPr>
            <p:nvPr/>
          </p:nvSpPr>
          <p:spPr bwMode="auto">
            <a:xfrm flipV="1">
              <a:off x="3289" y="1435"/>
              <a:ext cx="317" cy="317"/>
            </a:xfrm>
            <a:prstGeom prst="line">
              <a:avLst/>
            </a:prstGeom>
            <a:noFill/>
            <a:ln w="12700">
              <a:solidFill>
                <a:srgbClr val="FF0000"/>
              </a:solidFill>
              <a:round/>
              <a:headEnd/>
              <a:tailEnd/>
            </a:ln>
            <a:effectLst/>
          </p:spPr>
          <p:txBody>
            <a:bodyPr>
              <a:prstTxWarp prst="textNoShape">
                <a:avLst/>
              </a:prstTxWarp>
            </a:bodyPr>
            <a:lstStyle/>
            <a:p>
              <a:endParaRPr lang="fr-FR"/>
            </a:p>
          </p:txBody>
        </p:sp>
        <p:sp>
          <p:nvSpPr>
            <p:cNvPr id="109624" name="Line 56"/>
            <p:cNvSpPr>
              <a:spLocks noChangeShapeType="1"/>
            </p:cNvSpPr>
            <p:nvPr/>
          </p:nvSpPr>
          <p:spPr bwMode="auto">
            <a:xfrm>
              <a:off x="3606" y="1435"/>
              <a:ext cx="227" cy="0"/>
            </a:xfrm>
            <a:prstGeom prst="line">
              <a:avLst/>
            </a:prstGeom>
            <a:noFill/>
            <a:ln w="12700">
              <a:solidFill>
                <a:srgbClr val="FF0000"/>
              </a:solidFill>
              <a:round/>
              <a:headEnd/>
              <a:tailEnd/>
            </a:ln>
            <a:effectLst/>
          </p:spPr>
          <p:txBody>
            <a:bodyPr>
              <a:prstTxWarp prst="textNoShape">
                <a:avLst/>
              </a:prstTxWarp>
            </a:bodyPr>
            <a:lstStyle/>
            <a:p>
              <a:endParaRPr lang="fr-FR"/>
            </a:p>
          </p:txBody>
        </p:sp>
        <p:sp>
          <p:nvSpPr>
            <p:cNvPr id="109625" name="Line 57"/>
            <p:cNvSpPr>
              <a:spLocks noChangeShapeType="1"/>
            </p:cNvSpPr>
            <p:nvPr/>
          </p:nvSpPr>
          <p:spPr bwMode="auto">
            <a:xfrm flipH="1">
              <a:off x="3062" y="1435"/>
              <a:ext cx="136" cy="0"/>
            </a:xfrm>
            <a:prstGeom prst="line">
              <a:avLst/>
            </a:prstGeom>
            <a:noFill/>
            <a:ln w="12700">
              <a:solidFill>
                <a:srgbClr val="FF0000"/>
              </a:solidFill>
              <a:round/>
              <a:headEnd/>
              <a:tailEnd/>
            </a:ln>
            <a:effectLst/>
          </p:spPr>
          <p:txBody>
            <a:bodyPr>
              <a:prstTxWarp prst="textNoShape">
                <a:avLst/>
              </a:prstTxWarp>
            </a:bodyPr>
            <a:lstStyle/>
            <a:p>
              <a:endParaRPr lang="fr-FR"/>
            </a:p>
          </p:txBody>
        </p:sp>
      </p:grpSp>
      <p:sp>
        <p:nvSpPr>
          <p:cNvPr id="109629" name="Line 61"/>
          <p:cNvSpPr>
            <a:spLocks noChangeShapeType="1"/>
          </p:cNvSpPr>
          <p:nvPr/>
        </p:nvSpPr>
        <p:spPr bwMode="auto">
          <a:xfrm>
            <a:off x="3563939" y="3141663"/>
            <a:ext cx="2016125" cy="0"/>
          </a:xfrm>
          <a:prstGeom prst="line">
            <a:avLst/>
          </a:prstGeom>
          <a:noFill/>
          <a:ln w="38100">
            <a:solidFill>
              <a:schemeClr val="tx1"/>
            </a:solidFill>
            <a:round/>
            <a:headEnd/>
            <a:tailEnd/>
          </a:ln>
          <a:effectLst/>
        </p:spPr>
        <p:txBody>
          <a:bodyPr>
            <a:prstTxWarp prst="textNoShape">
              <a:avLst/>
            </a:prstTxWarp>
          </a:bodyPr>
          <a:lstStyle/>
          <a:p>
            <a:endParaRPr lang="fr-FR"/>
          </a:p>
        </p:txBody>
      </p:sp>
      <p:sp>
        <p:nvSpPr>
          <p:cNvPr id="109630" name="Line 62"/>
          <p:cNvSpPr>
            <a:spLocks noChangeShapeType="1"/>
          </p:cNvSpPr>
          <p:nvPr/>
        </p:nvSpPr>
        <p:spPr bwMode="auto">
          <a:xfrm>
            <a:off x="3419476" y="3284538"/>
            <a:ext cx="2016125" cy="0"/>
          </a:xfrm>
          <a:prstGeom prst="line">
            <a:avLst/>
          </a:prstGeom>
          <a:noFill/>
          <a:ln w="38100">
            <a:solidFill>
              <a:schemeClr val="tx1"/>
            </a:solidFill>
            <a:round/>
            <a:headEnd/>
            <a:tailEnd/>
          </a:ln>
          <a:effectLst/>
        </p:spPr>
        <p:txBody>
          <a:bodyPr>
            <a:prstTxWarp prst="textNoShape">
              <a:avLst/>
            </a:prstTxWarp>
          </a:bodyPr>
          <a:lstStyle/>
          <a:p>
            <a:endParaRPr lang="fr-FR"/>
          </a:p>
        </p:txBody>
      </p:sp>
      <p:sp>
        <p:nvSpPr>
          <p:cNvPr id="109631" name="Line 63"/>
          <p:cNvSpPr>
            <a:spLocks noChangeShapeType="1"/>
          </p:cNvSpPr>
          <p:nvPr/>
        </p:nvSpPr>
        <p:spPr bwMode="auto">
          <a:xfrm>
            <a:off x="3276601" y="3429000"/>
            <a:ext cx="2016125" cy="0"/>
          </a:xfrm>
          <a:prstGeom prst="line">
            <a:avLst/>
          </a:prstGeom>
          <a:noFill/>
          <a:ln w="38100">
            <a:solidFill>
              <a:schemeClr val="tx1"/>
            </a:solidFill>
            <a:round/>
            <a:headEnd/>
            <a:tailEnd/>
          </a:ln>
          <a:effectLst/>
        </p:spPr>
        <p:txBody>
          <a:bodyPr>
            <a:prstTxWarp prst="textNoShape">
              <a:avLst/>
            </a:prstTxWarp>
          </a:bodyPr>
          <a:lstStyle/>
          <a:p>
            <a:endParaRPr lang="fr-FR"/>
          </a:p>
        </p:txBody>
      </p:sp>
      <p:sp>
        <p:nvSpPr>
          <p:cNvPr id="109632" name="Line 64"/>
          <p:cNvSpPr>
            <a:spLocks noChangeShapeType="1"/>
          </p:cNvSpPr>
          <p:nvPr/>
        </p:nvSpPr>
        <p:spPr bwMode="auto">
          <a:xfrm>
            <a:off x="3132139" y="3573463"/>
            <a:ext cx="2016125" cy="0"/>
          </a:xfrm>
          <a:prstGeom prst="line">
            <a:avLst/>
          </a:prstGeom>
          <a:noFill/>
          <a:ln w="38100">
            <a:solidFill>
              <a:schemeClr val="tx1"/>
            </a:solidFill>
            <a:round/>
            <a:headEnd/>
            <a:tailEnd/>
          </a:ln>
          <a:effectLst/>
        </p:spPr>
        <p:txBody>
          <a:bodyPr>
            <a:prstTxWarp prst="textNoShape">
              <a:avLst/>
            </a:prstTxWarp>
          </a:bodyPr>
          <a:lstStyle/>
          <a:p>
            <a:endParaRPr lang="fr-FR"/>
          </a:p>
        </p:txBody>
      </p:sp>
      <p:sp>
        <p:nvSpPr>
          <p:cNvPr id="109633" name="Line 65"/>
          <p:cNvSpPr>
            <a:spLocks noChangeShapeType="1"/>
          </p:cNvSpPr>
          <p:nvPr/>
        </p:nvSpPr>
        <p:spPr bwMode="auto">
          <a:xfrm>
            <a:off x="2987676" y="3716338"/>
            <a:ext cx="2016125" cy="0"/>
          </a:xfrm>
          <a:prstGeom prst="line">
            <a:avLst/>
          </a:prstGeom>
          <a:noFill/>
          <a:ln w="38100">
            <a:solidFill>
              <a:schemeClr val="tx1"/>
            </a:solidFill>
            <a:round/>
            <a:headEnd/>
            <a:tailEnd/>
          </a:ln>
          <a:effectLst/>
        </p:spPr>
        <p:txBody>
          <a:bodyPr>
            <a:prstTxWarp prst="textNoShape">
              <a:avLst/>
            </a:prstTxWarp>
          </a:bodyPr>
          <a:lstStyle/>
          <a:p>
            <a:endParaRPr lang="fr-FR"/>
          </a:p>
        </p:txBody>
      </p:sp>
      <p:sp>
        <p:nvSpPr>
          <p:cNvPr id="109634" name="Line 66"/>
          <p:cNvSpPr>
            <a:spLocks noChangeShapeType="1"/>
          </p:cNvSpPr>
          <p:nvPr/>
        </p:nvSpPr>
        <p:spPr bwMode="auto">
          <a:xfrm>
            <a:off x="2843214" y="3860800"/>
            <a:ext cx="2016125" cy="0"/>
          </a:xfrm>
          <a:prstGeom prst="line">
            <a:avLst/>
          </a:prstGeom>
          <a:noFill/>
          <a:ln w="38100">
            <a:solidFill>
              <a:schemeClr val="tx1"/>
            </a:solidFill>
            <a:round/>
            <a:headEnd/>
            <a:tailEnd/>
          </a:ln>
          <a:effectLst/>
        </p:spPr>
        <p:txBody>
          <a:bodyPr>
            <a:prstTxWarp prst="textNoShape">
              <a:avLst/>
            </a:prstTxWarp>
          </a:bodyPr>
          <a:lstStyle/>
          <a:p>
            <a:endParaRPr lang="fr-FR"/>
          </a:p>
        </p:txBody>
      </p:sp>
      <p:sp>
        <p:nvSpPr>
          <p:cNvPr id="109635" name="Line 67"/>
          <p:cNvSpPr>
            <a:spLocks noChangeShapeType="1"/>
          </p:cNvSpPr>
          <p:nvPr/>
        </p:nvSpPr>
        <p:spPr bwMode="auto">
          <a:xfrm>
            <a:off x="2700339" y="4005263"/>
            <a:ext cx="2016125" cy="0"/>
          </a:xfrm>
          <a:prstGeom prst="line">
            <a:avLst/>
          </a:prstGeom>
          <a:noFill/>
          <a:ln w="38100">
            <a:solidFill>
              <a:schemeClr val="hlink"/>
            </a:solidFill>
            <a:round/>
            <a:headEnd/>
            <a:tailEnd/>
          </a:ln>
          <a:effectLst/>
        </p:spPr>
        <p:txBody>
          <a:bodyPr>
            <a:prstTxWarp prst="textNoShape">
              <a:avLst/>
            </a:prstTxWarp>
          </a:bodyPr>
          <a:lstStyle/>
          <a:p>
            <a:endParaRPr lang="fr-FR"/>
          </a:p>
        </p:txBody>
      </p:sp>
      <p:sp>
        <p:nvSpPr>
          <p:cNvPr id="4" name="Footer Placeholder 3"/>
          <p:cNvSpPr>
            <a:spLocks noGrp="1"/>
          </p:cNvSpPr>
          <p:nvPr>
            <p:ph type="ftr" sz="quarter" idx="11"/>
          </p:nvPr>
        </p:nvSpPr>
        <p:spPr/>
        <p:txBody>
          <a:bodyPr/>
          <a:lstStyle/>
          <a:p>
            <a:r>
              <a:rPr lang="el-GR" smtClean="0"/>
              <a:t>Δέσποινα Χατζηφωτιάδου </a:t>
            </a:r>
            <a:endParaRPr lang="fr-FR"/>
          </a:p>
        </p:txBody>
      </p:sp>
      <p:pic>
        <p:nvPicPr>
          <p:cNvPr id="65" name="Picture 3" descr="its-2006-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621088"/>
            <a:ext cx="2340000" cy="311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1459" y="5413282"/>
            <a:ext cx="4867167" cy="923330"/>
          </a:xfrm>
          <a:prstGeom prst="rect">
            <a:avLst/>
          </a:prstGeom>
          <a:noFill/>
        </p:spPr>
        <p:txBody>
          <a:bodyPr wrap="square" rtlCol="0">
            <a:spAutoFit/>
          </a:bodyPr>
          <a:lstStyle/>
          <a:p>
            <a:r>
              <a:rPr lang="fr-FR" dirty="0"/>
              <a:t>2D </a:t>
            </a:r>
            <a:r>
              <a:rPr lang="el-GR" dirty="0"/>
              <a:t>πληροφορία θέσης</a:t>
            </a:r>
            <a:r>
              <a:rPr lang="fr-FR" dirty="0"/>
              <a:t> </a:t>
            </a:r>
            <a:r>
              <a:rPr lang="el-GR" dirty="0"/>
              <a:t>για την ανακατασκευή των ιχνών και την εύρεση του σημείου προέλευσης </a:t>
            </a:r>
            <a:r>
              <a:rPr lang="el-GR" dirty="0" smtClean="0"/>
              <a:t>και ταυτοποίηση φορτισμένων </a:t>
            </a:r>
            <a:r>
              <a:rPr lang="el-GR" dirty="0"/>
              <a:t>σωματιδίων</a:t>
            </a:r>
            <a:endParaRPr lang="en-US" dirty="0"/>
          </a:p>
        </p:txBody>
      </p:sp>
    </p:spTree>
    <p:extLst>
      <p:ext uri="{BB962C8B-B14F-4D97-AF65-F5344CB8AC3E}">
        <p14:creationId xmlns:p14="http://schemas.microsoft.com/office/powerpoint/2010/main" val="2016770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612"/>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00018 4.87839E-6 L -0.11788 0.31526 " pathEditMode="relative" ptsTypes="AA">
                                      <p:cBhvr>
                                        <p:cTn id="8" dur="5000" fill="hold"/>
                                        <p:tgtEl>
                                          <p:spTgt spid="109612"/>
                                        </p:tgtEl>
                                        <p:attrNameLst>
                                          <p:attrName>ppt_x</p:attrName>
                                          <p:attrName>ppt_y</p:attrName>
                                        </p:attrNameLst>
                                      </p:cBhvr>
                                    </p:animMotion>
                                  </p:childTnLst>
                                </p:cTn>
                              </p:par>
                            </p:childTnLst>
                          </p:cTn>
                        </p:par>
                        <p:par>
                          <p:cTn id="9" fill="hold">
                            <p:stCondLst>
                              <p:cond delay="5000"/>
                            </p:stCondLst>
                            <p:childTnLst>
                              <p:par>
                                <p:cTn id="10" presetID="1" presetClass="exit" presetSubtype="0" fill="hold" grpId="2" nodeType="afterEffect">
                                  <p:stCondLst>
                                    <p:cond delay="0"/>
                                  </p:stCondLst>
                                  <p:childTnLst>
                                    <p:set>
                                      <p:cBhvr>
                                        <p:cTn id="11" dur="1" fill="hold">
                                          <p:stCondLst>
                                            <p:cond delay="0"/>
                                          </p:stCondLst>
                                        </p:cTn>
                                        <p:tgtEl>
                                          <p:spTgt spid="109612"/>
                                        </p:tgtEl>
                                        <p:attrNameLst>
                                          <p:attrName>style.visibility</p:attrName>
                                        </p:attrNameLst>
                                      </p:cBhvr>
                                      <p:to>
                                        <p:strVal val="hidden"/>
                                      </p:to>
                                    </p:set>
                                  </p:childTnLst>
                                </p:cTn>
                              </p:par>
                            </p:childTnLst>
                          </p:cTn>
                        </p:par>
                        <p:par>
                          <p:cTn id="12" fill="hold">
                            <p:stCondLst>
                              <p:cond delay="5000"/>
                            </p:stCondLst>
                            <p:childTnLst>
                              <p:par>
                                <p:cTn id="13" presetID="1" presetClass="entr" presetSubtype="0" fill="hold" nodeType="afterEffect">
                                  <p:stCondLst>
                                    <p:cond delay="0"/>
                                  </p:stCondLst>
                                  <p:childTnLst>
                                    <p:set>
                                      <p:cBhvr>
                                        <p:cTn id="14" dur="1" fill="hold">
                                          <p:stCondLst>
                                            <p:cond delay="0"/>
                                          </p:stCondLst>
                                        </p:cTn>
                                        <p:tgtEl>
                                          <p:spTgt spid="1096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618"/>
                                        </p:tgtEl>
                                        <p:attrNameLst>
                                          <p:attrName>style.visibility</p:attrName>
                                        </p:attrNameLst>
                                      </p:cBhvr>
                                      <p:to>
                                        <p:strVal val="visible"/>
                                      </p:to>
                                    </p:set>
                                  </p:childTnLst>
                                </p:cTn>
                              </p:par>
                            </p:childTnLst>
                          </p:cTn>
                        </p:par>
                        <p:par>
                          <p:cTn id="17" fill="hold">
                            <p:stCondLst>
                              <p:cond delay="5000"/>
                            </p:stCondLst>
                            <p:childTnLst>
                              <p:par>
                                <p:cTn id="18" presetID="0" presetClass="path" presetSubtype="0" accel="50000" decel="50000" fill="hold" nodeType="afterEffect">
                                  <p:stCondLst>
                                    <p:cond delay="0"/>
                                  </p:stCondLst>
                                  <p:childTnLst>
                                    <p:animMotion origin="layout" path="M -4.72222E-6 2.66389E-6 L 0.0316 -0.07343 " pathEditMode="relative" ptsTypes="AA">
                                      <p:cBhvr>
                                        <p:cTn id="19" dur="2000" fill="hold"/>
                                        <p:tgtEl>
                                          <p:spTgt spid="109617"/>
                                        </p:tgtEl>
                                        <p:attrNameLst>
                                          <p:attrName>ppt_x</p:attrName>
                                          <p:attrName>ppt_y</p:attrName>
                                        </p:attrNameLst>
                                      </p:cBhvr>
                                    </p:animMotion>
                                  </p:childTnLst>
                                </p:cTn>
                              </p:par>
                              <p:par>
                                <p:cTn id="20" presetID="0" presetClass="path" presetSubtype="0" accel="50000" decel="50000" fill="hold" nodeType="withEffect">
                                  <p:stCondLst>
                                    <p:cond delay="0"/>
                                  </p:stCondLst>
                                  <p:childTnLst>
                                    <p:animMotion origin="layout" path="M -2.22222E-6 -4.74867E-7 L -0.02361 0.0315 " pathEditMode="relative" ptsTypes="AA">
                                      <p:cBhvr>
                                        <p:cTn id="21" dur="2000" fill="hold"/>
                                        <p:tgtEl>
                                          <p:spTgt spid="109618"/>
                                        </p:tgtEl>
                                        <p:attrNameLst>
                                          <p:attrName>ppt_x</p:attrName>
                                          <p:attrName>ppt_y</p:attrName>
                                        </p:attrNameLst>
                                      </p:cBhvr>
                                    </p:animMotion>
                                  </p:childTnLst>
                                </p:cTn>
                              </p:par>
                            </p:childTnLst>
                          </p:cTn>
                        </p:par>
                        <p:par>
                          <p:cTn id="22" fill="hold">
                            <p:stCondLst>
                              <p:cond delay="7000"/>
                            </p:stCondLst>
                            <p:childTnLst>
                              <p:par>
                                <p:cTn id="23" presetID="1" presetClass="exit" presetSubtype="0" fill="hold" nodeType="afterEffect">
                                  <p:stCondLst>
                                    <p:cond delay="0"/>
                                  </p:stCondLst>
                                  <p:childTnLst>
                                    <p:set>
                                      <p:cBhvr>
                                        <p:cTn id="24" dur="1" fill="hold">
                                          <p:stCondLst>
                                            <p:cond delay="0"/>
                                          </p:stCondLst>
                                        </p:cTn>
                                        <p:tgtEl>
                                          <p:spTgt spid="109617"/>
                                        </p:tgtEl>
                                        <p:attrNameLst>
                                          <p:attrName>style.visibility</p:attrName>
                                        </p:attrNameLst>
                                      </p:cBhvr>
                                      <p:to>
                                        <p:strVal val="hidden"/>
                                      </p:to>
                                    </p:set>
                                  </p:childTnLst>
                                </p:cTn>
                              </p:par>
                            </p:childTnLst>
                          </p:cTn>
                        </p:par>
                        <p:par>
                          <p:cTn id="25" fill="hold">
                            <p:stCondLst>
                              <p:cond delay="7000"/>
                            </p:stCondLst>
                            <p:childTnLst>
                              <p:par>
                                <p:cTn id="26" presetID="1" presetClass="exit" presetSubtype="0" fill="hold" nodeType="afterEffect">
                                  <p:stCondLst>
                                    <p:cond delay="0"/>
                                  </p:stCondLst>
                                  <p:childTnLst>
                                    <p:set>
                                      <p:cBhvr>
                                        <p:cTn id="27" dur="1" fill="hold">
                                          <p:stCondLst>
                                            <p:cond delay="0"/>
                                          </p:stCondLst>
                                        </p:cTn>
                                        <p:tgtEl>
                                          <p:spTgt spid="109618"/>
                                        </p:tgtEl>
                                        <p:attrNameLst>
                                          <p:attrName>style.visibility</p:attrName>
                                        </p:attrNameLst>
                                      </p:cBhvr>
                                      <p:to>
                                        <p:strVal val="hidden"/>
                                      </p:to>
                                    </p:set>
                                  </p:childTnLst>
                                </p:cTn>
                              </p:par>
                            </p:childTnLst>
                          </p:cTn>
                        </p:par>
                        <p:par>
                          <p:cTn id="28" fill="hold">
                            <p:stCondLst>
                              <p:cond delay="7000"/>
                            </p:stCondLst>
                            <p:childTnLst>
                              <p:par>
                                <p:cTn id="29" presetID="1" presetClass="entr" presetSubtype="0" fill="hold" nodeType="afterEffect">
                                  <p:stCondLst>
                                    <p:cond delay="0"/>
                                  </p:stCondLst>
                                  <p:childTnLst>
                                    <p:set>
                                      <p:cBhvr>
                                        <p:cTn id="30" dur="1" fill="hold">
                                          <p:stCondLst>
                                            <p:cond delay="0"/>
                                          </p:stCondLst>
                                        </p:cTn>
                                        <p:tgtEl>
                                          <p:spTgt spid="109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12" grpId="0" animBg="1"/>
      <p:bldP spid="109612" grpId="1" animBg="1"/>
      <p:bldP spid="109612"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FF">
            <a:alpha val="28000"/>
          </a:srgbClr>
        </a:solidFill>
        <a:effectLst/>
      </p:bgPr>
    </p:bg>
    <p:spTree>
      <p:nvGrpSpPr>
        <p:cNvPr id="1" name=""/>
        <p:cNvGrpSpPr/>
        <p:nvPr/>
      </p:nvGrpSpPr>
      <p:grpSpPr>
        <a:xfrm>
          <a:off x="0" y="0"/>
          <a:ext cx="0" cy="0"/>
          <a:chOff x="0" y="0"/>
          <a:chExt cx="0" cy="0"/>
        </a:xfrm>
      </p:grpSpPr>
      <p:sp>
        <p:nvSpPr>
          <p:cNvPr id="109" name="Espace réservé du numéro de diapositive 4"/>
          <p:cNvSpPr>
            <a:spLocks noGrp="1"/>
          </p:cNvSpPr>
          <p:nvPr>
            <p:ph type="sldNum" sz="quarter" idx="12"/>
          </p:nvPr>
        </p:nvSpPr>
        <p:spPr/>
        <p:txBody>
          <a:bodyPr/>
          <a:lstStyle/>
          <a:p>
            <a:fld id="{3CFB3F59-C8BD-1343-AEC7-295F0C0C73F6}" type="slidenum">
              <a:rPr lang="en-US"/>
              <a:pPr/>
              <a:t>32</a:t>
            </a:fld>
            <a:endParaRPr lang="en-US"/>
          </a:p>
        </p:txBody>
      </p:sp>
      <p:sp>
        <p:nvSpPr>
          <p:cNvPr id="114692" name="Rectangle 4"/>
          <p:cNvSpPr>
            <a:spLocks noGrp="1" noChangeArrowheads="1"/>
          </p:cNvSpPr>
          <p:nvPr>
            <p:ph type="title"/>
          </p:nvPr>
        </p:nvSpPr>
        <p:spPr/>
        <p:txBody>
          <a:bodyPr>
            <a:normAutofit/>
          </a:bodyPr>
          <a:lstStyle/>
          <a:p>
            <a:r>
              <a:rPr lang="el-GR" sz="3200" dirty="0" smtClean="0"/>
              <a:t>Τ</a:t>
            </a:r>
            <a:r>
              <a:rPr lang="en-GB" sz="3200" dirty="0" err="1" smtClean="0"/>
              <a:t>ime</a:t>
            </a:r>
            <a:r>
              <a:rPr lang="en-GB" sz="3200" dirty="0" smtClean="0"/>
              <a:t> Projection Chamber</a:t>
            </a:r>
            <a:endParaRPr lang="en-US" sz="3200" dirty="0"/>
          </a:p>
        </p:txBody>
      </p:sp>
      <p:sp>
        <p:nvSpPr>
          <p:cNvPr id="114693" name="Rectangle 5"/>
          <p:cNvSpPr>
            <a:spLocks noChangeArrowheads="1"/>
          </p:cNvSpPr>
          <p:nvPr/>
        </p:nvSpPr>
        <p:spPr bwMode="auto">
          <a:xfrm>
            <a:off x="381000" y="1343025"/>
            <a:ext cx="8458200" cy="5181600"/>
          </a:xfrm>
          <a:prstGeom prst="rect">
            <a:avLst/>
          </a:prstGeom>
          <a:noFill/>
          <a:ln w="12700" cap="sq">
            <a:noFill/>
            <a:miter lim="800000"/>
            <a:headEnd type="none" w="sm" len="sm"/>
            <a:tailEnd type="none" w="sm" len="sm"/>
          </a:ln>
          <a:effectLst/>
        </p:spPr>
        <p:txBody>
          <a:bodyPr wrap="none" anchor="ctr">
            <a:prstTxWarp prst="textNoShape">
              <a:avLst/>
            </a:prstTxWarp>
          </a:bodyPr>
          <a:lstStyle/>
          <a:p>
            <a:endParaRPr lang="fr-FR"/>
          </a:p>
        </p:txBody>
      </p:sp>
      <p:sp>
        <p:nvSpPr>
          <p:cNvPr id="114695" name="Text Box 7"/>
          <p:cNvSpPr txBox="1">
            <a:spLocks noChangeArrowheads="1"/>
          </p:cNvSpPr>
          <p:nvPr/>
        </p:nvSpPr>
        <p:spPr bwMode="auto">
          <a:xfrm>
            <a:off x="2675486" y="2438401"/>
            <a:ext cx="338629" cy="369332"/>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b="1">
                <a:solidFill>
                  <a:schemeClr val="bg1"/>
                </a:solidFill>
                <a:latin typeface="Arial" charset="0"/>
              </a:rPr>
              <a:t>E</a:t>
            </a:r>
            <a:endParaRPr lang="en-US" b="1">
              <a:latin typeface="Arial" charset="0"/>
            </a:endParaRPr>
          </a:p>
        </p:txBody>
      </p:sp>
      <p:sp>
        <p:nvSpPr>
          <p:cNvPr id="114696" name="Line 8"/>
          <p:cNvSpPr>
            <a:spLocks noChangeShapeType="1"/>
          </p:cNvSpPr>
          <p:nvPr/>
        </p:nvSpPr>
        <p:spPr bwMode="auto">
          <a:xfrm flipV="1">
            <a:off x="2692400" y="2708277"/>
            <a:ext cx="407988" cy="68263"/>
          </a:xfrm>
          <a:prstGeom prst="line">
            <a:avLst/>
          </a:prstGeom>
          <a:noFill/>
          <a:ln w="12700" cap="sq">
            <a:solidFill>
              <a:schemeClr val="bg1"/>
            </a:solidFill>
            <a:miter lim="800000"/>
            <a:headEnd type="none" w="sm" len="sm"/>
            <a:tailEnd type="triangle" w="med" len="med"/>
          </a:ln>
          <a:effectLst/>
        </p:spPr>
        <p:txBody>
          <a:bodyPr wrap="none" anchor="ctr">
            <a:prstTxWarp prst="textNoShape">
              <a:avLst/>
            </a:prstTxWarp>
          </a:bodyPr>
          <a:lstStyle/>
          <a:p>
            <a:endParaRPr lang="fr-FR"/>
          </a:p>
        </p:txBody>
      </p:sp>
      <p:sp>
        <p:nvSpPr>
          <p:cNvPr id="114697" name="Line 9"/>
          <p:cNvSpPr>
            <a:spLocks noChangeShapeType="1"/>
          </p:cNvSpPr>
          <p:nvPr/>
        </p:nvSpPr>
        <p:spPr bwMode="auto">
          <a:xfrm flipH="1">
            <a:off x="4052889" y="2560638"/>
            <a:ext cx="407987" cy="68262"/>
          </a:xfrm>
          <a:prstGeom prst="line">
            <a:avLst/>
          </a:prstGeom>
          <a:noFill/>
          <a:ln w="12700" cap="sq">
            <a:solidFill>
              <a:schemeClr val="bg1"/>
            </a:solidFill>
            <a:miter lim="800000"/>
            <a:headEnd type="none" w="sm" len="sm"/>
            <a:tailEnd type="triangle" w="med" len="med"/>
          </a:ln>
          <a:effectLst/>
        </p:spPr>
        <p:txBody>
          <a:bodyPr wrap="none" anchor="ctr">
            <a:prstTxWarp prst="textNoShape">
              <a:avLst/>
            </a:prstTxWarp>
          </a:bodyPr>
          <a:lstStyle/>
          <a:p>
            <a:endParaRPr lang="fr-FR"/>
          </a:p>
        </p:txBody>
      </p:sp>
      <p:sp>
        <p:nvSpPr>
          <p:cNvPr id="114698" name="Text Box 10"/>
          <p:cNvSpPr txBox="1">
            <a:spLocks noChangeArrowheads="1"/>
          </p:cNvSpPr>
          <p:nvPr/>
        </p:nvSpPr>
        <p:spPr bwMode="auto">
          <a:xfrm>
            <a:off x="4034387" y="2305051"/>
            <a:ext cx="338629" cy="369332"/>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b="1">
                <a:solidFill>
                  <a:schemeClr val="bg1"/>
                </a:solidFill>
                <a:latin typeface="Arial" charset="0"/>
              </a:rPr>
              <a:t>E</a:t>
            </a:r>
            <a:endParaRPr lang="en-US" b="1">
              <a:latin typeface="Arial" charset="0"/>
            </a:endParaRPr>
          </a:p>
        </p:txBody>
      </p:sp>
      <p:pic>
        <p:nvPicPr>
          <p:cNvPr id="114699" name="Picture 11"/>
          <p:cNvPicPr>
            <a:picLocks noChangeAspect="1" noChangeArrowheads="1"/>
          </p:cNvPicPr>
          <p:nvPr/>
        </p:nvPicPr>
        <p:blipFill>
          <a:blip r:embed="rId3"/>
          <a:srcRect/>
          <a:stretch>
            <a:fillRect/>
          </a:stretch>
        </p:blipFill>
        <p:spPr bwMode="auto">
          <a:xfrm>
            <a:off x="395288" y="1541463"/>
            <a:ext cx="6013450" cy="3932237"/>
          </a:xfrm>
          <a:prstGeom prst="rect">
            <a:avLst/>
          </a:prstGeom>
          <a:ln>
            <a:noFill/>
          </a:ln>
          <a:effectLst>
            <a:outerShdw blurRad="292100" dist="139700" dir="2700000" algn="tl" rotWithShape="0">
              <a:srgbClr val="333333">
                <a:alpha val="65000"/>
              </a:srgbClr>
            </a:outerShdw>
          </a:effectLst>
        </p:spPr>
      </p:pic>
      <p:sp>
        <p:nvSpPr>
          <p:cNvPr id="114700" name="Line 12"/>
          <p:cNvSpPr>
            <a:spLocks noChangeShapeType="1"/>
          </p:cNvSpPr>
          <p:nvPr/>
        </p:nvSpPr>
        <p:spPr bwMode="auto">
          <a:xfrm flipV="1">
            <a:off x="3032125" y="4597402"/>
            <a:ext cx="2198688" cy="741363"/>
          </a:xfrm>
          <a:prstGeom prst="line">
            <a:avLst/>
          </a:prstGeom>
          <a:noFill/>
          <a:ln w="12700" cap="sq">
            <a:solidFill>
              <a:schemeClr val="tx1"/>
            </a:solidFill>
            <a:miter lim="800000"/>
            <a:headEnd type="stealth" w="med" len="med"/>
            <a:tailEnd type="stealth" w="med" len="med"/>
          </a:ln>
          <a:effectLst/>
        </p:spPr>
        <p:txBody>
          <a:bodyPr wrap="none" anchor="ctr">
            <a:prstTxWarp prst="textNoShape">
              <a:avLst/>
            </a:prstTxWarp>
          </a:bodyPr>
          <a:lstStyle/>
          <a:p>
            <a:endParaRPr lang="fr-FR"/>
          </a:p>
        </p:txBody>
      </p:sp>
      <p:sp>
        <p:nvSpPr>
          <p:cNvPr id="114701" name="Text Box 13"/>
          <p:cNvSpPr txBox="1">
            <a:spLocks noChangeArrowheads="1"/>
          </p:cNvSpPr>
          <p:nvPr/>
        </p:nvSpPr>
        <p:spPr bwMode="auto">
          <a:xfrm rot="-1086297">
            <a:off x="3932879" y="4913413"/>
            <a:ext cx="773419" cy="307777"/>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sz="1400">
                <a:latin typeface="Arial" charset="0"/>
              </a:rPr>
              <a:t>510 cm</a:t>
            </a:r>
          </a:p>
        </p:txBody>
      </p:sp>
      <p:sp>
        <p:nvSpPr>
          <p:cNvPr id="114702" name="Text Box 14"/>
          <p:cNvSpPr txBox="1">
            <a:spLocks noChangeArrowheads="1"/>
          </p:cNvSpPr>
          <p:nvPr/>
        </p:nvSpPr>
        <p:spPr bwMode="auto">
          <a:xfrm>
            <a:off x="2437361" y="2438401"/>
            <a:ext cx="338629" cy="369332"/>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b="1">
                <a:solidFill>
                  <a:schemeClr val="bg1"/>
                </a:solidFill>
                <a:latin typeface="Arial" charset="0"/>
              </a:rPr>
              <a:t>E</a:t>
            </a:r>
            <a:endParaRPr lang="en-US" b="1">
              <a:latin typeface="Arial" charset="0"/>
            </a:endParaRPr>
          </a:p>
        </p:txBody>
      </p:sp>
      <p:sp>
        <p:nvSpPr>
          <p:cNvPr id="114703" name="Line 15"/>
          <p:cNvSpPr>
            <a:spLocks noChangeShapeType="1"/>
          </p:cNvSpPr>
          <p:nvPr/>
        </p:nvSpPr>
        <p:spPr bwMode="auto">
          <a:xfrm flipV="1">
            <a:off x="2466976" y="2708277"/>
            <a:ext cx="377825" cy="68263"/>
          </a:xfrm>
          <a:prstGeom prst="line">
            <a:avLst/>
          </a:prstGeom>
          <a:noFill/>
          <a:ln w="12700" cap="sq">
            <a:solidFill>
              <a:schemeClr val="bg1"/>
            </a:solidFill>
            <a:miter lim="800000"/>
            <a:headEnd type="none" w="sm" len="sm"/>
            <a:tailEnd type="triangle" w="med" len="med"/>
          </a:ln>
          <a:effectLst/>
        </p:spPr>
        <p:txBody>
          <a:bodyPr wrap="none" anchor="ctr">
            <a:prstTxWarp prst="textNoShape">
              <a:avLst/>
            </a:prstTxWarp>
          </a:bodyPr>
          <a:lstStyle/>
          <a:p>
            <a:endParaRPr lang="fr-FR"/>
          </a:p>
        </p:txBody>
      </p:sp>
      <p:sp>
        <p:nvSpPr>
          <p:cNvPr id="114704" name="Line 16"/>
          <p:cNvSpPr>
            <a:spLocks noChangeShapeType="1"/>
          </p:cNvSpPr>
          <p:nvPr/>
        </p:nvSpPr>
        <p:spPr bwMode="auto">
          <a:xfrm flipH="1">
            <a:off x="3722689" y="2560638"/>
            <a:ext cx="377825" cy="68262"/>
          </a:xfrm>
          <a:prstGeom prst="line">
            <a:avLst/>
          </a:prstGeom>
          <a:noFill/>
          <a:ln w="12700" cap="sq">
            <a:solidFill>
              <a:schemeClr val="bg1"/>
            </a:solidFill>
            <a:miter lim="800000"/>
            <a:headEnd type="none" w="sm" len="sm"/>
            <a:tailEnd type="triangle" w="med" len="med"/>
          </a:ln>
          <a:effectLst/>
        </p:spPr>
        <p:txBody>
          <a:bodyPr wrap="none" anchor="ctr">
            <a:prstTxWarp prst="textNoShape">
              <a:avLst/>
            </a:prstTxWarp>
          </a:bodyPr>
          <a:lstStyle/>
          <a:p>
            <a:endParaRPr lang="fr-FR"/>
          </a:p>
        </p:txBody>
      </p:sp>
      <p:sp>
        <p:nvSpPr>
          <p:cNvPr id="114705" name="Text Box 17"/>
          <p:cNvSpPr txBox="1">
            <a:spLocks noChangeArrowheads="1"/>
          </p:cNvSpPr>
          <p:nvPr/>
        </p:nvSpPr>
        <p:spPr bwMode="auto">
          <a:xfrm>
            <a:off x="3694661" y="2305051"/>
            <a:ext cx="338629" cy="369332"/>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b="1">
                <a:solidFill>
                  <a:schemeClr val="bg1"/>
                </a:solidFill>
                <a:latin typeface="Arial" charset="0"/>
              </a:rPr>
              <a:t>E</a:t>
            </a:r>
            <a:endParaRPr lang="en-US" b="1">
              <a:latin typeface="Arial" charset="0"/>
            </a:endParaRPr>
          </a:p>
        </p:txBody>
      </p:sp>
      <p:grpSp>
        <p:nvGrpSpPr>
          <p:cNvPr id="114706" name="Group 18"/>
          <p:cNvGrpSpPr>
            <a:grpSpLocks/>
          </p:cNvGrpSpPr>
          <p:nvPr/>
        </p:nvGrpSpPr>
        <p:grpSpPr bwMode="auto">
          <a:xfrm>
            <a:off x="2592389" y="2170113"/>
            <a:ext cx="1004887" cy="1281112"/>
            <a:chOff x="1296" y="835"/>
            <a:chExt cx="336" cy="816"/>
          </a:xfrm>
        </p:grpSpPr>
        <p:sp>
          <p:nvSpPr>
            <p:cNvPr id="114707" name="Line 19"/>
            <p:cNvSpPr>
              <a:spLocks noChangeShapeType="1"/>
            </p:cNvSpPr>
            <p:nvPr/>
          </p:nvSpPr>
          <p:spPr bwMode="auto">
            <a:xfrm flipH="1" flipV="1">
              <a:off x="1296" y="835"/>
              <a:ext cx="240" cy="576"/>
            </a:xfrm>
            <a:prstGeom prst="line">
              <a:avLst/>
            </a:prstGeom>
            <a:noFill/>
            <a:ln w="19050" cap="rnd">
              <a:solidFill>
                <a:srgbClr val="0000FF"/>
              </a:solidFill>
              <a:prstDash val="sysDot"/>
              <a:miter lim="800000"/>
              <a:headEnd type="none" w="sm" len="sm"/>
              <a:tailEnd type="none" w="sm" len="sm"/>
            </a:ln>
            <a:effectLst/>
          </p:spPr>
          <p:txBody>
            <a:bodyPr wrap="none">
              <a:prstTxWarp prst="textNoShape">
                <a:avLst/>
              </a:prstTxWarp>
            </a:bodyPr>
            <a:lstStyle/>
            <a:p>
              <a:endParaRPr lang="fr-FR"/>
            </a:p>
          </p:txBody>
        </p:sp>
        <p:sp>
          <p:nvSpPr>
            <p:cNvPr id="114708" name="Line 20"/>
            <p:cNvSpPr>
              <a:spLocks noChangeShapeType="1"/>
            </p:cNvSpPr>
            <p:nvPr/>
          </p:nvSpPr>
          <p:spPr bwMode="auto">
            <a:xfrm flipH="1" flipV="1">
              <a:off x="1536" y="1411"/>
              <a:ext cx="96" cy="240"/>
            </a:xfrm>
            <a:prstGeom prst="line">
              <a:avLst/>
            </a:prstGeom>
            <a:noFill/>
            <a:ln w="19050" cap="sq">
              <a:solidFill>
                <a:srgbClr val="0000FF"/>
              </a:solidFill>
              <a:miter lim="800000"/>
              <a:headEnd type="none" w="sm" len="sm"/>
              <a:tailEnd type="none" w="sm" len="sm"/>
            </a:ln>
            <a:effectLst/>
          </p:spPr>
          <p:txBody>
            <a:bodyPr wrap="none">
              <a:prstTxWarp prst="textNoShape">
                <a:avLst/>
              </a:prstTxWarp>
            </a:bodyPr>
            <a:lstStyle/>
            <a:p>
              <a:endParaRPr lang="fr-FR"/>
            </a:p>
          </p:txBody>
        </p:sp>
      </p:grpSp>
      <p:sp>
        <p:nvSpPr>
          <p:cNvPr id="114709" name="Line 21"/>
          <p:cNvSpPr>
            <a:spLocks noChangeShapeType="1"/>
          </p:cNvSpPr>
          <p:nvPr/>
        </p:nvSpPr>
        <p:spPr bwMode="auto">
          <a:xfrm rot="-533714">
            <a:off x="2322514" y="3452813"/>
            <a:ext cx="1255712" cy="0"/>
          </a:xfrm>
          <a:prstGeom prst="line">
            <a:avLst/>
          </a:prstGeom>
          <a:noFill/>
          <a:ln w="12700">
            <a:solidFill>
              <a:srgbClr val="0033CC"/>
            </a:solidFill>
            <a:prstDash val="sysDot"/>
            <a:miter lim="800000"/>
            <a:headEnd type="triangle" w="med" len="med"/>
            <a:tailEnd type="triangle" w="med" len="med"/>
          </a:ln>
          <a:effectLst/>
        </p:spPr>
        <p:txBody>
          <a:bodyPr wrap="none">
            <a:prstTxWarp prst="textNoShape">
              <a:avLst/>
            </a:prstTxWarp>
          </a:bodyPr>
          <a:lstStyle/>
          <a:p>
            <a:endParaRPr lang="fr-FR"/>
          </a:p>
        </p:txBody>
      </p:sp>
      <p:sp>
        <p:nvSpPr>
          <p:cNvPr id="114710" name="Text Box 22"/>
          <p:cNvSpPr txBox="1">
            <a:spLocks noChangeArrowheads="1"/>
          </p:cNvSpPr>
          <p:nvPr/>
        </p:nvSpPr>
        <p:spPr bwMode="auto">
          <a:xfrm rot="-533714">
            <a:off x="2400626" y="3448457"/>
            <a:ext cx="556563" cy="276999"/>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sz="1200">
                <a:solidFill>
                  <a:srgbClr val="0033CC"/>
                </a:solidFill>
                <a:latin typeface="Arial" charset="0"/>
              </a:rPr>
              <a:t>88</a:t>
            </a:r>
            <a:r>
              <a:rPr lang="en-US" sz="1200">
                <a:solidFill>
                  <a:srgbClr val="0033CC"/>
                </a:solidFill>
              </a:rPr>
              <a:t>m</a:t>
            </a:r>
            <a:r>
              <a:rPr lang="en-US" sz="1200">
                <a:solidFill>
                  <a:srgbClr val="0033CC"/>
                </a:solidFill>
                <a:latin typeface="Arial" charset="0"/>
              </a:rPr>
              <a:t>s</a:t>
            </a:r>
          </a:p>
        </p:txBody>
      </p:sp>
      <p:sp>
        <p:nvSpPr>
          <p:cNvPr id="114711" name="Line 23"/>
          <p:cNvSpPr>
            <a:spLocks noChangeShapeType="1"/>
          </p:cNvSpPr>
          <p:nvPr/>
        </p:nvSpPr>
        <p:spPr bwMode="auto">
          <a:xfrm flipV="1">
            <a:off x="960439" y="3451227"/>
            <a:ext cx="2636837" cy="606425"/>
          </a:xfrm>
          <a:prstGeom prst="line">
            <a:avLst/>
          </a:prstGeom>
          <a:noFill/>
          <a:ln w="12700" cap="rnd">
            <a:solidFill>
              <a:schemeClr val="hlink"/>
            </a:solidFill>
            <a:prstDash val="sysDot"/>
            <a:miter lim="800000"/>
            <a:headEnd type="none" w="sm" len="sm"/>
            <a:tailEnd type="triangle" w="med" len="med"/>
          </a:ln>
          <a:effectLst/>
        </p:spPr>
        <p:txBody>
          <a:bodyPr wrap="none" anchor="ctr">
            <a:prstTxWarp prst="textNoShape">
              <a:avLst/>
            </a:prstTxWarp>
          </a:bodyPr>
          <a:lstStyle/>
          <a:p>
            <a:endParaRPr lang="fr-FR"/>
          </a:p>
        </p:txBody>
      </p:sp>
      <p:sp>
        <p:nvSpPr>
          <p:cNvPr id="114712" name="Line 24"/>
          <p:cNvSpPr>
            <a:spLocks noChangeShapeType="1"/>
          </p:cNvSpPr>
          <p:nvPr/>
        </p:nvSpPr>
        <p:spPr bwMode="auto">
          <a:xfrm flipV="1">
            <a:off x="3597275" y="2843213"/>
            <a:ext cx="2636838" cy="608012"/>
          </a:xfrm>
          <a:prstGeom prst="line">
            <a:avLst/>
          </a:prstGeom>
          <a:noFill/>
          <a:ln w="12700" cap="rnd">
            <a:solidFill>
              <a:schemeClr val="hlink"/>
            </a:solidFill>
            <a:prstDash val="sysDot"/>
            <a:miter lim="800000"/>
            <a:headEnd type="triangle" w="med" len="med"/>
            <a:tailEnd/>
          </a:ln>
          <a:effectLst/>
        </p:spPr>
        <p:txBody>
          <a:bodyPr wrap="none" anchor="ctr">
            <a:prstTxWarp prst="textNoShape">
              <a:avLst/>
            </a:prstTxWarp>
          </a:bodyPr>
          <a:lstStyle/>
          <a:p>
            <a:endParaRPr lang="fr-FR"/>
          </a:p>
        </p:txBody>
      </p:sp>
      <p:sp>
        <p:nvSpPr>
          <p:cNvPr id="114713" name="Text Box 25"/>
          <p:cNvSpPr txBox="1">
            <a:spLocks noChangeArrowheads="1"/>
          </p:cNvSpPr>
          <p:nvPr/>
        </p:nvSpPr>
        <p:spPr bwMode="auto">
          <a:xfrm>
            <a:off x="5389801" y="1612901"/>
            <a:ext cx="1464789" cy="954107"/>
          </a:xfrm>
          <a:prstGeom prst="rect">
            <a:avLst/>
          </a:prstGeom>
          <a:noFill/>
          <a:ln w="12700" cap="sq">
            <a:solidFill>
              <a:schemeClr val="folHlink"/>
            </a:solidFill>
            <a:miter lim="800000"/>
            <a:headEnd type="none" w="sm" len="sm"/>
            <a:tailEnd type="none" w="sm" len="sm"/>
          </a:ln>
          <a:effectLst/>
        </p:spPr>
        <p:txBody>
          <a:bodyPr wrap="none">
            <a:prstTxWarp prst="textNoShape">
              <a:avLst/>
            </a:prstTxWarp>
            <a:spAutoFit/>
          </a:bodyPr>
          <a:lstStyle/>
          <a:p>
            <a:pPr algn="ctr"/>
            <a:r>
              <a:rPr lang="en-US" sz="1200">
                <a:solidFill>
                  <a:srgbClr val="000000"/>
                </a:solidFill>
                <a:latin typeface="Arial" charset="0"/>
              </a:rPr>
              <a:t>GAS VOLUME</a:t>
            </a:r>
          </a:p>
          <a:p>
            <a:pPr algn="ctr"/>
            <a:r>
              <a:rPr lang="en-US" sz="1200">
                <a:solidFill>
                  <a:srgbClr val="000000"/>
                </a:solidFill>
                <a:latin typeface="Arial" charset="0"/>
              </a:rPr>
              <a:t>88 m</a:t>
            </a:r>
            <a:r>
              <a:rPr lang="en-US" sz="1200" baseline="30000">
                <a:solidFill>
                  <a:srgbClr val="000000"/>
                </a:solidFill>
                <a:latin typeface="Arial" charset="0"/>
              </a:rPr>
              <a:t>3</a:t>
            </a:r>
          </a:p>
          <a:p>
            <a:pPr algn="ctr"/>
            <a:endParaRPr lang="en-US" sz="1200" baseline="30000">
              <a:solidFill>
                <a:srgbClr val="000000"/>
              </a:solidFill>
              <a:latin typeface="Arial" charset="0"/>
            </a:endParaRPr>
          </a:p>
          <a:p>
            <a:pPr algn="ctr"/>
            <a:r>
              <a:rPr lang="en-US" sz="1200">
                <a:solidFill>
                  <a:srgbClr val="000000"/>
                </a:solidFill>
                <a:latin typeface="Arial" charset="0"/>
              </a:rPr>
              <a:t>DRIFT GAS</a:t>
            </a:r>
          </a:p>
          <a:p>
            <a:pPr algn="ctr"/>
            <a:r>
              <a:rPr lang="en-US" sz="1200">
                <a:solidFill>
                  <a:srgbClr val="000000"/>
                </a:solidFill>
                <a:latin typeface="Arial" charset="0"/>
              </a:rPr>
              <a:t>90% Ne - 10%CO</a:t>
            </a:r>
            <a:r>
              <a:rPr lang="en-US" sz="1200" baseline="-25000">
                <a:solidFill>
                  <a:srgbClr val="000000"/>
                </a:solidFill>
                <a:latin typeface="Arial" charset="0"/>
              </a:rPr>
              <a:t>2</a:t>
            </a:r>
          </a:p>
        </p:txBody>
      </p:sp>
      <p:sp>
        <p:nvSpPr>
          <p:cNvPr id="114714" name="Line 26"/>
          <p:cNvSpPr>
            <a:spLocks noChangeShapeType="1"/>
          </p:cNvSpPr>
          <p:nvPr/>
        </p:nvSpPr>
        <p:spPr bwMode="auto">
          <a:xfrm flipV="1">
            <a:off x="1979613" y="3413127"/>
            <a:ext cx="144462" cy="2087563"/>
          </a:xfrm>
          <a:prstGeom prst="line">
            <a:avLst/>
          </a:prstGeom>
          <a:noFill/>
          <a:ln w="28575">
            <a:solidFill>
              <a:schemeClr val="folHlink"/>
            </a:solidFill>
            <a:round/>
            <a:headEnd/>
            <a:tailEnd type="triangle" w="med" len="med"/>
          </a:ln>
          <a:effectLst/>
        </p:spPr>
        <p:txBody>
          <a:bodyPr>
            <a:prstTxWarp prst="textNoShape">
              <a:avLst/>
            </a:prstTxWarp>
          </a:bodyPr>
          <a:lstStyle/>
          <a:p>
            <a:endParaRPr lang="fr-FR"/>
          </a:p>
        </p:txBody>
      </p:sp>
      <p:sp>
        <p:nvSpPr>
          <p:cNvPr id="114715" name="Line 27"/>
          <p:cNvSpPr>
            <a:spLocks noChangeShapeType="1"/>
          </p:cNvSpPr>
          <p:nvPr/>
        </p:nvSpPr>
        <p:spPr bwMode="auto">
          <a:xfrm flipH="1">
            <a:off x="3851275" y="2189163"/>
            <a:ext cx="1512888" cy="647700"/>
          </a:xfrm>
          <a:prstGeom prst="line">
            <a:avLst/>
          </a:prstGeom>
          <a:noFill/>
          <a:ln w="28575">
            <a:solidFill>
              <a:schemeClr val="folHlink"/>
            </a:solidFill>
            <a:round/>
            <a:headEnd/>
            <a:tailEnd type="triangle" w="med" len="med"/>
          </a:ln>
          <a:effectLst/>
        </p:spPr>
        <p:txBody>
          <a:bodyPr>
            <a:prstTxWarp prst="textNoShape">
              <a:avLst/>
            </a:prstTxWarp>
          </a:bodyPr>
          <a:lstStyle/>
          <a:p>
            <a:endParaRPr lang="fr-FR"/>
          </a:p>
        </p:txBody>
      </p:sp>
      <p:sp>
        <p:nvSpPr>
          <p:cNvPr id="114716" name="Rectangle 28"/>
          <p:cNvSpPr>
            <a:spLocks noChangeArrowheads="1"/>
          </p:cNvSpPr>
          <p:nvPr/>
        </p:nvSpPr>
        <p:spPr bwMode="auto">
          <a:xfrm>
            <a:off x="6896101" y="3132140"/>
            <a:ext cx="1663700" cy="2395537"/>
          </a:xfrm>
          <a:prstGeom prst="rect">
            <a:avLst/>
          </a:prstGeom>
          <a:solidFill>
            <a:srgbClr val="3399FF"/>
          </a:solidFill>
          <a:ln w="9525">
            <a:noFill/>
            <a:miter lim="800000"/>
            <a:headEnd/>
            <a:tailEnd/>
          </a:ln>
        </p:spPr>
        <p:txBody>
          <a:bodyPr>
            <a:prstTxWarp prst="textNoShape">
              <a:avLst/>
            </a:prstTxWarp>
          </a:bodyPr>
          <a:lstStyle/>
          <a:p>
            <a:endParaRPr lang="fr-FR"/>
          </a:p>
        </p:txBody>
      </p:sp>
      <p:sp>
        <p:nvSpPr>
          <p:cNvPr id="114717" name="Rectangle 29"/>
          <p:cNvSpPr>
            <a:spLocks noChangeArrowheads="1"/>
          </p:cNvSpPr>
          <p:nvPr/>
        </p:nvSpPr>
        <p:spPr bwMode="auto">
          <a:xfrm>
            <a:off x="6900864" y="3138490"/>
            <a:ext cx="1660525" cy="2389187"/>
          </a:xfrm>
          <a:prstGeom prst="rect">
            <a:avLst/>
          </a:prstGeom>
          <a:solidFill>
            <a:srgbClr val="66CCFF"/>
          </a:solidFill>
          <a:ln w="7938">
            <a:solidFill>
              <a:srgbClr val="000000"/>
            </a:solidFill>
            <a:miter lim="800000"/>
            <a:headEnd/>
            <a:tailEnd/>
          </a:ln>
        </p:spPr>
        <p:txBody>
          <a:bodyPr>
            <a:prstTxWarp prst="textNoShape">
              <a:avLst/>
            </a:prstTxWarp>
          </a:bodyPr>
          <a:lstStyle/>
          <a:p>
            <a:endParaRPr lang="fr-FR"/>
          </a:p>
        </p:txBody>
      </p:sp>
      <p:sp>
        <p:nvSpPr>
          <p:cNvPr id="114718" name="Rectangle 30"/>
          <p:cNvSpPr>
            <a:spLocks noChangeArrowheads="1"/>
          </p:cNvSpPr>
          <p:nvPr/>
        </p:nvSpPr>
        <p:spPr bwMode="auto">
          <a:xfrm>
            <a:off x="6896101" y="3997327"/>
            <a:ext cx="1663700" cy="665163"/>
          </a:xfrm>
          <a:prstGeom prst="rect">
            <a:avLst/>
          </a:prstGeom>
          <a:solidFill>
            <a:srgbClr val="FFFFFF"/>
          </a:solidFill>
          <a:ln w="9525">
            <a:noFill/>
            <a:miter lim="800000"/>
            <a:headEnd/>
            <a:tailEnd/>
          </a:ln>
        </p:spPr>
        <p:txBody>
          <a:bodyPr>
            <a:prstTxWarp prst="textNoShape">
              <a:avLst/>
            </a:prstTxWarp>
          </a:bodyPr>
          <a:lstStyle/>
          <a:p>
            <a:endParaRPr lang="fr-FR"/>
          </a:p>
        </p:txBody>
      </p:sp>
      <p:sp>
        <p:nvSpPr>
          <p:cNvPr id="114719" name="Rectangle 31"/>
          <p:cNvSpPr>
            <a:spLocks noChangeArrowheads="1"/>
          </p:cNvSpPr>
          <p:nvPr/>
        </p:nvSpPr>
        <p:spPr bwMode="auto">
          <a:xfrm>
            <a:off x="6900864" y="4003677"/>
            <a:ext cx="1660525" cy="658813"/>
          </a:xfrm>
          <a:prstGeom prst="rect">
            <a:avLst/>
          </a:prstGeom>
          <a:solidFill>
            <a:srgbClr val="FFFFFF"/>
          </a:solidFill>
          <a:ln w="7938">
            <a:solidFill>
              <a:srgbClr val="000000"/>
            </a:solidFill>
            <a:miter lim="800000"/>
            <a:headEnd/>
            <a:tailEnd/>
          </a:ln>
        </p:spPr>
        <p:txBody>
          <a:bodyPr>
            <a:prstTxWarp prst="textNoShape">
              <a:avLst/>
            </a:prstTxWarp>
          </a:bodyPr>
          <a:lstStyle/>
          <a:p>
            <a:endParaRPr lang="fr-FR"/>
          </a:p>
        </p:txBody>
      </p:sp>
      <p:sp>
        <p:nvSpPr>
          <p:cNvPr id="114720" name="Rectangle 32"/>
          <p:cNvSpPr>
            <a:spLocks noChangeArrowheads="1"/>
          </p:cNvSpPr>
          <p:nvPr/>
        </p:nvSpPr>
        <p:spPr bwMode="auto">
          <a:xfrm>
            <a:off x="7451726" y="4064002"/>
            <a:ext cx="600075" cy="531813"/>
          </a:xfrm>
          <a:prstGeom prst="rect">
            <a:avLst/>
          </a:prstGeom>
          <a:solidFill>
            <a:srgbClr val="FFFFFF"/>
          </a:solidFill>
          <a:ln w="9525">
            <a:noFill/>
            <a:miter lim="800000"/>
            <a:headEnd/>
            <a:tailEnd/>
          </a:ln>
        </p:spPr>
        <p:txBody>
          <a:bodyPr>
            <a:prstTxWarp prst="textNoShape">
              <a:avLst/>
            </a:prstTxWarp>
          </a:bodyPr>
          <a:lstStyle/>
          <a:p>
            <a:endParaRPr lang="fr-FR"/>
          </a:p>
        </p:txBody>
      </p:sp>
      <p:sp>
        <p:nvSpPr>
          <p:cNvPr id="114721" name="Rectangle 33"/>
          <p:cNvSpPr>
            <a:spLocks noChangeArrowheads="1"/>
          </p:cNvSpPr>
          <p:nvPr/>
        </p:nvSpPr>
        <p:spPr bwMode="auto">
          <a:xfrm>
            <a:off x="7456488" y="4070352"/>
            <a:ext cx="595312" cy="525463"/>
          </a:xfrm>
          <a:prstGeom prst="rect">
            <a:avLst/>
          </a:prstGeom>
          <a:solidFill>
            <a:srgbClr val="FFFFFF"/>
          </a:solidFill>
          <a:ln w="7938">
            <a:solidFill>
              <a:srgbClr val="000000"/>
            </a:solidFill>
            <a:miter lim="800000"/>
            <a:headEnd/>
            <a:tailEnd/>
          </a:ln>
        </p:spPr>
        <p:txBody>
          <a:bodyPr>
            <a:prstTxWarp prst="textNoShape">
              <a:avLst/>
            </a:prstTxWarp>
          </a:bodyPr>
          <a:lstStyle/>
          <a:p>
            <a:endParaRPr lang="fr-FR"/>
          </a:p>
        </p:txBody>
      </p:sp>
      <p:sp>
        <p:nvSpPr>
          <p:cNvPr id="114722" name="Line 34"/>
          <p:cNvSpPr>
            <a:spLocks noChangeShapeType="1"/>
          </p:cNvSpPr>
          <p:nvPr/>
        </p:nvSpPr>
        <p:spPr bwMode="auto">
          <a:xfrm flipV="1">
            <a:off x="8008939" y="4037013"/>
            <a:ext cx="554037" cy="30162"/>
          </a:xfrm>
          <a:prstGeom prst="line">
            <a:avLst/>
          </a:prstGeom>
          <a:noFill/>
          <a:ln w="7938">
            <a:solidFill>
              <a:srgbClr val="000000"/>
            </a:solidFill>
            <a:round/>
            <a:headEnd/>
            <a:tailEnd/>
          </a:ln>
        </p:spPr>
        <p:txBody>
          <a:bodyPr>
            <a:prstTxWarp prst="textNoShape">
              <a:avLst/>
            </a:prstTxWarp>
          </a:bodyPr>
          <a:lstStyle/>
          <a:p>
            <a:endParaRPr lang="fr-FR"/>
          </a:p>
        </p:txBody>
      </p:sp>
      <p:sp>
        <p:nvSpPr>
          <p:cNvPr id="114723" name="Line 35"/>
          <p:cNvSpPr>
            <a:spLocks noChangeShapeType="1"/>
          </p:cNvSpPr>
          <p:nvPr/>
        </p:nvSpPr>
        <p:spPr bwMode="auto">
          <a:xfrm flipH="1" flipV="1">
            <a:off x="6899275" y="4033840"/>
            <a:ext cx="609600" cy="33337"/>
          </a:xfrm>
          <a:prstGeom prst="line">
            <a:avLst/>
          </a:prstGeom>
          <a:noFill/>
          <a:ln w="7938">
            <a:solidFill>
              <a:srgbClr val="000000"/>
            </a:solidFill>
            <a:round/>
            <a:headEnd/>
            <a:tailEnd/>
          </a:ln>
        </p:spPr>
        <p:txBody>
          <a:bodyPr>
            <a:prstTxWarp prst="textNoShape">
              <a:avLst/>
            </a:prstTxWarp>
          </a:bodyPr>
          <a:lstStyle/>
          <a:p>
            <a:endParaRPr lang="fr-FR"/>
          </a:p>
        </p:txBody>
      </p:sp>
      <p:sp>
        <p:nvSpPr>
          <p:cNvPr id="114724" name="Rectangle 36"/>
          <p:cNvSpPr>
            <a:spLocks noChangeArrowheads="1"/>
          </p:cNvSpPr>
          <p:nvPr/>
        </p:nvSpPr>
        <p:spPr bwMode="auto">
          <a:xfrm>
            <a:off x="6892925" y="3132140"/>
            <a:ext cx="1665288" cy="66675"/>
          </a:xfrm>
          <a:prstGeom prst="rect">
            <a:avLst/>
          </a:prstGeom>
          <a:solidFill>
            <a:srgbClr val="DDDDDD"/>
          </a:solidFill>
          <a:ln w="9525">
            <a:noFill/>
            <a:miter lim="800000"/>
            <a:headEnd/>
            <a:tailEnd/>
          </a:ln>
        </p:spPr>
        <p:txBody>
          <a:bodyPr>
            <a:prstTxWarp prst="textNoShape">
              <a:avLst/>
            </a:prstTxWarp>
          </a:bodyPr>
          <a:lstStyle/>
          <a:p>
            <a:endParaRPr lang="fr-FR"/>
          </a:p>
        </p:txBody>
      </p:sp>
      <p:sp>
        <p:nvSpPr>
          <p:cNvPr id="114725" name="Rectangle 37"/>
          <p:cNvSpPr>
            <a:spLocks noChangeArrowheads="1"/>
          </p:cNvSpPr>
          <p:nvPr/>
        </p:nvSpPr>
        <p:spPr bwMode="auto">
          <a:xfrm>
            <a:off x="6908801" y="3152777"/>
            <a:ext cx="1649413" cy="47625"/>
          </a:xfrm>
          <a:prstGeom prst="rect">
            <a:avLst/>
          </a:prstGeom>
          <a:solidFill>
            <a:srgbClr val="DDDDDD"/>
          </a:solidFill>
          <a:ln w="23813">
            <a:solidFill>
              <a:srgbClr val="6E6E6E"/>
            </a:solidFill>
            <a:miter lim="800000"/>
            <a:headEnd/>
            <a:tailEnd/>
          </a:ln>
        </p:spPr>
        <p:txBody>
          <a:bodyPr>
            <a:prstTxWarp prst="textNoShape">
              <a:avLst/>
            </a:prstTxWarp>
          </a:bodyPr>
          <a:lstStyle/>
          <a:p>
            <a:endParaRPr lang="fr-FR"/>
          </a:p>
        </p:txBody>
      </p:sp>
      <p:sp>
        <p:nvSpPr>
          <p:cNvPr id="114726" name="Rectangle 38"/>
          <p:cNvSpPr>
            <a:spLocks noChangeArrowheads="1"/>
          </p:cNvSpPr>
          <p:nvPr/>
        </p:nvSpPr>
        <p:spPr bwMode="auto">
          <a:xfrm>
            <a:off x="6891339" y="5449890"/>
            <a:ext cx="1652587" cy="66675"/>
          </a:xfrm>
          <a:prstGeom prst="rect">
            <a:avLst/>
          </a:prstGeom>
          <a:solidFill>
            <a:srgbClr val="DDDDDD"/>
          </a:solidFill>
          <a:ln w="9525">
            <a:noFill/>
            <a:miter lim="800000"/>
            <a:headEnd/>
            <a:tailEnd/>
          </a:ln>
        </p:spPr>
        <p:txBody>
          <a:bodyPr>
            <a:prstTxWarp prst="textNoShape">
              <a:avLst/>
            </a:prstTxWarp>
          </a:bodyPr>
          <a:lstStyle/>
          <a:p>
            <a:endParaRPr lang="fr-FR"/>
          </a:p>
        </p:txBody>
      </p:sp>
      <p:sp>
        <p:nvSpPr>
          <p:cNvPr id="114727" name="Rectangle 39"/>
          <p:cNvSpPr>
            <a:spLocks noChangeArrowheads="1"/>
          </p:cNvSpPr>
          <p:nvPr/>
        </p:nvSpPr>
        <p:spPr bwMode="auto">
          <a:xfrm>
            <a:off x="6905625" y="5470527"/>
            <a:ext cx="1639888" cy="47625"/>
          </a:xfrm>
          <a:prstGeom prst="rect">
            <a:avLst/>
          </a:prstGeom>
          <a:solidFill>
            <a:srgbClr val="DDDDDD"/>
          </a:solidFill>
          <a:ln w="23813">
            <a:solidFill>
              <a:srgbClr val="6E6E6E"/>
            </a:solidFill>
            <a:miter lim="800000"/>
            <a:headEnd/>
            <a:tailEnd/>
          </a:ln>
        </p:spPr>
        <p:txBody>
          <a:bodyPr>
            <a:prstTxWarp prst="textNoShape">
              <a:avLst/>
            </a:prstTxWarp>
          </a:bodyPr>
          <a:lstStyle/>
          <a:p>
            <a:endParaRPr lang="fr-FR"/>
          </a:p>
        </p:txBody>
      </p:sp>
      <p:sp>
        <p:nvSpPr>
          <p:cNvPr id="114728" name="Freeform 40"/>
          <p:cNvSpPr>
            <a:spLocks/>
          </p:cNvSpPr>
          <p:nvPr/>
        </p:nvSpPr>
        <p:spPr bwMode="auto">
          <a:xfrm>
            <a:off x="6891339" y="3981450"/>
            <a:ext cx="1663700" cy="65088"/>
          </a:xfrm>
          <a:custGeom>
            <a:avLst/>
            <a:gdLst/>
            <a:ahLst/>
            <a:cxnLst>
              <a:cxn ang="0">
                <a:pos x="1525" y="0"/>
              </a:cxn>
              <a:cxn ang="0">
                <a:pos x="1525" y="28"/>
              </a:cxn>
              <a:cxn ang="0">
                <a:pos x="1017" y="50"/>
              </a:cxn>
              <a:cxn ang="0">
                <a:pos x="559" y="50"/>
              </a:cxn>
              <a:cxn ang="0">
                <a:pos x="0" y="25"/>
              </a:cxn>
              <a:cxn ang="0">
                <a:pos x="0" y="0"/>
              </a:cxn>
              <a:cxn ang="0">
                <a:pos x="1525" y="0"/>
              </a:cxn>
            </a:cxnLst>
            <a:rect l="0" t="0" r="r" b="b"/>
            <a:pathLst>
              <a:path w="1525" h="50">
                <a:moveTo>
                  <a:pt x="1525" y="0"/>
                </a:moveTo>
                <a:lnTo>
                  <a:pt x="1525" y="28"/>
                </a:lnTo>
                <a:lnTo>
                  <a:pt x="1017" y="50"/>
                </a:lnTo>
                <a:lnTo>
                  <a:pt x="559" y="50"/>
                </a:lnTo>
                <a:lnTo>
                  <a:pt x="0" y="25"/>
                </a:lnTo>
                <a:lnTo>
                  <a:pt x="0" y="0"/>
                </a:lnTo>
                <a:lnTo>
                  <a:pt x="1525" y="0"/>
                </a:lnTo>
                <a:close/>
              </a:path>
            </a:pathLst>
          </a:custGeom>
          <a:solidFill>
            <a:srgbClr val="DDDDDD"/>
          </a:solidFill>
          <a:ln w="9525">
            <a:noFill/>
            <a:round/>
            <a:headEnd/>
            <a:tailEnd/>
          </a:ln>
        </p:spPr>
        <p:txBody>
          <a:bodyPr>
            <a:prstTxWarp prst="textNoShape">
              <a:avLst/>
            </a:prstTxWarp>
          </a:bodyPr>
          <a:lstStyle/>
          <a:p>
            <a:endParaRPr lang="fr-FR"/>
          </a:p>
        </p:txBody>
      </p:sp>
      <p:sp>
        <p:nvSpPr>
          <p:cNvPr id="114729" name="Freeform 41"/>
          <p:cNvSpPr>
            <a:spLocks/>
          </p:cNvSpPr>
          <p:nvPr/>
        </p:nvSpPr>
        <p:spPr bwMode="auto">
          <a:xfrm>
            <a:off x="6899275" y="3990977"/>
            <a:ext cx="1663700" cy="66675"/>
          </a:xfrm>
          <a:custGeom>
            <a:avLst/>
            <a:gdLst/>
            <a:ahLst/>
            <a:cxnLst>
              <a:cxn ang="0">
                <a:pos x="1526" y="0"/>
              </a:cxn>
              <a:cxn ang="0">
                <a:pos x="1526" y="28"/>
              </a:cxn>
              <a:cxn ang="0">
                <a:pos x="1017" y="51"/>
              </a:cxn>
              <a:cxn ang="0">
                <a:pos x="560" y="51"/>
              </a:cxn>
              <a:cxn ang="0">
                <a:pos x="0" y="26"/>
              </a:cxn>
              <a:cxn ang="0">
                <a:pos x="0" y="0"/>
              </a:cxn>
              <a:cxn ang="0">
                <a:pos x="1526" y="0"/>
              </a:cxn>
            </a:cxnLst>
            <a:rect l="0" t="0" r="r" b="b"/>
            <a:pathLst>
              <a:path w="1526" h="51">
                <a:moveTo>
                  <a:pt x="1526" y="0"/>
                </a:moveTo>
                <a:lnTo>
                  <a:pt x="1526" y="28"/>
                </a:lnTo>
                <a:lnTo>
                  <a:pt x="1017" y="51"/>
                </a:lnTo>
                <a:lnTo>
                  <a:pt x="560" y="51"/>
                </a:lnTo>
                <a:lnTo>
                  <a:pt x="0" y="26"/>
                </a:lnTo>
                <a:lnTo>
                  <a:pt x="0" y="0"/>
                </a:lnTo>
                <a:lnTo>
                  <a:pt x="1526" y="0"/>
                </a:lnTo>
                <a:close/>
              </a:path>
            </a:pathLst>
          </a:custGeom>
          <a:solidFill>
            <a:srgbClr val="DDDDDD"/>
          </a:solidFill>
          <a:ln w="23813">
            <a:solidFill>
              <a:srgbClr val="6E6E6E"/>
            </a:solidFill>
            <a:prstDash val="solid"/>
            <a:round/>
            <a:headEnd/>
            <a:tailEnd/>
          </a:ln>
        </p:spPr>
        <p:txBody>
          <a:bodyPr>
            <a:prstTxWarp prst="textNoShape">
              <a:avLst/>
            </a:prstTxWarp>
          </a:bodyPr>
          <a:lstStyle/>
          <a:p>
            <a:endParaRPr lang="fr-FR"/>
          </a:p>
        </p:txBody>
      </p:sp>
      <p:sp>
        <p:nvSpPr>
          <p:cNvPr id="114730" name="Freeform 42"/>
          <p:cNvSpPr>
            <a:spLocks/>
          </p:cNvSpPr>
          <p:nvPr/>
        </p:nvSpPr>
        <p:spPr bwMode="auto">
          <a:xfrm>
            <a:off x="6891339" y="4602165"/>
            <a:ext cx="1663700" cy="66675"/>
          </a:xfrm>
          <a:custGeom>
            <a:avLst/>
            <a:gdLst/>
            <a:ahLst/>
            <a:cxnLst>
              <a:cxn ang="0">
                <a:pos x="1525" y="51"/>
              </a:cxn>
              <a:cxn ang="0">
                <a:pos x="1525" y="23"/>
              </a:cxn>
              <a:cxn ang="0">
                <a:pos x="1017" y="0"/>
              </a:cxn>
              <a:cxn ang="0">
                <a:pos x="559" y="0"/>
              </a:cxn>
              <a:cxn ang="0">
                <a:pos x="0" y="25"/>
              </a:cxn>
              <a:cxn ang="0">
                <a:pos x="0" y="51"/>
              </a:cxn>
              <a:cxn ang="0">
                <a:pos x="1525" y="51"/>
              </a:cxn>
            </a:cxnLst>
            <a:rect l="0" t="0" r="r" b="b"/>
            <a:pathLst>
              <a:path w="1525" h="51">
                <a:moveTo>
                  <a:pt x="1525" y="51"/>
                </a:moveTo>
                <a:lnTo>
                  <a:pt x="1525" y="23"/>
                </a:lnTo>
                <a:lnTo>
                  <a:pt x="1017" y="0"/>
                </a:lnTo>
                <a:lnTo>
                  <a:pt x="559" y="0"/>
                </a:lnTo>
                <a:lnTo>
                  <a:pt x="0" y="25"/>
                </a:lnTo>
                <a:lnTo>
                  <a:pt x="0" y="51"/>
                </a:lnTo>
                <a:lnTo>
                  <a:pt x="1525" y="51"/>
                </a:lnTo>
                <a:close/>
              </a:path>
            </a:pathLst>
          </a:custGeom>
          <a:solidFill>
            <a:srgbClr val="DDDDDD"/>
          </a:solidFill>
          <a:ln w="9525">
            <a:noFill/>
            <a:round/>
            <a:headEnd/>
            <a:tailEnd/>
          </a:ln>
        </p:spPr>
        <p:txBody>
          <a:bodyPr>
            <a:prstTxWarp prst="textNoShape">
              <a:avLst/>
            </a:prstTxWarp>
          </a:bodyPr>
          <a:lstStyle/>
          <a:p>
            <a:endParaRPr lang="fr-FR"/>
          </a:p>
        </p:txBody>
      </p:sp>
      <p:sp>
        <p:nvSpPr>
          <p:cNvPr id="114731" name="Freeform 43"/>
          <p:cNvSpPr>
            <a:spLocks/>
          </p:cNvSpPr>
          <p:nvPr/>
        </p:nvSpPr>
        <p:spPr bwMode="auto">
          <a:xfrm>
            <a:off x="6899275" y="4610102"/>
            <a:ext cx="1663700" cy="66675"/>
          </a:xfrm>
          <a:custGeom>
            <a:avLst/>
            <a:gdLst/>
            <a:ahLst/>
            <a:cxnLst>
              <a:cxn ang="0">
                <a:pos x="1526" y="51"/>
              </a:cxn>
              <a:cxn ang="0">
                <a:pos x="1526" y="23"/>
              </a:cxn>
              <a:cxn ang="0">
                <a:pos x="1017" y="0"/>
              </a:cxn>
              <a:cxn ang="0">
                <a:pos x="560" y="0"/>
              </a:cxn>
              <a:cxn ang="0">
                <a:pos x="0" y="26"/>
              </a:cxn>
              <a:cxn ang="0">
                <a:pos x="0" y="51"/>
              </a:cxn>
              <a:cxn ang="0">
                <a:pos x="1526" y="51"/>
              </a:cxn>
            </a:cxnLst>
            <a:rect l="0" t="0" r="r" b="b"/>
            <a:pathLst>
              <a:path w="1526" h="51">
                <a:moveTo>
                  <a:pt x="1526" y="51"/>
                </a:moveTo>
                <a:lnTo>
                  <a:pt x="1526" y="23"/>
                </a:lnTo>
                <a:lnTo>
                  <a:pt x="1017" y="0"/>
                </a:lnTo>
                <a:lnTo>
                  <a:pt x="560" y="0"/>
                </a:lnTo>
                <a:lnTo>
                  <a:pt x="0" y="26"/>
                </a:lnTo>
                <a:lnTo>
                  <a:pt x="0" y="51"/>
                </a:lnTo>
                <a:lnTo>
                  <a:pt x="1526" y="51"/>
                </a:lnTo>
                <a:close/>
              </a:path>
            </a:pathLst>
          </a:custGeom>
          <a:solidFill>
            <a:srgbClr val="DDDDDD"/>
          </a:solidFill>
          <a:ln w="23813">
            <a:solidFill>
              <a:srgbClr val="6E6E6E"/>
            </a:solidFill>
            <a:prstDash val="solid"/>
            <a:round/>
            <a:headEnd/>
            <a:tailEnd/>
          </a:ln>
        </p:spPr>
        <p:txBody>
          <a:bodyPr>
            <a:prstTxWarp prst="textNoShape">
              <a:avLst/>
            </a:prstTxWarp>
          </a:bodyPr>
          <a:lstStyle/>
          <a:p>
            <a:endParaRPr lang="fr-FR"/>
          </a:p>
        </p:txBody>
      </p:sp>
      <p:sp>
        <p:nvSpPr>
          <p:cNvPr id="114732" name="Rectangle 44"/>
          <p:cNvSpPr>
            <a:spLocks noChangeArrowheads="1"/>
          </p:cNvSpPr>
          <p:nvPr/>
        </p:nvSpPr>
        <p:spPr bwMode="auto">
          <a:xfrm>
            <a:off x="8559801" y="3132138"/>
            <a:ext cx="52388" cy="901700"/>
          </a:xfrm>
          <a:prstGeom prst="rect">
            <a:avLst/>
          </a:prstGeom>
          <a:solidFill>
            <a:srgbClr val="EE0000"/>
          </a:solidFill>
          <a:ln w="9525">
            <a:noFill/>
            <a:miter lim="800000"/>
            <a:headEnd/>
            <a:tailEnd/>
          </a:ln>
        </p:spPr>
        <p:txBody>
          <a:bodyPr>
            <a:prstTxWarp prst="textNoShape">
              <a:avLst/>
            </a:prstTxWarp>
          </a:bodyPr>
          <a:lstStyle/>
          <a:p>
            <a:endParaRPr lang="fr-FR"/>
          </a:p>
        </p:txBody>
      </p:sp>
      <p:sp>
        <p:nvSpPr>
          <p:cNvPr id="114733" name="Rectangle 45"/>
          <p:cNvSpPr>
            <a:spLocks noChangeArrowheads="1"/>
          </p:cNvSpPr>
          <p:nvPr/>
        </p:nvSpPr>
        <p:spPr bwMode="auto">
          <a:xfrm>
            <a:off x="8566150" y="3138488"/>
            <a:ext cx="46038" cy="896937"/>
          </a:xfrm>
          <a:prstGeom prst="rect">
            <a:avLst/>
          </a:prstGeom>
          <a:solidFill>
            <a:srgbClr val="33CC33"/>
          </a:solidFill>
          <a:ln w="7938">
            <a:solidFill>
              <a:srgbClr val="000000"/>
            </a:solidFill>
            <a:miter lim="800000"/>
            <a:headEnd/>
            <a:tailEnd/>
          </a:ln>
        </p:spPr>
        <p:txBody>
          <a:bodyPr>
            <a:prstTxWarp prst="textNoShape">
              <a:avLst/>
            </a:prstTxWarp>
          </a:bodyPr>
          <a:lstStyle/>
          <a:p>
            <a:endParaRPr lang="fr-FR"/>
          </a:p>
        </p:txBody>
      </p:sp>
      <p:sp>
        <p:nvSpPr>
          <p:cNvPr id="114734" name="Rectangle 46"/>
          <p:cNvSpPr>
            <a:spLocks noChangeArrowheads="1"/>
          </p:cNvSpPr>
          <p:nvPr/>
        </p:nvSpPr>
        <p:spPr bwMode="auto">
          <a:xfrm>
            <a:off x="6835776" y="3132140"/>
            <a:ext cx="60325" cy="898525"/>
          </a:xfrm>
          <a:prstGeom prst="rect">
            <a:avLst/>
          </a:prstGeom>
          <a:solidFill>
            <a:srgbClr val="EE0000"/>
          </a:solidFill>
          <a:ln w="9525">
            <a:noFill/>
            <a:miter lim="800000"/>
            <a:headEnd/>
            <a:tailEnd/>
          </a:ln>
        </p:spPr>
        <p:txBody>
          <a:bodyPr>
            <a:prstTxWarp prst="textNoShape">
              <a:avLst/>
            </a:prstTxWarp>
          </a:bodyPr>
          <a:lstStyle/>
          <a:p>
            <a:endParaRPr lang="fr-FR"/>
          </a:p>
        </p:txBody>
      </p:sp>
      <p:sp>
        <p:nvSpPr>
          <p:cNvPr id="114735" name="Rectangle 47"/>
          <p:cNvSpPr>
            <a:spLocks noChangeArrowheads="1"/>
          </p:cNvSpPr>
          <p:nvPr/>
        </p:nvSpPr>
        <p:spPr bwMode="auto">
          <a:xfrm>
            <a:off x="6842126" y="3138488"/>
            <a:ext cx="53975" cy="892175"/>
          </a:xfrm>
          <a:prstGeom prst="rect">
            <a:avLst/>
          </a:prstGeom>
          <a:solidFill>
            <a:srgbClr val="33CC33"/>
          </a:solidFill>
          <a:ln w="7938">
            <a:solidFill>
              <a:schemeClr val="tx1"/>
            </a:solidFill>
            <a:miter lim="800000"/>
            <a:headEnd/>
            <a:tailEnd/>
          </a:ln>
        </p:spPr>
        <p:txBody>
          <a:bodyPr>
            <a:prstTxWarp prst="textNoShape">
              <a:avLst/>
            </a:prstTxWarp>
          </a:bodyPr>
          <a:lstStyle/>
          <a:p>
            <a:endParaRPr lang="fr-FR"/>
          </a:p>
        </p:txBody>
      </p:sp>
      <p:sp>
        <p:nvSpPr>
          <p:cNvPr id="114736" name="Rectangle 48"/>
          <p:cNvSpPr>
            <a:spLocks noChangeArrowheads="1"/>
          </p:cNvSpPr>
          <p:nvPr/>
        </p:nvSpPr>
        <p:spPr bwMode="auto">
          <a:xfrm>
            <a:off x="8559801" y="4625975"/>
            <a:ext cx="52388" cy="901700"/>
          </a:xfrm>
          <a:prstGeom prst="rect">
            <a:avLst/>
          </a:prstGeom>
          <a:solidFill>
            <a:srgbClr val="EE0000"/>
          </a:solidFill>
          <a:ln w="9525">
            <a:noFill/>
            <a:miter lim="800000"/>
            <a:headEnd/>
            <a:tailEnd/>
          </a:ln>
        </p:spPr>
        <p:txBody>
          <a:bodyPr>
            <a:prstTxWarp prst="textNoShape">
              <a:avLst/>
            </a:prstTxWarp>
          </a:bodyPr>
          <a:lstStyle/>
          <a:p>
            <a:endParaRPr lang="fr-FR"/>
          </a:p>
        </p:txBody>
      </p:sp>
      <p:sp>
        <p:nvSpPr>
          <p:cNvPr id="114737" name="Rectangle 49"/>
          <p:cNvSpPr>
            <a:spLocks noChangeArrowheads="1"/>
          </p:cNvSpPr>
          <p:nvPr/>
        </p:nvSpPr>
        <p:spPr bwMode="auto">
          <a:xfrm>
            <a:off x="8566150" y="4632325"/>
            <a:ext cx="46038" cy="895350"/>
          </a:xfrm>
          <a:prstGeom prst="rect">
            <a:avLst/>
          </a:prstGeom>
          <a:solidFill>
            <a:srgbClr val="33CC33"/>
          </a:solidFill>
          <a:ln w="7938">
            <a:solidFill>
              <a:srgbClr val="000000"/>
            </a:solidFill>
            <a:miter lim="800000"/>
            <a:headEnd/>
            <a:tailEnd/>
          </a:ln>
        </p:spPr>
        <p:txBody>
          <a:bodyPr>
            <a:prstTxWarp prst="textNoShape">
              <a:avLst/>
            </a:prstTxWarp>
          </a:bodyPr>
          <a:lstStyle/>
          <a:p>
            <a:endParaRPr lang="fr-FR"/>
          </a:p>
        </p:txBody>
      </p:sp>
      <p:sp>
        <p:nvSpPr>
          <p:cNvPr id="114738" name="Rectangle 50"/>
          <p:cNvSpPr>
            <a:spLocks noChangeArrowheads="1"/>
          </p:cNvSpPr>
          <p:nvPr/>
        </p:nvSpPr>
        <p:spPr bwMode="auto">
          <a:xfrm>
            <a:off x="6842126" y="4629150"/>
            <a:ext cx="53975" cy="901700"/>
          </a:xfrm>
          <a:prstGeom prst="rect">
            <a:avLst/>
          </a:prstGeom>
          <a:solidFill>
            <a:srgbClr val="EE0000"/>
          </a:solidFill>
          <a:ln w="9525">
            <a:noFill/>
            <a:miter lim="800000"/>
            <a:headEnd/>
            <a:tailEnd/>
          </a:ln>
        </p:spPr>
        <p:txBody>
          <a:bodyPr>
            <a:prstTxWarp prst="textNoShape">
              <a:avLst/>
            </a:prstTxWarp>
          </a:bodyPr>
          <a:lstStyle/>
          <a:p>
            <a:endParaRPr lang="fr-FR"/>
          </a:p>
        </p:txBody>
      </p:sp>
      <p:sp>
        <p:nvSpPr>
          <p:cNvPr id="114739" name="Rectangle 51"/>
          <p:cNvSpPr>
            <a:spLocks noChangeArrowheads="1"/>
          </p:cNvSpPr>
          <p:nvPr/>
        </p:nvSpPr>
        <p:spPr bwMode="auto">
          <a:xfrm>
            <a:off x="6846888" y="4635500"/>
            <a:ext cx="49212" cy="896938"/>
          </a:xfrm>
          <a:prstGeom prst="rect">
            <a:avLst/>
          </a:prstGeom>
          <a:solidFill>
            <a:srgbClr val="33CC33"/>
          </a:solidFill>
          <a:ln w="7938">
            <a:solidFill>
              <a:srgbClr val="000000"/>
            </a:solidFill>
            <a:miter lim="800000"/>
            <a:headEnd/>
            <a:tailEnd/>
          </a:ln>
        </p:spPr>
        <p:txBody>
          <a:bodyPr>
            <a:prstTxWarp prst="textNoShape">
              <a:avLst/>
            </a:prstTxWarp>
          </a:bodyPr>
          <a:lstStyle/>
          <a:p>
            <a:endParaRPr lang="fr-FR"/>
          </a:p>
        </p:txBody>
      </p:sp>
      <p:sp>
        <p:nvSpPr>
          <p:cNvPr id="114740" name="Arc 52"/>
          <p:cNvSpPr>
            <a:spLocks/>
          </p:cNvSpPr>
          <p:nvPr/>
        </p:nvSpPr>
        <p:spPr bwMode="auto">
          <a:xfrm>
            <a:off x="7643813" y="4305302"/>
            <a:ext cx="66675" cy="55563"/>
          </a:xfrm>
          <a:custGeom>
            <a:avLst/>
            <a:gdLst>
              <a:gd name="G0" fmla="+- 21600 0 0"/>
              <a:gd name="G1" fmla="+- 7395 0 0"/>
              <a:gd name="G2" fmla="+- 21600 0 0"/>
              <a:gd name="T0" fmla="*/ 1305 w 21600"/>
              <a:gd name="T1" fmla="*/ 14790 h 14790"/>
              <a:gd name="T2" fmla="*/ 1305 w 21600"/>
              <a:gd name="T3" fmla="*/ 0 h 14790"/>
              <a:gd name="T4" fmla="*/ 21600 w 21600"/>
              <a:gd name="T5" fmla="*/ 7395 h 14790"/>
            </a:gdLst>
            <a:ahLst/>
            <a:cxnLst>
              <a:cxn ang="0">
                <a:pos x="T0" y="T1"/>
              </a:cxn>
              <a:cxn ang="0">
                <a:pos x="T2" y="T3"/>
              </a:cxn>
              <a:cxn ang="0">
                <a:pos x="T4" y="T5"/>
              </a:cxn>
            </a:cxnLst>
            <a:rect l="0" t="0" r="r" b="b"/>
            <a:pathLst>
              <a:path w="21600" h="14790" fill="none" extrusionOk="0">
                <a:moveTo>
                  <a:pt x="1305" y="14789"/>
                </a:moveTo>
                <a:cubicBezTo>
                  <a:pt x="441" y="12420"/>
                  <a:pt x="0" y="9917"/>
                  <a:pt x="0" y="7395"/>
                </a:cubicBezTo>
                <a:cubicBezTo>
                  <a:pt x="0" y="4872"/>
                  <a:pt x="441" y="2369"/>
                  <a:pt x="1305" y="0"/>
                </a:cubicBezTo>
              </a:path>
              <a:path w="21600" h="14790" stroke="0" extrusionOk="0">
                <a:moveTo>
                  <a:pt x="1305" y="14789"/>
                </a:moveTo>
                <a:cubicBezTo>
                  <a:pt x="441" y="12420"/>
                  <a:pt x="0" y="9917"/>
                  <a:pt x="0" y="7395"/>
                </a:cubicBezTo>
                <a:cubicBezTo>
                  <a:pt x="0" y="4872"/>
                  <a:pt x="441" y="2369"/>
                  <a:pt x="1305" y="0"/>
                </a:cubicBezTo>
                <a:lnTo>
                  <a:pt x="21600" y="7395"/>
                </a:lnTo>
                <a:close/>
              </a:path>
            </a:pathLst>
          </a:custGeom>
          <a:solidFill>
            <a:srgbClr val="000000"/>
          </a:solidFill>
          <a:ln w="9525">
            <a:noFill/>
            <a:round/>
            <a:headEnd/>
            <a:tailEnd/>
          </a:ln>
        </p:spPr>
        <p:txBody>
          <a:bodyPr>
            <a:prstTxWarp prst="textNoShape">
              <a:avLst/>
            </a:prstTxWarp>
          </a:bodyPr>
          <a:lstStyle/>
          <a:p>
            <a:endParaRPr lang="fr-FR"/>
          </a:p>
        </p:txBody>
      </p:sp>
      <p:sp>
        <p:nvSpPr>
          <p:cNvPr id="114741" name="Rectangle 53"/>
          <p:cNvSpPr>
            <a:spLocks noChangeArrowheads="1"/>
          </p:cNvSpPr>
          <p:nvPr/>
        </p:nvSpPr>
        <p:spPr bwMode="auto">
          <a:xfrm>
            <a:off x="6842125" y="4330700"/>
            <a:ext cx="1333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2" name="Rectangle 54"/>
          <p:cNvSpPr>
            <a:spLocks noChangeArrowheads="1"/>
          </p:cNvSpPr>
          <p:nvPr/>
        </p:nvSpPr>
        <p:spPr bwMode="auto">
          <a:xfrm>
            <a:off x="7019925" y="4330700"/>
            <a:ext cx="46038"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3" name="Rectangle 55"/>
          <p:cNvSpPr>
            <a:spLocks noChangeArrowheads="1"/>
          </p:cNvSpPr>
          <p:nvPr/>
        </p:nvSpPr>
        <p:spPr bwMode="auto">
          <a:xfrm>
            <a:off x="7108825" y="4330700"/>
            <a:ext cx="1333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4" name="Rectangle 56"/>
          <p:cNvSpPr>
            <a:spLocks noChangeArrowheads="1"/>
          </p:cNvSpPr>
          <p:nvPr/>
        </p:nvSpPr>
        <p:spPr bwMode="auto">
          <a:xfrm>
            <a:off x="7286626" y="4330700"/>
            <a:ext cx="444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5" name="Rectangle 57"/>
          <p:cNvSpPr>
            <a:spLocks noChangeArrowheads="1"/>
          </p:cNvSpPr>
          <p:nvPr/>
        </p:nvSpPr>
        <p:spPr bwMode="auto">
          <a:xfrm>
            <a:off x="7377114" y="4330700"/>
            <a:ext cx="131762"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6" name="Rectangle 58"/>
          <p:cNvSpPr>
            <a:spLocks noChangeArrowheads="1"/>
          </p:cNvSpPr>
          <p:nvPr/>
        </p:nvSpPr>
        <p:spPr bwMode="auto">
          <a:xfrm>
            <a:off x="7553326" y="4330700"/>
            <a:ext cx="444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7" name="Arc 59"/>
          <p:cNvSpPr>
            <a:spLocks/>
          </p:cNvSpPr>
          <p:nvPr/>
        </p:nvSpPr>
        <p:spPr bwMode="auto">
          <a:xfrm>
            <a:off x="7802564" y="4305302"/>
            <a:ext cx="66675" cy="55563"/>
          </a:xfrm>
          <a:custGeom>
            <a:avLst/>
            <a:gdLst>
              <a:gd name="G0" fmla="+- 0 0 0"/>
              <a:gd name="G1" fmla="+- 7395 0 0"/>
              <a:gd name="G2" fmla="+- 21600 0 0"/>
              <a:gd name="T0" fmla="*/ 20295 w 21600"/>
              <a:gd name="T1" fmla="*/ 0 h 14790"/>
              <a:gd name="T2" fmla="*/ 20295 w 21600"/>
              <a:gd name="T3" fmla="*/ 14790 h 14790"/>
              <a:gd name="T4" fmla="*/ 0 w 21600"/>
              <a:gd name="T5" fmla="*/ 7395 h 14790"/>
            </a:gdLst>
            <a:ahLst/>
            <a:cxnLst>
              <a:cxn ang="0">
                <a:pos x="T0" y="T1"/>
              </a:cxn>
              <a:cxn ang="0">
                <a:pos x="T2" y="T3"/>
              </a:cxn>
              <a:cxn ang="0">
                <a:pos x="T4" y="T5"/>
              </a:cxn>
            </a:cxnLst>
            <a:rect l="0" t="0" r="r" b="b"/>
            <a:pathLst>
              <a:path w="21600" h="14790" fill="none" extrusionOk="0">
                <a:moveTo>
                  <a:pt x="20294" y="0"/>
                </a:moveTo>
                <a:cubicBezTo>
                  <a:pt x="21158" y="2369"/>
                  <a:pt x="21600" y="4872"/>
                  <a:pt x="21600" y="7395"/>
                </a:cubicBezTo>
                <a:cubicBezTo>
                  <a:pt x="21600" y="9917"/>
                  <a:pt x="21158" y="12420"/>
                  <a:pt x="20294" y="14789"/>
                </a:cubicBezTo>
              </a:path>
              <a:path w="21600" h="14790" stroke="0" extrusionOk="0">
                <a:moveTo>
                  <a:pt x="20294" y="0"/>
                </a:moveTo>
                <a:cubicBezTo>
                  <a:pt x="21158" y="2369"/>
                  <a:pt x="21600" y="4872"/>
                  <a:pt x="21600" y="7395"/>
                </a:cubicBezTo>
                <a:cubicBezTo>
                  <a:pt x="21600" y="9917"/>
                  <a:pt x="21158" y="12420"/>
                  <a:pt x="20294" y="14789"/>
                </a:cubicBezTo>
                <a:lnTo>
                  <a:pt x="0" y="7395"/>
                </a:lnTo>
                <a:close/>
              </a:path>
            </a:pathLst>
          </a:custGeom>
          <a:solidFill>
            <a:srgbClr val="000000"/>
          </a:solidFill>
          <a:ln w="9525">
            <a:noFill/>
            <a:round/>
            <a:headEnd/>
            <a:tailEnd/>
          </a:ln>
        </p:spPr>
        <p:txBody>
          <a:bodyPr>
            <a:prstTxWarp prst="textNoShape">
              <a:avLst/>
            </a:prstTxWarp>
          </a:bodyPr>
          <a:lstStyle/>
          <a:p>
            <a:endParaRPr lang="fr-FR"/>
          </a:p>
        </p:txBody>
      </p:sp>
      <p:sp>
        <p:nvSpPr>
          <p:cNvPr id="114748" name="Rectangle 60"/>
          <p:cNvSpPr>
            <a:spLocks noChangeArrowheads="1"/>
          </p:cNvSpPr>
          <p:nvPr/>
        </p:nvSpPr>
        <p:spPr bwMode="auto">
          <a:xfrm>
            <a:off x="8537575" y="4330700"/>
            <a:ext cx="1333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9" name="Rectangle 61"/>
          <p:cNvSpPr>
            <a:spLocks noChangeArrowheads="1"/>
          </p:cNvSpPr>
          <p:nvPr/>
        </p:nvSpPr>
        <p:spPr bwMode="auto">
          <a:xfrm>
            <a:off x="8448676" y="4330700"/>
            <a:ext cx="444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50" name="Rectangle 62"/>
          <p:cNvSpPr>
            <a:spLocks noChangeArrowheads="1"/>
          </p:cNvSpPr>
          <p:nvPr/>
        </p:nvSpPr>
        <p:spPr bwMode="auto">
          <a:xfrm>
            <a:off x="8270875" y="4330700"/>
            <a:ext cx="1333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51" name="Rectangle 63"/>
          <p:cNvSpPr>
            <a:spLocks noChangeArrowheads="1"/>
          </p:cNvSpPr>
          <p:nvPr/>
        </p:nvSpPr>
        <p:spPr bwMode="auto">
          <a:xfrm>
            <a:off x="8181976" y="4330700"/>
            <a:ext cx="444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52" name="Rectangle 64"/>
          <p:cNvSpPr>
            <a:spLocks noChangeArrowheads="1"/>
          </p:cNvSpPr>
          <p:nvPr/>
        </p:nvSpPr>
        <p:spPr bwMode="auto">
          <a:xfrm>
            <a:off x="8004175" y="4330700"/>
            <a:ext cx="1333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53" name="Rectangle 65"/>
          <p:cNvSpPr>
            <a:spLocks noChangeArrowheads="1"/>
          </p:cNvSpPr>
          <p:nvPr/>
        </p:nvSpPr>
        <p:spPr bwMode="auto">
          <a:xfrm>
            <a:off x="7915276" y="4330700"/>
            <a:ext cx="444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54" name="Rectangle 66"/>
          <p:cNvSpPr>
            <a:spLocks noChangeArrowheads="1"/>
          </p:cNvSpPr>
          <p:nvPr/>
        </p:nvSpPr>
        <p:spPr bwMode="auto">
          <a:xfrm>
            <a:off x="6673292" y="4230688"/>
            <a:ext cx="115416" cy="230832"/>
          </a:xfrm>
          <a:prstGeom prst="rect">
            <a:avLst/>
          </a:prstGeom>
          <a:noFill/>
          <a:ln w="9525">
            <a:noFill/>
            <a:miter lim="800000"/>
            <a:headEnd/>
            <a:tailEnd/>
          </a:ln>
        </p:spPr>
        <p:txBody>
          <a:bodyPr wrap="none" lIns="0" tIns="0" rIns="0" bIns="0">
            <a:prstTxWarp prst="textNoShape">
              <a:avLst/>
            </a:prstTxWarp>
            <a:spAutoFit/>
          </a:bodyPr>
          <a:lstStyle/>
          <a:p>
            <a:pPr algn="ctr"/>
            <a:r>
              <a:rPr lang="en-US" sz="1500" b="1">
                <a:solidFill>
                  <a:srgbClr val="000000"/>
                </a:solidFill>
                <a:latin typeface="Geneva" charset="0"/>
              </a:rPr>
              <a:t>P</a:t>
            </a:r>
            <a:endParaRPr lang="en-US" b="1">
              <a:latin typeface="Arial" charset="0"/>
            </a:endParaRPr>
          </a:p>
        </p:txBody>
      </p:sp>
      <p:sp>
        <p:nvSpPr>
          <p:cNvPr id="114755" name="Rectangle 67"/>
          <p:cNvSpPr>
            <a:spLocks noChangeArrowheads="1"/>
          </p:cNvSpPr>
          <p:nvPr/>
        </p:nvSpPr>
        <p:spPr bwMode="auto">
          <a:xfrm>
            <a:off x="6757275" y="4230688"/>
            <a:ext cx="117314" cy="230832"/>
          </a:xfrm>
          <a:prstGeom prst="rect">
            <a:avLst/>
          </a:prstGeom>
          <a:noFill/>
          <a:ln w="9525">
            <a:noFill/>
            <a:miter lim="800000"/>
            <a:headEnd/>
            <a:tailEnd/>
          </a:ln>
        </p:spPr>
        <p:txBody>
          <a:bodyPr wrap="none" lIns="0" tIns="0" rIns="0" bIns="0">
            <a:prstTxWarp prst="textNoShape">
              <a:avLst/>
            </a:prstTxWarp>
            <a:spAutoFit/>
          </a:bodyPr>
          <a:lstStyle/>
          <a:p>
            <a:pPr algn="ctr"/>
            <a:r>
              <a:rPr lang="en-US" sz="1500" b="1">
                <a:solidFill>
                  <a:srgbClr val="000000"/>
                </a:solidFill>
                <a:latin typeface="Geneva" charset="0"/>
              </a:rPr>
              <a:t>b</a:t>
            </a:r>
            <a:endParaRPr lang="en-US" b="1">
              <a:latin typeface="Arial" charset="0"/>
            </a:endParaRPr>
          </a:p>
        </p:txBody>
      </p:sp>
      <p:sp>
        <p:nvSpPr>
          <p:cNvPr id="114756" name="Rectangle 68"/>
          <p:cNvSpPr>
            <a:spLocks noChangeArrowheads="1"/>
          </p:cNvSpPr>
          <p:nvPr/>
        </p:nvSpPr>
        <p:spPr bwMode="auto">
          <a:xfrm>
            <a:off x="8698942" y="4230688"/>
            <a:ext cx="115416" cy="230832"/>
          </a:xfrm>
          <a:prstGeom prst="rect">
            <a:avLst/>
          </a:prstGeom>
          <a:noFill/>
          <a:ln w="9525">
            <a:noFill/>
            <a:miter lim="800000"/>
            <a:headEnd/>
            <a:tailEnd/>
          </a:ln>
        </p:spPr>
        <p:txBody>
          <a:bodyPr wrap="none" lIns="0" tIns="0" rIns="0" bIns="0">
            <a:prstTxWarp prst="textNoShape">
              <a:avLst/>
            </a:prstTxWarp>
            <a:spAutoFit/>
          </a:bodyPr>
          <a:lstStyle/>
          <a:p>
            <a:pPr algn="ctr"/>
            <a:r>
              <a:rPr lang="en-US" sz="1500" b="1">
                <a:solidFill>
                  <a:srgbClr val="000000"/>
                </a:solidFill>
                <a:latin typeface="Geneva" charset="0"/>
              </a:rPr>
              <a:t>P</a:t>
            </a:r>
            <a:endParaRPr lang="en-US" b="1">
              <a:latin typeface="Arial" charset="0"/>
            </a:endParaRPr>
          </a:p>
        </p:txBody>
      </p:sp>
      <p:sp>
        <p:nvSpPr>
          <p:cNvPr id="114757" name="Line 69"/>
          <p:cNvSpPr>
            <a:spLocks noChangeShapeType="1"/>
          </p:cNvSpPr>
          <p:nvPr/>
        </p:nvSpPr>
        <p:spPr bwMode="auto">
          <a:xfrm>
            <a:off x="7754939" y="4691063"/>
            <a:ext cx="1587" cy="754062"/>
          </a:xfrm>
          <a:prstGeom prst="line">
            <a:avLst/>
          </a:prstGeom>
          <a:noFill/>
          <a:ln w="15875">
            <a:solidFill>
              <a:srgbClr val="99FFCC"/>
            </a:solidFill>
            <a:round/>
            <a:headEnd/>
            <a:tailEnd/>
          </a:ln>
        </p:spPr>
        <p:txBody>
          <a:bodyPr>
            <a:prstTxWarp prst="textNoShape">
              <a:avLst/>
            </a:prstTxWarp>
          </a:bodyPr>
          <a:lstStyle/>
          <a:p>
            <a:endParaRPr lang="fr-FR"/>
          </a:p>
        </p:txBody>
      </p:sp>
      <p:sp>
        <p:nvSpPr>
          <p:cNvPr id="114758" name="Line 70"/>
          <p:cNvSpPr>
            <a:spLocks noChangeShapeType="1"/>
          </p:cNvSpPr>
          <p:nvPr/>
        </p:nvSpPr>
        <p:spPr bwMode="auto">
          <a:xfrm flipV="1">
            <a:off x="7754939" y="3227390"/>
            <a:ext cx="1587" cy="750887"/>
          </a:xfrm>
          <a:prstGeom prst="line">
            <a:avLst/>
          </a:prstGeom>
          <a:noFill/>
          <a:ln w="15875">
            <a:solidFill>
              <a:srgbClr val="99FFCC"/>
            </a:solidFill>
            <a:round/>
            <a:headEnd/>
            <a:tailEnd/>
          </a:ln>
        </p:spPr>
        <p:txBody>
          <a:bodyPr>
            <a:prstTxWarp prst="textNoShape">
              <a:avLst/>
            </a:prstTxWarp>
          </a:bodyPr>
          <a:lstStyle/>
          <a:p>
            <a:endParaRPr lang="fr-FR"/>
          </a:p>
        </p:txBody>
      </p:sp>
      <p:sp>
        <p:nvSpPr>
          <p:cNvPr id="114759" name="Arc 71"/>
          <p:cNvSpPr>
            <a:spLocks/>
          </p:cNvSpPr>
          <p:nvPr/>
        </p:nvSpPr>
        <p:spPr bwMode="auto">
          <a:xfrm>
            <a:off x="7443788" y="3565527"/>
            <a:ext cx="66675" cy="55563"/>
          </a:xfrm>
          <a:custGeom>
            <a:avLst/>
            <a:gdLst>
              <a:gd name="G0" fmla="+- 21600 0 0"/>
              <a:gd name="G1" fmla="+- 7395 0 0"/>
              <a:gd name="G2" fmla="+- 21600 0 0"/>
              <a:gd name="T0" fmla="*/ 1361 w 21600"/>
              <a:gd name="T1" fmla="*/ 14942 h 14942"/>
              <a:gd name="T2" fmla="*/ 1305 w 21600"/>
              <a:gd name="T3" fmla="*/ 0 h 14942"/>
              <a:gd name="T4" fmla="*/ 21600 w 21600"/>
              <a:gd name="T5" fmla="*/ 7395 h 14942"/>
            </a:gdLst>
            <a:ahLst/>
            <a:cxnLst>
              <a:cxn ang="0">
                <a:pos x="T0" y="T1"/>
              </a:cxn>
              <a:cxn ang="0">
                <a:pos x="T2" y="T3"/>
              </a:cxn>
              <a:cxn ang="0">
                <a:pos x="T4" y="T5"/>
              </a:cxn>
            </a:cxnLst>
            <a:rect l="0" t="0" r="r" b="b"/>
            <a:pathLst>
              <a:path w="21600" h="14942" fill="none" extrusionOk="0">
                <a:moveTo>
                  <a:pt x="1361" y="14941"/>
                </a:moveTo>
                <a:cubicBezTo>
                  <a:pt x="461" y="12527"/>
                  <a:pt x="0" y="9971"/>
                  <a:pt x="0" y="7395"/>
                </a:cubicBezTo>
                <a:cubicBezTo>
                  <a:pt x="0" y="4872"/>
                  <a:pt x="441" y="2369"/>
                  <a:pt x="1305" y="0"/>
                </a:cubicBezTo>
              </a:path>
              <a:path w="21600" h="14942" stroke="0" extrusionOk="0">
                <a:moveTo>
                  <a:pt x="1361" y="14941"/>
                </a:moveTo>
                <a:cubicBezTo>
                  <a:pt x="461" y="12527"/>
                  <a:pt x="0" y="9971"/>
                  <a:pt x="0" y="7395"/>
                </a:cubicBezTo>
                <a:cubicBezTo>
                  <a:pt x="0" y="4872"/>
                  <a:pt x="441" y="2369"/>
                  <a:pt x="1305" y="0"/>
                </a:cubicBezTo>
                <a:lnTo>
                  <a:pt x="21600" y="7395"/>
                </a:lnTo>
                <a:close/>
              </a:path>
            </a:pathLst>
          </a:custGeom>
          <a:solidFill>
            <a:schemeClr val="bg1"/>
          </a:solidFill>
          <a:ln w="9525">
            <a:solidFill>
              <a:schemeClr val="bg1"/>
            </a:solidFill>
            <a:round/>
            <a:headEnd/>
            <a:tailEnd/>
          </a:ln>
        </p:spPr>
        <p:txBody>
          <a:bodyPr>
            <a:prstTxWarp prst="textNoShape">
              <a:avLst/>
            </a:prstTxWarp>
          </a:bodyPr>
          <a:lstStyle/>
          <a:p>
            <a:endParaRPr lang="fr-FR"/>
          </a:p>
        </p:txBody>
      </p:sp>
      <p:sp>
        <p:nvSpPr>
          <p:cNvPr id="114760" name="Line 72"/>
          <p:cNvSpPr>
            <a:spLocks noChangeShapeType="1"/>
          </p:cNvSpPr>
          <p:nvPr/>
        </p:nvSpPr>
        <p:spPr bwMode="auto">
          <a:xfrm>
            <a:off x="7243763" y="3592515"/>
            <a:ext cx="201612" cy="1587"/>
          </a:xfrm>
          <a:prstGeom prst="line">
            <a:avLst/>
          </a:prstGeom>
          <a:noFill/>
          <a:ln w="7938">
            <a:solidFill>
              <a:schemeClr val="bg1"/>
            </a:solidFill>
            <a:round/>
            <a:headEnd/>
            <a:tailEnd/>
          </a:ln>
        </p:spPr>
        <p:txBody>
          <a:bodyPr>
            <a:prstTxWarp prst="textNoShape">
              <a:avLst/>
            </a:prstTxWarp>
          </a:bodyPr>
          <a:lstStyle/>
          <a:p>
            <a:endParaRPr lang="fr-FR"/>
          </a:p>
        </p:txBody>
      </p:sp>
      <p:sp>
        <p:nvSpPr>
          <p:cNvPr id="114761" name="Line 73"/>
          <p:cNvSpPr>
            <a:spLocks noChangeShapeType="1"/>
          </p:cNvSpPr>
          <p:nvPr/>
        </p:nvSpPr>
        <p:spPr bwMode="auto">
          <a:xfrm>
            <a:off x="7216776" y="5176840"/>
            <a:ext cx="201613" cy="1587"/>
          </a:xfrm>
          <a:prstGeom prst="line">
            <a:avLst/>
          </a:prstGeom>
          <a:noFill/>
          <a:ln w="7938">
            <a:solidFill>
              <a:schemeClr val="bg1"/>
            </a:solidFill>
            <a:round/>
            <a:headEnd/>
            <a:tailEnd type="triangle" w="med" len="med"/>
          </a:ln>
        </p:spPr>
        <p:txBody>
          <a:bodyPr>
            <a:prstTxWarp prst="textNoShape">
              <a:avLst/>
            </a:prstTxWarp>
          </a:bodyPr>
          <a:lstStyle/>
          <a:p>
            <a:endParaRPr lang="fr-FR"/>
          </a:p>
        </p:txBody>
      </p:sp>
      <p:sp>
        <p:nvSpPr>
          <p:cNvPr id="114762" name="Line 74"/>
          <p:cNvSpPr>
            <a:spLocks noChangeShapeType="1"/>
          </p:cNvSpPr>
          <p:nvPr/>
        </p:nvSpPr>
        <p:spPr bwMode="auto">
          <a:xfrm flipH="1">
            <a:off x="7964488" y="5203825"/>
            <a:ext cx="201612" cy="1588"/>
          </a:xfrm>
          <a:prstGeom prst="line">
            <a:avLst/>
          </a:prstGeom>
          <a:noFill/>
          <a:ln w="7938">
            <a:solidFill>
              <a:schemeClr val="bg1"/>
            </a:solidFill>
            <a:round/>
            <a:headEnd/>
            <a:tailEnd type="triangle" w="med" len="med"/>
          </a:ln>
        </p:spPr>
        <p:txBody>
          <a:bodyPr>
            <a:prstTxWarp prst="textNoShape">
              <a:avLst/>
            </a:prstTxWarp>
          </a:bodyPr>
          <a:lstStyle/>
          <a:p>
            <a:endParaRPr lang="fr-FR"/>
          </a:p>
        </p:txBody>
      </p:sp>
      <p:sp>
        <p:nvSpPr>
          <p:cNvPr id="114763" name="Arc 75"/>
          <p:cNvSpPr>
            <a:spLocks/>
          </p:cNvSpPr>
          <p:nvPr/>
        </p:nvSpPr>
        <p:spPr bwMode="auto">
          <a:xfrm>
            <a:off x="7899401" y="3559177"/>
            <a:ext cx="66675" cy="53975"/>
          </a:xfrm>
          <a:custGeom>
            <a:avLst/>
            <a:gdLst>
              <a:gd name="G0" fmla="+- 0 0 0"/>
              <a:gd name="G1" fmla="+- 7395 0 0"/>
              <a:gd name="G2" fmla="+- 21600 0 0"/>
              <a:gd name="T0" fmla="*/ 20295 w 21600"/>
              <a:gd name="T1" fmla="*/ 0 h 14942"/>
              <a:gd name="T2" fmla="*/ 20239 w 21600"/>
              <a:gd name="T3" fmla="*/ 14942 h 14942"/>
              <a:gd name="T4" fmla="*/ 0 w 21600"/>
              <a:gd name="T5" fmla="*/ 7395 h 14942"/>
            </a:gdLst>
            <a:ahLst/>
            <a:cxnLst>
              <a:cxn ang="0">
                <a:pos x="T0" y="T1"/>
              </a:cxn>
              <a:cxn ang="0">
                <a:pos x="T2" y="T3"/>
              </a:cxn>
              <a:cxn ang="0">
                <a:pos x="T4" y="T5"/>
              </a:cxn>
            </a:cxnLst>
            <a:rect l="0" t="0" r="r" b="b"/>
            <a:pathLst>
              <a:path w="21600" h="14942" fill="none" extrusionOk="0">
                <a:moveTo>
                  <a:pt x="20294" y="0"/>
                </a:moveTo>
                <a:cubicBezTo>
                  <a:pt x="21158" y="2369"/>
                  <a:pt x="21600" y="4872"/>
                  <a:pt x="21600" y="7395"/>
                </a:cubicBezTo>
                <a:cubicBezTo>
                  <a:pt x="21600" y="9971"/>
                  <a:pt x="21138" y="12527"/>
                  <a:pt x="20238" y="14941"/>
                </a:cubicBezTo>
              </a:path>
              <a:path w="21600" h="14942" stroke="0" extrusionOk="0">
                <a:moveTo>
                  <a:pt x="20294" y="0"/>
                </a:moveTo>
                <a:cubicBezTo>
                  <a:pt x="21158" y="2369"/>
                  <a:pt x="21600" y="4872"/>
                  <a:pt x="21600" y="7395"/>
                </a:cubicBezTo>
                <a:cubicBezTo>
                  <a:pt x="21600" y="9971"/>
                  <a:pt x="21138" y="12527"/>
                  <a:pt x="20238" y="14941"/>
                </a:cubicBezTo>
                <a:lnTo>
                  <a:pt x="0" y="7395"/>
                </a:lnTo>
                <a:close/>
              </a:path>
            </a:pathLst>
          </a:custGeom>
          <a:solidFill>
            <a:schemeClr val="bg1"/>
          </a:solidFill>
          <a:ln w="9525">
            <a:solidFill>
              <a:schemeClr val="bg1"/>
            </a:solidFill>
            <a:round/>
            <a:headEnd/>
            <a:tailEnd/>
          </a:ln>
        </p:spPr>
        <p:txBody>
          <a:bodyPr>
            <a:prstTxWarp prst="textNoShape">
              <a:avLst/>
            </a:prstTxWarp>
          </a:bodyPr>
          <a:lstStyle/>
          <a:p>
            <a:endParaRPr lang="fr-FR"/>
          </a:p>
        </p:txBody>
      </p:sp>
      <p:sp>
        <p:nvSpPr>
          <p:cNvPr id="114764" name="Line 76"/>
          <p:cNvSpPr>
            <a:spLocks noChangeShapeType="1"/>
          </p:cNvSpPr>
          <p:nvPr/>
        </p:nvSpPr>
        <p:spPr bwMode="auto">
          <a:xfrm flipH="1">
            <a:off x="7964488" y="3586163"/>
            <a:ext cx="201612" cy="1587"/>
          </a:xfrm>
          <a:prstGeom prst="line">
            <a:avLst/>
          </a:prstGeom>
          <a:noFill/>
          <a:ln w="7938">
            <a:solidFill>
              <a:schemeClr val="bg1"/>
            </a:solidFill>
            <a:round/>
            <a:headEnd/>
            <a:tailEnd/>
          </a:ln>
        </p:spPr>
        <p:txBody>
          <a:bodyPr>
            <a:prstTxWarp prst="textNoShape">
              <a:avLst/>
            </a:prstTxWarp>
          </a:bodyPr>
          <a:lstStyle/>
          <a:p>
            <a:endParaRPr lang="fr-FR"/>
          </a:p>
        </p:txBody>
      </p:sp>
      <p:sp>
        <p:nvSpPr>
          <p:cNvPr id="114765" name="Rectangle 77"/>
          <p:cNvSpPr>
            <a:spLocks noChangeArrowheads="1"/>
          </p:cNvSpPr>
          <p:nvPr/>
        </p:nvSpPr>
        <p:spPr bwMode="auto">
          <a:xfrm>
            <a:off x="7310175" y="3413126"/>
            <a:ext cx="100538" cy="184666"/>
          </a:xfrm>
          <a:prstGeom prst="rect">
            <a:avLst/>
          </a:prstGeom>
          <a:noFill/>
          <a:ln w="9525">
            <a:noFill/>
            <a:miter lim="800000"/>
            <a:headEnd/>
            <a:tailEnd/>
          </a:ln>
        </p:spPr>
        <p:txBody>
          <a:bodyPr wrap="none" lIns="0" tIns="0" rIns="0" bIns="0">
            <a:prstTxWarp prst="textNoShape">
              <a:avLst/>
            </a:prstTxWarp>
            <a:spAutoFit/>
          </a:bodyPr>
          <a:lstStyle/>
          <a:p>
            <a:pPr algn="ctr"/>
            <a:r>
              <a:rPr lang="en-US" sz="1200">
                <a:solidFill>
                  <a:schemeClr val="bg1"/>
                </a:solidFill>
                <a:latin typeface="Georgia" charset="0"/>
              </a:rPr>
              <a:t>E</a:t>
            </a:r>
            <a:endParaRPr lang="en-US">
              <a:solidFill>
                <a:schemeClr val="bg1"/>
              </a:solidFill>
              <a:latin typeface="Arial" charset="0"/>
            </a:endParaRPr>
          </a:p>
        </p:txBody>
      </p:sp>
      <p:sp>
        <p:nvSpPr>
          <p:cNvPr id="114766" name="Rectangle 78"/>
          <p:cNvSpPr>
            <a:spLocks noChangeArrowheads="1"/>
          </p:cNvSpPr>
          <p:nvPr/>
        </p:nvSpPr>
        <p:spPr bwMode="auto">
          <a:xfrm>
            <a:off x="8048363" y="5033963"/>
            <a:ext cx="100538" cy="184666"/>
          </a:xfrm>
          <a:prstGeom prst="rect">
            <a:avLst/>
          </a:prstGeom>
          <a:noFill/>
          <a:ln w="9525">
            <a:noFill/>
            <a:miter lim="800000"/>
            <a:headEnd/>
            <a:tailEnd/>
          </a:ln>
        </p:spPr>
        <p:txBody>
          <a:bodyPr wrap="none" lIns="0" tIns="0" rIns="0" bIns="0">
            <a:prstTxWarp prst="textNoShape">
              <a:avLst/>
            </a:prstTxWarp>
            <a:spAutoFit/>
          </a:bodyPr>
          <a:lstStyle/>
          <a:p>
            <a:pPr algn="ctr"/>
            <a:r>
              <a:rPr lang="en-US" sz="1200">
                <a:solidFill>
                  <a:schemeClr val="bg1"/>
                </a:solidFill>
                <a:latin typeface="Georgia" charset="0"/>
              </a:rPr>
              <a:t>E</a:t>
            </a:r>
            <a:endParaRPr lang="en-US">
              <a:latin typeface="Arial" charset="0"/>
            </a:endParaRPr>
          </a:p>
        </p:txBody>
      </p:sp>
      <p:sp>
        <p:nvSpPr>
          <p:cNvPr id="114767" name="Line 79"/>
          <p:cNvSpPr>
            <a:spLocks noChangeShapeType="1"/>
          </p:cNvSpPr>
          <p:nvPr/>
        </p:nvSpPr>
        <p:spPr bwMode="auto">
          <a:xfrm flipH="1" flipV="1">
            <a:off x="8172451" y="2476500"/>
            <a:ext cx="144463" cy="647700"/>
          </a:xfrm>
          <a:prstGeom prst="line">
            <a:avLst/>
          </a:prstGeom>
          <a:noFill/>
          <a:ln w="28575">
            <a:solidFill>
              <a:schemeClr val="folHlink"/>
            </a:solidFill>
            <a:round/>
            <a:headEnd type="triangle" w="med" len="med"/>
            <a:tailEnd/>
          </a:ln>
        </p:spPr>
        <p:txBody>
          <a:bodyPr>
            <a:prstTxWarp prst="textNoShape">
              <a:avLst/>
            </a:prstTxWarp>
          </a:bodyPr>
          <a:lstStyle/>
          <a:p>
            <a:endParaRPr lang="fr-FR"/>
          </a:p>
        </p:txBody>
      </p:sp>
      <p:sp>
        <p:nvSpPr>
          <p:cNvPr id="114768" name="Arc 80"/>
          <p:cNvSpPr>
            <a:spLocks/>
          </p:cNvSpPr>
          <p:nvPr/>
        </p:nvSpPr>
        <p:spPr bwMode="auto">
          <a:xfrm>
            <a:off x="8382000" y="3940176"/>
            <a:ext cx="46038" cy="79375"/>
          </a:xfrm>
          <a:custGeom>
            <a:avLst/>
            <a:gdLst>
              <a:gd name="G0" fmla="+- 7547 0 0"/>
              <a:gd name="G1" fmla="+- 21600 0 0"/>
              <a:gd name="G2" fmla="+- 21600 0 0"/>
              <a:gd name="T0" fmla="*/ 0 w 14942"/>
              <a:gd name="T1" fmla="*/ 1361 h 21600"/>
              <a:gd name="T2" fmla="*/ 14942 w 14942"/>
              <a:gd name="T3" fmla="*/ 1305 h 21600"/>
              <a:gd name="T4" fmla="*/ 7547 w 14942"/>
              <a:gd name="T5" fmla="*/ 21600 h 21600"/>
            </a:gdLst>
            <a:ahLst/>
            <a:cxnLst>
              <a:cxn ang="0">
                <a:pos x="T0" y="T1"/>
              </a:cxn>
              <a:cxn ang="0">
                <a:pos x="T2" y="T3"/>
              </a:cxn>
              <a:cxn ang="0">
                <a:pos x="T4" y="T5"/>
              </a:cxn>
            </a:cxnLst>
            <a:rect l="0" t="0" r="r" b="b"/>
            <a:pathLst>
              <a:path w="14942" h="21600" fill="none" extrusionOk="0">
                <a:moveTo>
                  <a:pt x="0" y="1361"/>
                </a:moveTo>
                <a:cubicBezTo>
                  <a:pt x="2414" y="461"/>
                  <a:pt x="4970" y="-1"/>
                  <a:pt x="7547" y="-1"/>
                </a:cubicBezTo>
                <a:cubicBezTo>
                  <a:pt x="10069" y="-1"/>
                  <a:pt x="12572" y="441"/>
                  <a:pt x="14941" y="1305"/>
                </a:cubicBezTo>
              </a:path>
              <a:path w="14942" h="21600" stroke="0" extrusionOk="0">
                <a:moveTo>
                  <a:pt x="0" y="1361"/>
                </a:moveTo>
                <a:cubicBezTo>
                  <a:pt x="2414" y="461"/>
                  <a:pt x="4970" y="-1"/>
                  <a:pt x="7547" y="-1"/>
                </a:cubicBezTo>
                <a:cubicBezTo>
                  <a:pt x="10069" y="-1"/>
                  <a:pt x="12572" y="441"/>
                  <a:pt x="14941" y="1305"/>
                </a:cubicBezTo>
                <a:lnTo>
                  <a:pt x="7547" y="21600"/>
                </a:lnTo>
                <a:close/>
              </a:path>
            </a:pathLst>
          </a:custGeom>
          <a:solidFill>
            <a:srgbClr val="000000"/>
          </a:solidFill>
          <a:ln w="9525">
            <a:noFill/>
            <a:round/>
            <a:headEnd/>
            <a:tailEnd/>
          </a:ln>
        </p:spPr>
        <p:txBody>
          <a:bodyPr>
            <a:prstTxWarp prst="textNoShape">
              <a:avLst/>
            </a:prstTxWarp>
          </a:bodyPr>
          <a:lstStyle/>
          <a:p>
            <a:endParaRPr lang="fr-FR"/>
          </a:p>
        </p:txBody>
      </p:sp>
      <p:sp>
        <p:nvSpPr>
          <p:cNvPr id="114769" name="Line 81"/>
          <p:cNvSpPr>
            <a:spLocks noChangeShapeType="1"/>
          </p:cNvSpPr>
          <p:nvPr/>
        </p:nvSpPr>
        <p:spPr bwMode="auto">
          <a:xfrm flipV="1">
            <a:off x="8404226" y="2989263"/>
            <a:ext cx="1588" cy="950912"/>
          </a:xfrm>
          <a:prstGeom prst="line">
            <a:avLst/>
          </a:prstGeom>
          <a:noFill/>
          <a:ln w="7938">
            <a:solidFill>
              <a:srgbClr val="000000"/>
            </a:solidFill>
            <a:round/>
            <a:headEnd/>
            <a:tailEnd/>
          </a:ln>
        </p:spPr>
        <p:txBody>
          <a:bodyPr>
            <a:prstTxWarp prst="textNoShape">
              <a:avLst/>
            </a:prstTxWarp>
          </a:bodyPr>
          <a:lstStyle/>
          <a:p>
            <a:endParaRPr lang="fr-FR"/>
          </a:p>
        </p:txBody>
      </p:sp>
      <p:sp>
        <p:nvSpPr>
          <p:cNvPr id="114770" name="Line 82"/>
          <p:cNvSpPr>
            <a:spLocks noChangeShapeType="1"/>
          </p:cNvSpPr>
          <p:nvPr/>
        </p:nvSpPr>
        <p:spPr bwMode="auto">
          <a:xfrm>
            <a:off x="3492501" y="2692400"/>
            <a:ext cx="2016125" cy="2449513"/>
          </a:xfrm>
          <a:prstGeom prst="line">
            <a:avLst/>
          </a:prstGeom>
          <a:noFill/>
          <a:ln w="28575">
            <a:solidFill>
              <a:schemeClr val="folHlink"/>
            </a:solidFill>
            <a:round/>
            <a:headEnd type="triangle" w="med" len="med"/>
            <a:tailEnd/>
          </a:ln>
        </p:spPr>
        <p:txBody>
          <a:bodyPr>
            <a:prstTxWarp prst="textNoShape">
              <a:avLst/>
            </a:prstTxWarp>
          </a:bodyPr>
          <a:lstStyle/>
          <a:p>
            <a:endParaRPr lang="fr-FR"/>
          </a:p>
        </p:txBody>
      </p:sp>
      <p:sp>
        <p:nvSpPr>
          <p:cNvPr id="114771" name="Oval 83"/>
          <p:cNvSpPr>
            <a:spLocks noChangeArrowheads="1"/>
          </p:cNvSpPr>
          <p:nvPr/>
        </p:nvSpPr>
        <p:spPr bwMode="auto">
          <a:xfrm>
            <a:off x="7721601" y="4284663"/>
            <a:ext cx="73025" cy="87312"/>
          </a:xfrm>
          <a:prstGeom prst="ellipse">
            <a:avLst/>
          </a:prstGeom>
          <a:solidFill>
            <a:srgbClr val="FF0000"/>
          </a:solidFill>
          <a:ln w="7938">
            <a:solidFill>
              <a:srgbClr val="FF0000"/>
            </a:solidFill>
            <a:round/>
            <a:headEnd/>
            <a:tailEnd/>
          </a:ln>
        </p:spPr>
        <p:txBody>
          <a:bodyPr>
            <a:prstTxWarp prst="textNoShape">
              <a:avLst/>
            </a:prstTxWarp>
          </a:bodyPr>
          <a:lstStyle/>
          <a:p>
            <a:endParaRPr lang="fr-FR"/>
          </a:p>
        </p:txBody>
      </p:sp>
      <p:sp>
        <p:nvSpPr>
          <p:cNvPr id="114772" name="Line 84"/>
          <p:cNvSpPr>
            <a:spLocks noChangeShapeType="1"/>
          </p:cNvSpPr>
          <p:nvPr/>
        </p:nvSpPr>
        <p:spPr bwMode="auto">
          <a:xfrm flipH="1" flipV="1">
            <a:off x="6877050" y="2981327"/>
            <a:ext cx="349250" cy="314325"/>
          </a:xfrm>
          <a:prstGeom prst="line">
            <a:avLst/>
          </a:prstGeom>
          <a:noFill/>
          <a:ln w="28575">
            <a:solidFill>
              <a:schemeClr val="folHlink"/>
            </a:solidFill>
            <a:round/>
            <a:headEnd type="triangle" w="med" len="med"/>
            <a:tailEnd/>
          </a:ln>
        </p:spPr>
        <p:txBody>
          <a:bodyPr>
            <a:prstTxWarp prst="textNoShape">
              <a:avLst/>
            </a:prstTxWarp>
          </a:bodyPr>
          <a:lstStyle/>
          <a:p>
            <a:endParaRPr lang="fr-FR"/>
          </a:p>
        </p:txBody>
      </p:sp>
      <p:sp>
        <p:nvSpPr>
          <p:cNvPr id="114773" name="Arc 85"/>
          <p:cNvSpPr>
            <a:spLocks/>
          </p:cNvSpPr>
          <p:nvPr/>
        </p:nvSpPr>
        <p:spPr bwMode="auto">
          <a:xfrm>
            <a:off x="6877050" y="5056188"/>
            <a:ext cx="57150" cy="76200"/>
          </a:xfrm>
          <a:custGeom>
            <a:avLst/>
            <a:gdLst>
              <a:gd name="G0" fmla="+- 0 0 0"/>
              <a:gd name="G1" fmla="+- 0 0 0"/>
              <a:gd name="G2" fmla="+- 21600 0 0"/>
              <a:gd name="T0" fmla="*/ 18384 w 18384"/>
              <a:gd name="T1" fmla="*/ 11340 h 20608"/>
              <a:gd name="T2" fmla="*/ 6472 w 18384"/>
              <a:gd name="T3" fmla="*/ 20608 h 20608"/>
              <a:gd name="T4" fmla="*/ 0 w 18384"/>
              <a:gd name="T5" fmla="*/ 0 h 20608"/>
            </a:gdLst>
            <a:ahLst/>
            <a:cxnLst>
              <a:cxn ang="0">
                <a:pos x="T0" y="T1"/>
              </a:cxn>
              <a:cxn ang="0">
                <a:pos x="T2" y="T3"/>
              </a:cxn>
              <a:cxn ang="0">
                <a:pos x="T4" y="T5"/>
              </a:cxn>
            </a:cxnLst>
            <a:rect l="0" t="0" r="r" b="b"/>
            <a:pathLst>
              <a:path w="18384" h="20608" fill="none" extrusionOk="0">
                <a:moveTo>
                  <a:pt x="18383" y="11339"/>
                </a:moveTo>
                <a:cubicBezTo>
                  <a:pt x="15656" y="15760"/>
                  <a:pt x="11427" y="19051"/>
                  <a:pt x="6471" y="20607"/>
                </a:cubicBezTo>
              </a:path>
              <a:path w="18384" h="20608" stroke="0" extrusionOk="0">
                <a:moveTo>
                  <a:pt x="18383" y="11339"/>
                </a:moveTo>
                <a:cubicBezTo>
                  <a:pt x="15656" y="15760"/>
                  <a:pt x="11427" y="19051"/>
                  <a:pt x="6471" y="20607"/>
                </a:cubicBezTo>
                <a:lnTo>
                  <a:pt x="0" y="0"/>
                </a:lnTo>
                <a:close/>
              </a:path>
            </a:pathLst>
          </a:custGeom>
          <a:solidFill>
            <a:srgbClr val="000000"/>
          </a:solidFill>
          <a:ln w="9525">
            <a:noFill/>
            <a:round/>
            <a:headEnd/>
            <a:tailEnd/>
          </a:ln>
        </p:spPr>
        <p:txBody>
          <a:bodyPr>
            <a:prstTxWarp prst="textNoShape">
              <a:avLst/>
            </a:prstTxWarp>
          </a:bodyPr>
          <a:lstStyle/>
          <a:p>
            <a:endParaRPr lang="fr-FR"/>
          </a:p>
        </p:txBody>
      </p:sp>
      <p:sp>
        <p:nvSpPr>
          <p:cNvPr id="114775" name="Line 87"/>
          <p:cNvSpPr>
            <a:spLocks noChangeShapeType="1"/>
          </p:cNvSpPr>
          <p:nvPr/>
        </p:nvSpPr>
        <p:spPr bwMode="auto">
          <a:xfrm>
            <a:off x="8018463" y="6021388"/>
            <a:ext cx="576262" cy="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sp>
        <p:nvSpPr>
          <p:cNvPr id="114776" name="Line 88"/>
          <p:cNvSpPr>
            <a:spLocks noChangeShapeType="1"/>
          </p:cNvSpPr>
          <p:nvPr/>
        </p:nvSpPr>
        <p:spPr bwMode="auto">
          <a:xfrm flipH="1">
            <a:off x="6865939" y="6021388"/>
            <a:ext cx="733425" cy="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sp>
        <p:nvSpPr>
          <p:cNvPr id="114777" name="Text Box 89"/>
          <p:cNvSpPr txBox="1">
            <a:spLocks noChangeArrowheads="1"/>
          </p:cNvSpPr>
          <p:nvPr/>
        </p:nvSpPr>
        <p:spPr bwMode="auto">
          <a:xfrm>
            <a:off x="7583639" y="5869396"/>
            <a:ext cx="428322" cy="276999"/>
          </a:xfrm>
          <a:prstGeom prst="rect">
            <a:avLst/>
          </a:prstGeom>
          <a:noFill/>
          <a:ln w="12700">
            <a:noFill/>
            <a:miter lim="800000"/>
            <a:headEnd/>
            <a:tailEnd/>
          </a:ln>
          <a:effectLst/>
        </p:spPr>
        <p:txBody>
          <a:bodyPr wrap="none" anchor="ctr">
            <a:prstTxWarp prst="textNoShape">
              <a:avLst/>
            </a:prstTxWarp>
            <a:spAutoFit/>
          </a:bodyPr>
          <a:lstStyle/>
          <a:p>
            <a:pPr algn="ctr"/>
            <a:r>
              <a:rPr lang="en-US" sz="1200" b="1">
                <a:latin typeface="Times New Roman" charset="0"/>
              </a:rPr>
              <a:t>5 m</a:t>
            </a:r>
          </a:p>
        </p:txBody>
      </p:sp>
      <p:grpSp>
        <p:nvGrpSpPr>
          <p:cNvPr id="114778" name="Group 90"/>
          <p:cNvGrpSpPr>
            <a:grpSpLocks/>
          </p:cNvGrpSpPr>
          <p:nvPr/>
        </p:nvGrpSpPr>
        <p:grpSpPr bwMode="auto">
          <a:xfrm>
            <a:off x="6255735" y="3132138"/>
            <a:ext cx="544120" cy="2386012"/>
            <a:chOff x="3281" y="1152"/>
            <a:chExt cx="498" cy="1824"/>
          </a:xfrm>
        </p:grpSpPr>
        <p:grpSp>
          <p:nvGrpSpPr>
            <p:cNvPr id="114779" name="Group 91"/>
            <p:cNvGrpSpPr>
              <a:grpSpLocks/>
            </p:cNvGrpSpPr>
            <p:nvPr/>
          </p:nvGrpSpPr>
          <p:grpSpPr bwMode="auto">
            <a:xfrm>
              <a:off x="3504" y="1152"/>
              <a:ext cx="0" cy="1824"/>
              <a:chOff x="3600" y="1152"/>
              <a:chExt cx="0" cy="1824"/>
            </a:xfrm>
          </p:grpSpPr>
          <p:sp>
            <p:nvSpPr>
              <p:cNvPr id="114780" name="Line 92"/>
              <p:cNvSpPr>
                <a:spLocks noChangeShapeType="1"/>
              </p:cNvSpPr>
              <p:nvPr/>
            </p:nvSpPr>
            <p:spPr bwMode="auto">
              <a:xfrm>
                <a:off x="3600" y="2352"/>
                <a:ext cx="0" cy="624"/>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sp>
            <p:nvSpPr>
              <p:cNvPr id="114781" name="Line 93"/>
              <p:cNvSpPr>
                <a:spLocks noChangeShapeType="1"/>
              </p:cNvSpPr>
              <p:nvPr/>
            </p:nvSpPr>
            <p:spPr bwMode="auto">
              <a:xfrm rot="-10800000">
                <a:off x="3600" y="1152"/>
                <a:ext cx="0" cy="96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grpSp>
        <p:sp>
          <p:nvSpPr>
            <p:cNvPr id="114782" name="Text Box 94"/>
            <p:cNvSpPr txBox="1">
              <a:spLocks noChangeArrowheads="1"/>
            </p:cNvSpPr>
            <p:nvPr/>
          </p:nvSpPr>
          <p:spPr bwMode="auto">
            <a:xfrm>
              <a:off x="3281" y="2141"/>
              <a:ext cx="498" cy="212"/>
            </a:xfrm>
            <a:prstGeom prst="rect">
              <a:avLst/>
            </a:prstGeom>
            <a:noFill/>
            <a:ln w="12700">
              <a:noFill/>
              <a:miter lim="800000"/>
              <a:headEnd/>
              <a:tailEnd/>
            </a:ln>
            <a:effectLst/>
          </p:spPr>
          <p:txBody>
            <a:bodyPr wrap="none" anchor="ctr">
              <a:prstTxWarp prst="textNoShape">
                <a:avLst/>
              </a:prstTxWarp>
              <a:spAutoFit/>
            </a:bodyPr>
            <a:lstStyle/>
            <a:p>
              <a:pPr algn="ctr"/>
              <a:r>
                <a:rPr lang="en-US" sz="1200" b="1">
                  <a:latin typeface="Times New Roman" charset="0"/>
                </a:rPr>
                <a:t>5.6 m</a:t>
              </a:r>
            </a:p>
          </p:txBody>
        </p:sp>
      </p:grpSp>
      <p:sp>
        <p:nvSpPr>
          <p:cNvPr id="114783" name="Oval 95"/>
          <p:cNvSpPr>
            <a:spLocks noChangeArrowheads="1"/>
          </p:cNvSpPr>
          <p:nvPr/>
        </p:nvSpPr>
        <p:spPr bwMode="auto">
          <a:xfrm>
            <a:off x="6604000" y="4137027"/>
            <a:ext cx="261938" cy="314325"/>
          </a:xfrm>
          <a:prstGeom prst="ellipse">
            <a:avLst/>
          </a:prstGeom>
          <a:solidFill>
            <a:schemeClr val="bg1"/>
          </a:solidFill>
          <a:ln w="12700">
            <a:solidFill>
              <a:schemeClr val="bg1"/>
            </a:solidFill>
            <a:round/>
            <a:headEnd/>
            <a:tailEnd/>
          </a:ln>
          <a:effectLst/>
        </p:spPr>
        <p:txBody>
          <a:bodyPr wrap="none" anchor="ctr">
            <a:prstTxWarp prst="textNoShape">
              <a:avLst/>
            </a:prstTxWarp>
          </a:bodyPr>
          <a:lstStyle/>
          <a:p>
            <a:endParaRPr lang="fr-FR"/>
          </a:p>
        </p:txBody>
      </p:sp>
      <p:sp>
        <p:nvSpPr>
          <p:cNvPr id="114784" name="Text Box 96"/>
          <p:cNvSpPr txBox="1">
            <a:spLocks noChangeArrowheads="1"/>
          </p:cNvSpPr>
          <p:nvPr/>
        </p:nvSpPr>
        <p:spPr bwMode="auto">
          <a:xfrm>
            <a:off x="6596462" y="4175534"/>
            <a:ext cx="377026" cy="276999"/>
          </a:xfrm>
          <a:prstGeom prst="rect">
            <a:avLst/>
          </a:prstGeom>
          <a:noFill/>
          <a:ln w="12700">
            <a:noFill/>
            <a:miter lim="800000"/>
            <a:headEnd/>
            <a:tailEnd/>
          </a:ln>
          <a:effectLst/>
        </p:spPr>
        <p:txBody>
          <a:bodyPr wrap="none" anchor="ctr">
            <a:prstTxWarp prst="textNoShape">
              <a:avLst/>
            </a:prstTxWarp>
            <a:spAutoFit/>
          </a:bodyPr>
          <a:lstStyle/>
          <a:p>
            <a:pPr algn="ctr"/>
            <a:r>
              <a:rPr lang="en-US" sz="1200" b="1">
                <a:latin typeface="Times New Roman" charset="0"/>
              </a:rPr>
              <a:t>1.6</a:t>
            </a:r>
          </a:p>
        </p:txBody>
      </p:sp>
      <p:sp>
        <p:nvSpPr>
          <p:cNvPr id="114785" name="Line 97"/>
          <p:cNvSpPr>
            <a:spLocks noChangeShapeType="1"/>
          </p:cNvSpPr>
          <p:nvPr/>
        </p:nvSpPr>
        <p:spPr bwMode="auto">
          <a:xfrm flipV="1">
            <a:off x="6865938" y="4011613"/>
            <a:ext cx="0" cy="188912"/>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sp>
        <p:nvSpPr>
          <p:cNvPr id="114786" name="Line 98"/>
          <p:cNvSpPr>
            <a:spLocks noChangeShapeType="1"/>
          </p:cNvSpPr>
          <p:nvPr/>
        </p:nvSpPr>
        <p:spPr bwMode="auto">
          <a:xfrm>
            <a:off x="6865938" y="4451352"/>
            <a:ext cx="0" cy="188913"/>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sp>
        <p:nvSpPr>
          <p:cNvPr id="114787" name="Text Box 99"/>
          <p:cNvSpPr txBox="1">
            <a:spLocks noChangeArrowheads="1"/>
          </p:cNvSpPr>
          <p:nvPr/>
        </p:nvSpPr>
        <p:spPr bwMode="auto">
          <a:xfrm>
            <a:off x="6873348" y="3695701"/>
            <a:ext cx="920219" cy="276999"/>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sz="1200">
                <a:solidFill>
                  <a:schemeClr val="bg1"/>
                </a:solidFill>
                <a:latin typeface="Arial" charset="0"/>
              </a:rPr>
              <a:t>400 V / cm</a:t>
            </a:r>
            <a:endParaRPr lang="en-US">
              <a:solidFill>
                <a:schemeClr val="bg1"/>
              </a:solidFill>
              <a:latin typeface="Arial" charset="0"/>
            </a:endParaRPr>
          </a:p>
        </p:txBody>
      </p:sp>
      <p:sp>
        <p:nvSpPr>
          <p:cNvPr id="114788" name="Text Box 100"/>
          <p:cNvSpPr txBox="1">
            <a:spLocks noChangeArrowheads="1"/>
          </p:cNvSpPr>
          <p:nvPr/>
        </p:nvSpPr>
        <p:spPr bwMode="auto">
          <a:xfrm>
            <a:off x="6895204" y="4702176"/>
            <a:ext cx="814596" cy="276999"/>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sz="1200">
                <a:solidFill>
                  <a:schemeClr val="bg1"/>
                </a:solidFill>
                <a:latin typeface="Arial" charset="0"/>
              </a:rPr>
              <a:t>NE / CO</a:t>
            </a:r>
            <a:r>
              <a:rPr lang="en-US" sz="1200" baseline="-25000">
                <a:solidFill>
                  <a:schemeClr val="bg1"/>
                </a:solidFill>
                <a:latin typeface="Arial" charset="0"/>
              </a:rPr>
              <a:t>2</a:t>
            </a:r>
            <a:endParaRPr lang="en-US">
              <a:solidFill>
                <a:srgbClr val="66FFFF"/>
              </a:solidFill>
              <a:latin typeface="Arial" charset="0"/>
            </a:endParaRPr>
          </a:p>
        </p:txBody>
      </p:sp>
      <p:sp>
        <p:nvSpPr>
          <p:cNvPr id="114789" name="Line 101"/>
          <p:cNvSpPr>
            <a:spLocks noChangeShapeType="1"/>
          </p:cNvSpPr>
          <p:nvPr/>
        </p:nvSpPr>
        <p:spPr bwMode="auto">
          <a:xfrm>
            <a:off x="7756526" y="4827588"/>
            <a:ext cx="785813" cy="0"/>
          </a:xfrm>
          <a:prstGeom prst="line">
            <a:avLst/>
          </a:prstGeom>
          <a:noFill/>
          <a:ln w="12700" cap="sq">
            <a:solidFill>
              <a:schemeClr val="bg1"/>
            </a:solidFill>
            <a:miter lim="800000"/>
            <a:headEnd type="triangle" w="med" len="med"/>
            <a:tailEnd type="triangle" w="med" len="med"/>
          </a:ln>
          <a:effectLst/>
        </p:spPr>
        <p:txBody>
          <a:bodyPr wrap="none" anchor="ctr">
            <a:prstTxWarp prst="textNoShape">
              <a:avLst/>
            </a:prstTxWarp>
          </a:bodyPr>
          <a:lstStyle/>
          <a:p>
            <a:endParaRPr lang="fr-FR"/>
          </a:p>
        </p:txBody>
      </p:sp>
      <p:sp>
        <p:nvSpPr>
          <p:cNvPr id="114790" name="Text Box 102"/>
          <p:cNvSpPr txBox="1">
            <a:spLocks noChangeArrowheads="1"/>
          </p:cNvSpPr>
          <p:nvPr/>
        </p:nvSpPr>
        <p:spPr bwMode="auto">
          <a:xfrm>
            <a:off x="7867976" y="4789490"/>
            <a:ext cx="556563" cy="276999"/>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sz="1200">
                <a:solidFill>
                  <a:schemeClr val="bg1"/>
                </a:solidFill>
                <a:latin typeface="Arial" charset="0"/>
              </a:rPr>
              <a:t>88</a:t>
            </a:r>
            <a:r>
              <a:rPr lang="en-US" sz="1200">
                <a:solidFill>
                  <a:schemeClr val="bg1"/>
                </a:solidFill>
              </a:rPr>
              <a:t>m</a:t>
            </a:r>
            <a:r>
              <a:rPr lang="en-US" sz="1200">
                <a:solidFill>
                  <a:schemeClr val="bg1"/>
                </a:solidFill>
                <a:latin typeface="Arial" charset="0"/>
              </a:rPr>
              <a:t>s</a:t>
            </a:r>
            <a:endParaRPr lang="en-US">
              <a:latin typeface="Arial" charset="0"/>
            </a:endParaRPr>
          </a:p>
        </p:txBody>
      </p:sp>
      <p:sp>
        <p:nvSpPr>
          <p:cNvPr id="114792" name="Text Box 104"/>
          <p:cNvSpPr txBox="1">
            <a:spLocks noChangeArrowheads="1"/>
          </p:cNvSpPr>
          <p:nvPr/>
        </p:nvSpPr>
        <p:spPr bwMode="auto">
          <a:xfrm>
            <a:off x="4716463" y="5186365"/>
            <a:ext cx="1551877" cy="307777"/>
          </a:xfrm>
          <a:prstGeom prst="rect">
            <a:avLst/>
          </a:prstGeom>
          <a:noFill/>
          <a:ln w="9525">
            <a:solidFill>
              <a:schemeClr val="folHlink"/>
            </a:solidFill>
            <a:miter lim="800000"/>
            <a:headEnd/>
            <a:tailEnd/>
          </a:ln>
          <a:effectLst/>
        </p:spPr>
        <p:txBody>
          <a:bodyPr wrap="none">
            <a:prstTxWarp prst="textNoShape">
              <a:avLst/>
            </a:prstTxWarp>
            <a:spAutoFit/>
          </a:bodyPr>
          <a:lstStyle/>
          <a:p>
            <a:pPr eaLnBrk="1" hangingPunct="1"/>
            <a:r>
              <a:rPr lang="en-US" sz="1400">
                <a:latin typeface="Arial" charset="0"/>
              </a:rPr>
              <a:t>Central electrode</a:t>
            </a:r>
          </a:p>
        </p:txBody>
      </p:sp>
      <p:sp>
        <p:nvSpPr>
          <p:cNvPr id="114794" name="Line 106"/>
          <p:cNvSpPr>
            <a:spLocks noChangeShapeType="1"/>
          </p:cNvSpPr>
          <p:nvPr/>
        </p:nvSpPr>
        <p:spPr bwMode="auto">
          <a:xfrm flipV="1">
            <a:off x="5508626" y="3557590"/>
            <a:ext cx="2232025" cy="1584325"/>
          </a:xfrm>
          <a:prstGeom prst="line">
            <a:avLst/>
          </a:prstGeom>
          <a:noFill/>
          <a:ln w="28575">
            <a:solidFill>
              <a:schemeClr val="folHlink"/>
            </a:solidFill>
            <a:round/>
            <a:headEnd/>
            <a:tailEnd type="triangle" w="med" len="med"/>
          </a:ln>
          <a:effectLst/>
        </p:spPr>
        <p:txBody>
          <a:bodyPr>
            <a:prstTxWarp prst="textNoShape">
              <a:avLst/>
            </a:prstTxWarp>
          </a:bodyPr>
          <a:lstStyle/>
          <a:p>
            <a:endParaRPr lang="fr-FR"/>
          </a:p>
        </p:txBody>
      </p:sp>
      <p:sp>
        <p:nvSpPr>
          <p:cNvPr id="114795" name="Text Box 107"/>
          <p:cNvSpPr txBox="1">
            <a:spLocks noChangeArrowheads="1"/>
          </p:cNvSpPr>
          <p:nvPr/>
        </p:nvSpPr>
        <p:spPr bwMode="auto">
          <a:xfrm>
            <a:off x="6300788" y="2667002"/>
            <a:ext cx="1142398" cy="307777"/>
          </a:xfrm>
          <a:prstGeom prst="rect">
            <a:avLst/>
          </a:prstGeom>
          <a:noFill/>
          <a:ln w="9525">
            <a:solidFill>
              <a:schemeClr val="folHlink"/>
            </a:solidFill>
            <a:miter lim="800000"/>
            <a:headEnd/>
            <a:tailEnd/>
          </a:ln>
          <a:effectLst/>
        </p:spPr>
        <p:txBody>
          <a:bodyPr wrap="none">
            <a:prstTxWarp prst="textNoShape">
              <a:avLst/>
            </a:prstTxWarp>
            <a:spAutoFit/>
          </a:bodyPr>
          <a:lstStyle/>
          <a:p>
            <a:pPr eaLnBrk="1" hangingPunct="1"/>
            <a:r>
              <a:rPr lang="en-US" sz="1400">
                <a:latin typeface="Arial" charset="0"/>
              </a:rPr>
              <a:t>Drift volume</a:t>
            </a:r>
          </a:p>
        </p:txBody>
      </p:sp>
      <p:sp>
        <p:nvSpPr>
          <p:cNvPr id="114796" name="Text Box 108"/>
          <p:cNvSpPr txBox="1">
            <a:spLocks noChangeArrowheads="1"/>
          </p:cNvSpPr>
          <p:nvPr/>
        </p:nvSpPr>
        <p:spPr bwMode="auto">
          <a:xfrm>
            <a:off x="7451725" y="2189165"/>
            <a:ext cx="1272550" cy="307777"/>
          </a:xfrm>
          <a:prstGeom prst="rect">
            <a:avLst/>
          </a:prstGeom>
          <a:noFill/>
          <a:ln w="9525">
            <a:solidFill>
              <a:schemeClr val="folHlink"/>
            </a:solidFill>
            <a:miter lim="800000"/>
            <a:headEnd/>
            <a:tailEnd/>
          </a:ln>
          <a:effectLst/>
        </p:spPr>
        <p:txBody>
          <a:bodyPr wrap="none">
            <a:prstTxWarp prst="textNoShape">
              <a:avLst/>
            </a:prstTxWarp>
            <a:spAutoFit/>
          </a:bodyPr>
          <a:lstStyle/>
          <a:p>
            <a:pPr eaLnBrk="1" hangingPunct="1"/>
            <a:r>
              <a:rPr lang="en-US" sz="1400">
                <a:latin typeface="Arial" charset="0"/>
              </a:rPr>
              <a:t>Co</a:t>
            </a:r>
            <a:r>
              <a:rPr lang="en-US" sz="1400" baseline="-25000">
                <a:latin typeface="Arial" charset="0"/>
              </a:rPr>
              <a:t>2 </a:t>
            </a:r>
            <a:r>
              <a:rPr lang="en-US" sz="1400">
                <a:latin typeface="Arial" charset="0"/>
              </a:rPr>
              <a:t>insulation</a:t>
            </a:r>
          </a:p>
        </p:txBody>
      </p:sp>
      <p:sp>
        <p:nvSpPr>
          <p:cNvPr id="4" name="Footer Placeholder 3"/>
          <p:cNvSpPr>
            <a:spLocks noGrp="1"/>
          </p:cNvSpPr>
          <p:nvPr>
            <p:ph type="ftr" sz="quarter" idx="11"/>
          </p:nvPr>
        </p:nvSpPr>
        <p:spPr/>
        <p:txBody>
          <a:bodyPr/>
          <a:lstStyle/>
          <a:p>
            <a:r>
              <a:rPr lang="el-GR" smtClean="0"/>
              <a:t>Δέσποινα Χατζηφωτιάδου </a:t>
            </a:r>
            <a:endParaRPr lang="fr-FR"/>
          </a:p>
        </p:txBody>
      </p:sp>
      <p:sp>
        <p:nvSpPr>
          <p:cNvPr id="3" name="TextBox 2"/>
          <p:cNvSpPr txBox="1"/>
          <p:nvPr/>
        </p:nvSpPr>
        <p:spPr>
          <a:xfrm>
            <a:off x="381001" y="5806043"/>
            <a:ext cx="5546082" cy="523220"/>
          </a:xfrm>
          <a:prstGeom prst="rect">
            <a:avLst/>
          </a:prstGeom>
          <a:noFill/>
        </p:spPr>
        <p:txBody>
          <a:bodyPr wrap="square" rtlCol="0">
            <a:spAutoFit/>
          </a:bodyPr>
          <a:lstStyle/>
          <a:p>
            <a:r>
              <a:rPr lang="el-GR" sz="1400" dirty="0" smtClean="0"/>
              <a:t>3D πληροφορία θέσης για  την ανακατασκευή των ιχνών και μέτρηση της αποτιθέμενης ενέργειας/ταυτοποίηση φορτισμένων σωματιδίων</a:t>
            </a:r>
            <a:endParaRPr lang="en-US" sz="1400" dirty="0"/>
          </a:p>
        </p:txBody>
      </p:sp>
    </p:spTree>
    <p:extLst>
      <p:ext uri="{BB962C8B-B14F-4D97-AF65-F5344CB8AC3E}">
        <p14:creationId xmlns:p14="http://schemas.microsoft.com/office/powerpoint/2010/main" val="18215730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
        <p:nvSpPr>
          <p:cNvPr id="6" name="Slide Number Placeholder 5"/>
          <p:cNvSpPr>
            <a:spLocks noGrp="1"/>
          </p:cNvSpPr>
          <p:nvPr>
            <p:ph type="sldNum" sz="quarter" idx="12"/>
          </p:nvPr>
        </p:nvSpPr>
        <p:spPr/>
        <p:txBody>
          <a:bodyPr/>
          <a:lstStyle/>
          <a:p>
            <a:fld id="{DD6A0079-E3EA-F649-832E-01E6D884025C}" type="slidenum">
              <a:rPr lang="fr-FR" smtClean="0"/>
              <a:t>33</a:t>
            </a:fld>
            <a:endParaRPr lang="fr-FR"/>
          </a:p>
        </p:txBody>
      </p:sp>
      <p:pic>
        <p:nvPicPr>
          <p:cNvPr id="7" name="Picture 3" descr="tpc-2004-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1" y="0"/>
            <a:ext cx="9180000" cy="68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4648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
        <p:nvSpPr>
          <p:cNvPr id="6" name="Slide Number Placeholder 5"/>
          <p:cNvSpPr>
            <a:spLocks noGrp="1"/>
          </p:cNvSpPr>
          <p:nvPr>
            <p:ph type="sldNum" sz="quarter" idx="12"/>
          </p:nvPr>
        </p:nvSpPr>
        <p:spPr/>
        <p:txBody>
          <a:bodyPr/>
          <a:lstStyle/>
          <a:p>
            <a:fld id="{DD6A0079-E3EA-F649-832E-01E6D884025C}" type="slidenum">
              <a:rPr lang="fr-FR" smtClean="0"/>
              <a:t>34</a:t>
            </a:fld>
            <a:endParaRPr lang="fr-FR"/>
          </a:p>
        </p:txBody>
      </p:sp>
      <p:pic>
        <p:nvPicPr>
          <p:cNvPr id="9" name="Picture 3" descr="0606032_03-A4-at-144-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000" cy="689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0800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6"/>
          <p:cNvSpPr>
            <a:spLocks noGrp="1"/>
          </p:cNvSpPr>
          <p:nvPr>
            <p:ph type="sldNum" sz="quarter" idx="12"/>
          </p:nvPr>
        </p:nvSpPr>
        <p:spPr/>
        <p:txBody>
          <a:bodyPr/>
          <a:lstStyle/>
          <a:p>
            <a:fld id="{8D911A4E-DE6B-5D40-88AD-8404D471952D}" type="slidenum">
              <a:rPr lang="en-US"/>
              <a:pPr/>
              <a:t>35</a:t>
            </a:fld>
            <a:endParaRPr lang="en-US"/>
          </a:p>
        </p:txBody>
      </p:sp>
      <p:sp>
        <p:nvSpPr>
          <p:cNvPr id="124930" name="Rectangle 2"/>
          <p:cNvSpPr>
            <a:spLocks noGrp="1" noChangeArrowheads="1"/>
          </p:cNvSpPr>
          <p:nvPr>
            <p:ph type="title"/>
          </p:nvPr>
        </p:nvSpPr>
        <p:spPr/>
        <p:txBody>
          <a:bodyPr>
            <a:normAutofit/>
          </a:bodyPr>
          <a:lstStyle/>
          <a:p>
            <a:r>
              <a:rPr lang="en-US" sz="2800" dirty="0" smtClean="0">
                <a:solidFill>
                  <a:srgbClr val="FFFFFF"/>
                </a:solidFill>
              </a:rPr>
              <a:t>Transition Radiation Detector</a:t>
            </a:r>
            <a:endParaRPr lang="en-US" sz="2800" dirty="0">
              <a:solidFill>
                <a:srgbClr val="FFFFFF"/>
              </a:solidFill>
            </a:endParaRPr>
          </a:p>
        </p:txBody>
      </p:sp>
      <p:pic>
        <p:nvPicPr>
          <p:cNvPr id="124932" name="Picture 4" descr="trd_principl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57200" y="1653957"/>
            <a:ext cx="2520000" cy="2745018"/>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l-GR" smtClean="0"/>
              <a:t>Δέσποινα Χατζηφωτιάδου </a:t>
            </a:r>
            <a:endParaRPr lang="en-US"/>
          </a:p>
        </p:txBody>
      </p:sp>
      <p:pic>
        <p:nvPicPr>
          <p:cNvPr id="9" name="Picture 8" descr="trd-2006-005_1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0016" y="1812726"/>
            <a:ext cx="5903985" cy="3919583"/>
          </a:xfrm>
          <a:prstGeom prst="rect">
            <a:avLst/>
          </a:prstGeom>
        </p:spPr>
      </p:pic>
      <p:sp>
        <p:nvSpPr>
          <p:cNvPr id="6" name="TextBox 5"/>
          <p:cNvSpPr txBox="1"/>
          <p:nvPr/>
        </p:nvSpPr>
        <p:spPr>
          <a:xfrm>
            <a:off x="229317" y="4745472"/>
            <a:ext cx="3010698" cy="1569660"/>
          </a:xfrm>
          <a:prstGeom prst="rect">
            <a:avLst/>
          </a:prstGeom>
          <a:noFill/>
        </p:spPr>
        <p:txBody>
          <a:bodyPr wrap="square" rtlCol="0">
            <a:spAutoFit/>
          </a:bodyPr>
          <a:lstStyle/>
          <a:p>
            <a:r>
              <a:rPr lang="el-GR" sz="1600" dirty="0" smtClean="0">
                <a:solidFill>
                  <a:schemeClr val="bg1"/>
                </a:solidFill>
              </a:rPr>
              <a:t>Ηλεκτρόνια εκπέμπουν φωτόνια (transition radiation) που ανιχνεύονται. Το σήμα από ηλεκτρόνια είναι μεγαλύτερο από πιόνια =&gt; ταυτοποίηση ηλεκτρονίων</a:t>
            </a:r>
            <a:endParaRPr lang="en-US" sz="1600" dirty="0">
              <a:solidFill>
                <a:schemeClr val="bg1"/>
              </a:solidFill>
            </a:endParaRPr>
          </a:p>
        </p:txBody>
      </p:sp>
    </p:spTree>
    <p:extLst>
      <p:ext uri="{BB962C8B-B14F-4D97-AF65-F5344CB8AC3E}">
        <p14:creationId xmlns:p14="http://schemas.microsoft.com/office/powerpoint/2010/main" val="32524690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FF">
            <a:alpha val="24000"/>
          </a:srgbClr>
        </a:solidFill>
        <a:effectLst/>
      </p:bgPr>
    </p:bg>
    <p:spTree>
      <p:nvGrpSpPr>
        <p:cNvPr id="1" name=""/>
        <p:cNvGrpSpPr/>
        <p:nvPr/>
      </p:nvGrpSpPr>
      <p:grpSpPr>
        <a:xfrm>
          <a:off x="0" y="0"/>
          <a:ext cx="0" cy="0"/>
          <a:chOff x="0" y="0"/>
          <a:chExt cx="0" cy="0"/>
        </a:xfrm>
      </p:grpSpPr>
      <p:sp>
        <p:nvSpPr>
          <p:cNvPr id="8" name="Espace réservé du numéro de diapositive 6"/>
          <p:cNvSpPr>
            <a:spLocks noGrp="1"/>
          </p:cNvSpPr>
          <p:nvPr>
            <p:ph type="sldNum" sz="quarter" idx="12"/>
          </p:nvPr>
        </p:nvSpPr>
        <p:spPr/>
        <p:txBody>
          <a:bodyPr/>
          <a:lstStyle/>
          <a:p>
            <a:fld id="{8D911A4E-DE6B-5D40-88AD-8404D471952D}" type="slidenum">
              <a:rPr lang="en-US"/>
              <a:pPr/>
              <a:t>36</a:t>
            </a:fld>
            <a:endParaRPr lang="en-US"/>
          </a:p>
        </p:txBody>
      </p:sp>
      <p:sp>
        <p:nvSpPr>
          <p:cNvPr id="124930" name="Rectangle 2"/>
          <p:cNvSpPr>
            <a:spLocks noGrp="1" noChangeArrowheads="1"/>
          </p:cNvSpPr>
          <p:nvPr>
            <p:ph type="title"/>
          </p:nvPr>
        </p:nvSpPr>
        <p:spPr>
          <a:ln>
            <a:noFill/>
          </a:ln>
        </p:spPr>
        <p:txBody>
          <a:bodyPr>
            <a:normAutofit/>
          </a:bodyPr>
          <a:lstStyle/>
          <a:p>
            <a:r>
              <a:rPr lang="en-US" sz="3600" dirty="0" smtClean="0"/>
              <a:t>Time of Flight</a:t>
            </a:r>
            <a:endParaRPr lang="en-US" sz="3600" dirty="0"/>
          </a:p>
        </p:txBody>
      </p:sp>
      <p:grpSp>
        <p:nvGrpSpPr>
          <p:cNvPr id="9" name="Group 107"/>
          <p:cNvGrpSpPr>
            <a:grpSpLocks/>
          </p:cNvGrpSpPr>
          <p:nvPr/>
        </p:nvGrpSpPr>
        <p:grpSpPr bwMode="auto">
          <a:xfrm>
            <a:off x="459803" y="1571177"/>
            <a:ext cx="3935413" cy="2736850"/>
            <a:chOff x="28" y="391"/>
            <a:chExt cx="2479" cy="1724"/>
          </a:xfrm>
        </p:grpSpPr>
        <p:sp>
          <p:nvSpPr>
            <p:cNvPr id="10" name="Line 98"/>
            <p:cNvSpPr>
              <a:spLocks noChangeShapeType="1"/>
            </p:cNvSpPr>
            <p:nvPr/>
          </p:nvSpPr>
          <p:spPr bwMode="auto">
            <a:xfrm>
              <a:off x="1202" y="1706"/>
              <a:ext cx="272"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 name="Freeform 95"/>
            <p:cNvSpPr>
              <a:spLocks/>
            </p:cNvSpPr>
            <p:nvPr/>
          </p:nvSpPr>
          <p:spPr bwMode="auto">
            <a:xfrm>
              <a:off x="1634" y="1055"/>
              <a:ext cx="136" cy="90"/>
            </a:xfrm>
            <a:custGeom>
              <a:avLst/>
              <a:gdLst>
                <a:gd name="T0" fmla="+- 0 10000 10000"/>
                <a:gd name="T1" fmla="*/ T0 w 10000"/>
                <a:gd name="T2" fmla="+- 0 20000 10000"/>
                <a:gd name="T3" fmla="*/ 20000 h 10000"/>
                <a:gd name="T4" fmla="+- 0 20000 10000"/>
                <a:gd name="T5" fmla="*/ T4 w 10000"/>
                <a:gd name="T6" fmla="+- 0 20000 10000"/>
                <a:gd name="T7" fmla="*/ 20000 h 10000"/>
                <a:gd name="T8" fmla="+- 0 16875 10000"/>
                <a:gd name="T9" fmla="*/ T8 w 10000"/>
                <a:gd name="T10" fmla="+- 0 18636 10000"/>
                <a:gd name="T11" fmla="*/ 18636 h 10000"/>
                <a:gd name="T12" fmla="+- 0 15000 10000"/>
                <a:gd name="T13" fmla="*/ T12 w 10000"/>
                <a:gd name="T14" fmla="+- 0 14545 10000"/>
                <a:gd name="T15" fmla="*/ 14545 h 10000"/>
                <a:gd name="T16" fmla="+- 0 15000 10000"/>
                <a:gd name="T17" fmla="*/ T16 w 10000"/>
                <a:gd name="T18" fmla="+- 0 10000 10000"/>
                <a:gd name="T19" fmla="*/ 10000 h 10000"/>
                <a:gd name="T20" fmla="+- 0 15000 10000"/>
                <a:gd name="T21" fmla="*/ T20 w 10000"/>
                <a:gd name="T22" fmla="+- 0 14545 10000"/>
                <a:gd name="T23" fmla="*/ 14545 h 10000"/>
                <a:gd name="T24" fmla="+- 0 13125 10000"/>
                <a:gd name="T25" fmla="*/ T24 w 10000"/>
                <a:gd name="T26" fmla="+- 0 18636 10000"/>
                <a:gd name="T27" fmla="*/ 18636 h 10000"/>
                <a:gd name="T28" fmla="+- 0 10000 10000"/>
                <a:gd name="T29" fmla="*/ T28 w 10000"/>
                <a:gd name="T30" fmla="+- 0 20000 10000"/>
                <a:gd name="T31" fmla="*/ 20000 h 10000"/>
                <a:gd name="T32" fmla="+- 0 10000 10000"/>
                <a:gd name="T33" fmla="*/ T32 w 10000"/>
                <a:gd name="T34" fmla="+- 0 20000 10000"/>
                <a:gd name="T35" fmla="*/ 20000 h 10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000" h="10000">
                  <a:moveTo>
                    <a:pt x="0" y="10000"/>
                  </a:moveTo>
                  <a:lnTo>
                    <a:pt x="10000" y="10000"/>
                  </a:lnTo>
                  <a:lnTo>
                    <a:pt x="6875" y="8636"/>
                  </a:lnTo>
                  <a:lnTo>
                    <a:pt x="5000" y="4545"/>
                  </a:lnTo>
                  <a:lnTo>
                    <a:pt x="5000" y="0"/>
                  </a:lnTo>
                  <a:lnTo>
                    <a:pt x="5000" y="4545"/>
                  </a:lnTo>
                  <a:lnTo>
                    <a:pt x="3125" y="8636"/>
                  </a:lnTo>
                  <a:lnTo>
                    <a:pt x="0" y="10000"/>
                  </a:lnTo>
                  <a:close/>
                  <a:moveTo>
                    <a:pt x="0" y="10000"/>
                  </a:moveTo>
                </a:path>
              </a:pathLst>
            </a:custGeom>
            <a:solidFill>
              <a:srgbClr val="970200"/>
            </a:solidFill>
            <a:ln w="9525">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Rectangle 11"/>
            <p:cNvSpPr>
              <a:spLocks noChangeArrowheads="1"/>
            </p:cNvSpPr>
            <p:nvPr/>
          </p:nvSpPr>
          <p:spPr bwMode="auto">
            <a:xfrm>
              <a:off x="839" y="815"/>
              <a:ext cx="1406" cy="4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Text Box 20"/>
            <p:cNvSpPr txBox="1">
              <a:spLocks noChangeArrowheads="1"/>
            </p:cNvSpPr>
            <p:nvPr/>
          </p:nvSpPr>
          <p:spPr bwMode="auto">
            <a:xfrm>
              <a:off x="28" y="1071"/>
              <a:ext cx="56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it-IT" sz="1400" dirty="0"/>
                <a:t>  </a:t>
              </a:r>
              <a:r>
                <a:rPr lang="it-IT" sz="1400" b="1" dirty="0">
                  <a:solidFill>
                    <a:schemeClr val="tx1">
                      <a:lumMod val="50000"/>
                      <a:lumOff val="50000"/>
                    </a:schemeClr>
                  </a:solidFill>
                </a:rPr>
                <a:t>resistive </a:t>
              </a:r>
            </a:p>
            <a:p>
              <a:pPr algn="ctr"/>
              <a:r>
                <a:rPr lang="it-IT" sz="1400" b="1" dirty="0" err="1">
                  <a:solidFill>
                    <a:schemeClr val="tx1">
                      <a:lumMod val="50000"/>
                      <a:lumOff val="50000"/>
                    </a:schemeClr>
                  </a:solidFill>
                </a:rPr>
                <a:t>plate</a:t>
              </a:r>
              <a:endParaRPr lang="en-GB" sz="1400" b="1" dirty="0">
                <a:solidFill>
                  <a:schemeClr val="tx1">
                    <a:lumMod val="50000"/>
                    <a:lumOff val="50000"/>
                  </a:schemeClr>
                </a:solidFill>
              </a:endParaRPr>
            </a:p>
          </p:txBody>
        </p:sp>
        <p:sp>
          <p:nvSpPr>
            <p:cNvPr id="14" name="Rectangle 11"/>
            <p:cNvSpPr>
              <a:spLocks noChangeArrowheads="1"/>
            </p:cNvSpPr>
            <p:nvPr/>
          </p:nvSpPr>
          <p:spPr bwMode="auto">
            <a:xfrm>
              <a:off x="839" y="861"/>
              <a:ext cx="1406" cy="4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Rectangle 14"/>
            <p:cNvSpPr>
              <a:spLocks noChangeArrowheads="1"/>
            </p:cNvSpPr>
            <p:nvPr/>
          </p:nvSpPr>
          <p:spPr bwMode="auto">
            <a:xfrm>
              <a:off x="900" y="1007"/>
              <a:ext cx="1296" cy="4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Rectangle 15"/>
            <p:cNvSpPr>
              <a:spLocks noChangeArrowheads="1"/>
            </p:cNvSpPr>
            <p:nvPr/>
          </p:nvSpPr>
          <p:spPr bwMode="auto">
            <a:xfrm>
              <a:off x="900" y="1151"/>
              <a:ext cx="1296" cy="4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Rectangle 16"/>
            <p:cNvSpPr>
              <a:spLocks noChangeArrowheads="1"/>
            </p:cNvSpPr>
            <p:nvPr/>
          </p:nvSpPr>
          <p:spPr bwMode="auto">
            <a:xfrm>
              <a:off x="900" y="1295"/>
              <a:ext cx="1292" cy="4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Rectangle 17"/>
            <p:cNvSpPr>
              <a:spLocks noChangeArrowheads="1"/>
            </p:cNvSpPr>
            <p:nvPr/>
          </p:nvSpPr>
          <p:spPr bwMode="auto">
            <a:xfrm>
              <a:off x="900" y="1439"/>
              <a:ext cx="1296" cy="4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Line 23"/>
            <p:cNvSpPr>
              <a:spLocks noChangeShapeType="1"/>
            </p:cNvSpPr>
            <p:nvPr/>
          </p:nvSpPr>
          <p:spPr bwMode="auto">
            <a:xfrm flipV="1">
              <a:off x="612" y="911"/>
              <a:ext cx="24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 name="Line 24"/>
            <p:cNvSpPr>
              <a:spLocks noChangeShapeType="1"/>
            </p:cNvSpPr>
            <p:nvPr/>
          </p:nvSpPr>
          <p:spPr bwMode="auto">
            <a:xfrm flipV="1">
              <a:off x="612" y="1055"/>
              <a:ext cx="24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 name="Line 25"/>
            <p:cNvSpPr>
              <a:spLocks noChangeShapeType="1"/>
            </p:cNvSpPr>
            <p:nvPr/>
          </p:nvSpPr>
          <p:spPr bwMode="auto">
            <a:xfrm>
              <a:off x="612" y="1199"/>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 name="Line 26"/>
            <p:cNvSpPr>
              <a:spLocks noChangeShapeType="1"/>
            </p:cNvSpPr>
            <p:nvPr/>
          </p:nvSpPr>
          <p:spPr bwMode="auto">
            <a:xfrm>
              <a:off x="612" y="1295"/>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 name="Line 27"/>
            <p:cNvSpPr>
              <a:spLocks noChangeShapeType="1"/>
            </p:cNvSpPr>
            <p:nvPr/>
          </p:nvSpPr>
          <p:spPr bwMode="auto">
            <a:xfrm>
              <a:off x="612" y="1343"/>
              <a:ext cx="24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 name="Line 28"/>
            <p:cNvSpPr>
              <a:spLocks noChangeShapeType="1"/>
            </p:cNvSpPr>
            <p:nvPr/>
          </p:nvSpPr>
          <p:spPr bwMode="auto">
            <a:xfrm>
              <a:off x="612" y="1439"/>
              <a:ext cx="24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 name="Text Box 30"/>
            <p:cNvSpPr txBox="1">
              <a:spLocks noChangeArrowheads="1"/>
            </p:cNvSpPr>
            <p:nvPr/>
          </p:nvSpPr>
          <p:spPr bwMode="auto">
            <a:xfrm>
              <a:off x="249" y="762"/>
              <a:ext cx="44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200" b="1">
                  <a:solidFill>
                    <a:schemeClr val="accent2"/>
                  </a:solidFill>
                </a:rPr>
                <a:t>cathode</a:t>
              </a:r>
              <a:endParaRPr lang="en-GB" sz="1200" b="1">
                <a:solidFill>
                  <a:schemeClr val="accent2"/>
                </a:solidFill>
              </a:endParaRPr>
            </a:p>
          </p:txBody>
        </p:sp>
        <p:sp>
          <p:nvSpPr>
            <p:cNvPr id="26" name="Text Box 32"/>
            <p:cNvSpPr txBox="1">
              <a:spLocks noChangeArrowheads="1"/>
            </p:cNvSpPr>
            <p:nvPr/>
          </p:nvSpPr>
          <p:spPr bwMode="auto">
            <a:xfrm>
              <a:off x="340" y="1570"/>
              <a:ext cx="36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200" b="1" dirty="0" err="1">
                  <a:solidFill>
                    <a:schemeClr val="accent2"/>
                  </a:solidFill>
                </a:rPr>
                <a:t>anode</a:t>
              </a:r>
              <a:endParaRPr lang="en-GB" dirty="0"/>
            </a:p>
          </p:txBody>
        </p:sp>
        <p:sp>
          <p:nvSpPr>
            <p:cNvPr id="27" name="AutoShape 35"/>
            <p:cNvSpPr>
              <a:spLocks noChangeArrowheads="1"/>
            </p:cNvSpPr>
            <p:nvPr/>
          </p:nvSpPr>
          <p:spPr bwMode="auto">
            <a:xfrm>
              <a:off x="464" y="1875"/>
              <a:ext cx="192" cy="240"/>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Text Box 37"/>
            <p:cNvSpPr txBox="1">
              <a:spLocks noChangeArrowheads="1"/>
            </p:cNvSpPr>
            <p:nvPr/>
          </p:nvSpPr>
          <p:spPr bwMode="auto">
            <a:xfrm>
              <a:off x="657" y="1825"/>
              <a:ext cx="29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b="1"/>
                <a:t>HV</a:t>
              </a:r>
              <a:endParaRPr lang="en-GB"/>
            </a:p>
          </p:txBody>
        </p:sp>
        <p:sp>
          <p:nvSpPr>
            <p:cNvPr id="29" name="AutoShape 47"/>
            <p:cNvSpPr>
              <a:spLocks noChangeArrowheads="1"/>
            </p:cNvSpPr>
            <p:nvPr/>
          </p:nvSpPr>
          <p:spPr bwMode="auto">
            <a:xfrm>
              <a:off x="463" y="391"/>
              <a:ext cx="192" cy="240"/>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Text Box 48"/>
            <p:cNvSpPr txBox="1">
              <a:spLocks noChangeArrowheads="1"/>
            </p:cNvSpPr>
            <p:nvPr/>
          </p:nvSpPr>
          <p:spPr bwMode="auto">
            <a:xfrm>
              <a:off x="657" y="391"/>
              <a:ext cx="29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b="1"/>
                <a:t>HV</a:t>
              </a:r>
              <a:endParaRPr lang="en-GB"/>
            </a:p>
          </p:txBody>
        </p:sp>
        <p:sp>
          <p:nvSpPr>
            <p:cNvPr id="31" name="Rectangle 50"/>
            <p:cNvSpPr>
              <a:spLocks noChangeArrowheads="1"/>
            </p:cNvSpPr>
            <p:nvPr/>
          </p:nvSpPr>
          <p:spPr bwMode="auto">
            <a:xfrm>
              <a:off x="839" y="1587"/>
              <a:ext cx="1406" cy="4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Rectangle 51"/>
            <p:cNvSpPr>
              <a:spLocks noChangeArrowheads="1"/>
            </p:cNvSpPr>
            <p:nvPr/>
          </p:nvSpPr>
          <p:spPr bwMode="auto">
            <a:xfrm>
              <a:off x="839" y="1632"/>
              <a:ext cx="1406" cy="4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3" name="Group 56"/>
            <p:cNvGrpSpPr>
              <a:grpSpLocks/>
            </p:cNvGrpSpPr>
            <p:nvPr/>
          </p:nvGrpSpPr>
          <p:grpSpPr bwMode="auto">
            <a:xfrm>
              <a:off x="946" y="490"/>
              <a:ext cx="227" cy="317"/>
              <a:chOff x="1111" y="663"/>
              <a:chExt cx="227" cy="136"/>
            </a:xfrm>
          </p:grpSpPr>
          <p:sp>
            <p:nvSpPr>
              <p:cNvPr id="50" name="Line 54"/>
              <p:cNvSpPr>
                <a:spLocks noChangeShapeType="1"/>
              </p:cNvSpPr>
              <p:nvPr/>
            </p:nvSpPr>
            <p:spPr bwMode="auto">
              <a:xfrm>
                <a:off x="1111" y="663"/>
                <a:ext cx="22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Line 55"/>
              <p:cNvSpPr>
                <a:spLocks noChangeShapeType="1"/>
              </p:cNvSpPr>
              <p:nvPr/>
            </p:nvSpPr>
            <p:spPr bwMode="auto">
              <a:xfrm>
                <a:off x="1338" y="663"/>
                <a:ext cx="0" cy="1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4" name="Group 57"/>
            <p:cNvGrpSpPr>
              <a:grpSpLocks/>
            </p:cNvGrpSpPr>
            <p:nvPr/>
          </p:nvGrpSpPr>
          <p:grpSpPr bwMode="auto">
            <a:xfrm flipV="1">
              <a:off x="951" y="1669"/>
              <a:ext cx="227" cy="318"/>
              <a:chOff x="1111" y="663"/>
              <a:chExt cx="227" cy="136"/>
            </a:xfrm>
          </p:grpSpPr>
          <p:sp>
            <p:nvSpPr>
              <p:cNvPr id="48" name="Line 58"/>
              <p:cNvSpPr>
                <a:spLocks noChangeShapeType="1"/>
              </p:cNvSpPr>
              <p:nvPr/>
            </p:nvSpPr>
            <p:spPr bwMode="auto">
              <a:xfrm>
                <a:off x="1111" y="663"/>
                <a:ext cx="22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 name="Line 59"/>
              <p:cNvSpPr>
                <a:spLocks noChangeShapeType="1"/>
              </p:cNvSpPr>
              <p:nvPr/>
            </p:nvSpPr>
            <p:spPr bwMode="auto">
              <a:xfrm>
                <a:off x="1338" y="663"/>
                <a:ext cx="0" cy="1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5" name="Freeform 92"/>
            <p:cNvSpPr>
              <a:spLocks/>
            </p:cNvSpPr>
            <p:nvPr/>
          </p:nvSpPr>
          <p:spPr bwMode="auto">
            <a:xfrm>
              <a:off x="1413" y="1496"/>
              <a:ext cx="136" cy="90"/>
            </a:xfrm>
            <a:custGeom>
              <a:avLst/>
              <a:gdLst>
                <a:gd name="T0" fmla="+- 0 10000 10000"/>
                <a:gd name="T1" fmla="*/ T0 w 10000"/>
                <a:gd name="T2" fmla="+- 0 20000 10000"/>
                <a:gd name="T3" fmla="*/ 20000 h 10000"/>
                <a:gd name="T4" fmla="+- 0 20000 10000"/>
                <a:gd name="T5" fmla="*/ T4 w 10000"/>
                <a:gd name="T6" fmla="+- 0 20000 10000"/>
                <a:gd name="T7" fmla="*/ 20000 h 10000"/>
                <a:gd name="T8" fmla="+- 0 16875 10000"/>
                <a:gd name="T9" fmla="*/ T8 w 10000"/>
                <a:gd name="T10" fmla="+- 0 18636 10000"/>
                <a:gd name="T11" fmla="*/ 18636 h 10000"/>
                <a:gd name="T12" fmla="+- 0 15000 10000"/>
                <a:gd name="T13" fmla="*/ T12 w 10000"/>
                <a:gd name="T14" fmla="+- 0 14545 10000"/>
                <a:gd name="T15" fmla="*/ 14545 h 10000"/>
                <a:gd name="T16" fmla="+- 0 15000 10000"/>
                <a:gd name="T17" fmla="*/ T16 w 10000"/>
                <a:gd name="T18" fmla="+- 0 10000 10000"/>
                <a:gd name="T19" fmla="*/ 10000 h 10000"/>
                <a:gd name="T20" fmla="+- 0 15000 10000"/>
                <a:gd name="T21" fmla="*/ T20 w 10000"/>
                <a:gd name="T22" fmla="+- 0 14545 10000"/>
                <a:gd name="T23" fmla="*/ 14545 h 10000"/>
                <a:gd name="T24" fmla="+- 0 13125 10000"/>
                <a:gd name="T25" fmla="*/ T24 w 10000"/>
                <a:gd name="T26" fmla="+- 0 18636 10000"/>
                <a:gd name="T27" fmla="*/ 18636 h 10000"/>
                <a:gd name="T28" fmla="+- 0 10000 10000"/>
                <a:gd name="T29" fmla="*/ T28 w 10000"/>
                <a:gd name="T30" fmla="+- 0 20000 10000"/>
                <a:gd name="T31" fmla="*/ 20000 h 10000"/>
                <a:gd name="T32" fmla="+- 0 10000 10000"/>
                <a:gd name="T33" fmla="*/ T32 w 10000"/>
                <a:gd name="T34" fmla="+- 0 20000 10000"/>
                <a:gd name="T35" fmla="*/ 20000 h 10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000" h="10000">
                  <a:moveTo>
                    <a:pt x="0" y="10000"/>
                  </a:moveTo>
                  <a:lnTo>
                    <a:pt x="10000" y="10000"/>
                  </a:lnTo>
                  <a:lnTo>
                    <a:pt x="6875" y="8636"/>
                  </a:lnTo>
                  <a:lnTo>
                    <a:pt x="5000" y="4545"/>
                  </a:lnTo>
                  <a:lnTo>
                    <a:pt x="5000" y="0"/>
                  </a:lnTo>
                  <a:lnTo>
                    <a:pt x="5000" y="4545"/>
                  </a:lnTo>
                  <a:lnTo>
                    <a:pt x="3125" y="8636"/>
                  </a:lnTo>
                  <a:lnTo>
                    <a:pt x="0" y="10000"/>
                  </a:lnTo>
                  <a:close/>
                  <a:moveTo>
                    <a:pt x="0" y="10000"/>
                  </a:moveTo>
                </a:path>
              </a:pathLst>
            </a:custGeom>
            <a:solidFill>
              <a:srgbClr val="970200"/>
            </a:solidFill>
            <a:ln w="9525">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Freeform 93"/>
            <p:cNvSpPr>
              <a:spLocks/>
            </p:cNvSpPr>
            <p:nvPr/>
          </p:nvSpPr>
          <p:spPr bwMode="auto">
            <a:xfrm>
              <a:off x="1474" y="1352"/>
              <a:ext cx="136" cy="90"/>
            </a:xfrm>
            <a:custGeom>
              <a:avLst/>
              <a:gdLst>
                <a:gd name="T0" fmla="+- 0 10000 10000"/>
                <a:gd name="T1" fmla="*/ T0 w 10000"/>
                <a:gd name="T2" fmla="+- 0 20000 10000"/>
                <a:gd name="T3" fmla="*/ 20000 h 10000"/>
                <a:gd name="T4" fmla="+- 0 20000 10000"/>
                <a:gd name="T5" fmla="*/ T4 w 10000"/>
                <a:gd name="T6" fmla="+- 0 20000 10000"/>
                <a:gd name="T7" fmla="*/ 20000 h 10000"/>
                <a:gd name="T8" fmla="+- 0 16875 10000"/>
                <a:gd name="T9" fmla="*/ T8 w 10000"/>
                <a:gd name="T10" fmla="+- 0 18636 10000"/>
                <a:gd name="T11" fmla="*/ 18636 h 10000"/>
                <a:gd name="T12" fmla="+- 0 15000 10000"/>
                <a:gd name="T13" fmla="*/ T12 w 10000"/>
                <a:gd name="T14" fmla="+- 0 14545 10000"/>
                <a:gd name="T15" fmla="*/ 14545 h 10000"/>
                <a:gd name="T16" fmla="+- 0 15000 10000"/>
                <a:gd name="T17" fmla="*/ T16 w 10000"/>
                <a:gd name="T18" fmla="+- 0 10000 10000"/>
                <a:gd name="T19" fmla="*/ 10000 h 10000"/>
                <a:gd name="T20" fmla="+- 0 15000 10000"/>
                <a:gd name="T21" fmla="*/ T20 w 10000"/>
                <a:gd name="T22" fmla="+- 0 14545 10000"/>
                <a:gd name="T23" fmla="*/ 14545 h 10000"/>
                <a:gd name="T24" fmla="+- 0 13125 10000"/>
                <a:gd name="T25" fmla="*/ T24 w 10000"/>
                <a:gd name="T26" fmla="+- 0 18636 10000"/>
                <a:gd name="T27" fmla="*/ 18636 h 10000"/>
                <a:gd name="T28" fmla="+- 0 10000 10000"/>
                <a:gd name="T29" fmla="*/ T28 w 10000"/>
                <a:gd name="T30" fmla="+- 0 20000 10000"/>
                <a:gd name="T31" fmla="*/ 20000 h 10000"/>
                <a:gd name="T32" fmla="+- 0 10000 10000"/>
                <a:gd name="T33" fmla="*/ T32 w 10000"/>
                <a:gd name="T34" fmla="+- 0 20000 10000"/>
                <a:gd name="T35" fmla="*/ 20000 h 10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000" h="10000">
                  <a:moveTo>
                    <a:pt x="0" y="10000"/>
                  </a:moveTo>
                  <a:lnTo>
                    <a:pt x="10000" y="10000"/>
                  </a:lnTo>
                  <a:lnTo>
                    <a:pt x="6875" y="8636"/>
                  </a:lnTo>
                  <a:lnTo>
                    <a:pt x="5000" y="4545"/>
                  </a:lnTo>
                  <a:lnTo>
                    <a:pt x="5000" y="0"/>
                  </a:lnTo>
                  <a:lnTo>
                    <a:pt x="5000" y="4545"/>
                  </a:lnTo>
                  <a:lnTo>
                    <a:pt x="3125" y="8636"/>
                  </a:lnTo>
                  <a:lnTo>
                    <a:pt x="0" y="10000"/>
                  </a:lnTo>
                  <a:close/>
                  <a:moveTo>
                    <a:pt x="0" y="10000"/>
                  </a:moveTo>
                </a:path>
              </a:pathLst>
            </a:custGeom>
            <a:solidFill>
              <a:srgbClr val="970200"/>
            </a:solidFill>
            <a:ln w="9525">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Freeform 94"/>
            <p:cNvSpPr>
              <a:spLocks/>
            </p:cNvSpPr>
            <p:nvPr/>
          </p:nvSpPr>
          <p:spPr bwMode="auto">
            <a:xfrm>
              <a:off x="1565" y="1207"/>
              <a:ext cx="136" cy="90"/>
            </a:xfrm>
            <a:custGeom>
              <a:avLst/>
              <a:gdLst>
                <a:gd name="T0" fmla="+- 0 10000 10000"/>
                <a:gd name="T1" fmla="*/ T0 w 10000"/>
                <a:gd name="T2" fmla="+- 0 20000 10000"/>
                <a:gd name="T3" fmla="*/ 20000 h 10000"/>
                <a:gd name="T4" fmla="+- 0 20000 10000"/>
                <a:gd name="T5" fmla="*/ T4 w 10000"/>
                <a:gd name="T6" fmla="+- 0 20000 10000"/>
                <a:gd name="T7" fmla="*/ 20000 h 10000"/>
                <a:gd name="T8" fmla="+- 0 16875 10000"/>
                <a:gd name="T9" fmla="*/ T8 w 10000"/>
                <a:gd name="T10" fmla="+- 0 18636 10000"/>
                <a:gd name="T11" fmla="*/ 18636 h 10000"/>
                <a:gd name="T12" fmla="+- 0 15000 10000"/>
                <a:gd name="T13" fmla="*/ T12 w 10000"/>
                <a:gd name="T14" fmla="+- 0 14545 10000"/>
                <a:gd name="T15" fmla="*/ 14545 h 10000"/>
                <a:gd name="T16" fmla="+- 0 15000 10000"/>
                <a:gd name="T17" fmla="*/ T16 w 10000"/>
                <a:gd name="T18" fmla="+- 0 10000 10000"/>
                <a:gd name="T19" fmla="*/ 10000 h 10000"/>
                <a:gd name="T20" fmla="+- 0 15000 10000"/>
                <a:gd name="T21" fmla="*/ T20 w 10000"/>
                <a:gd name="T22" fmla="+- 0 14545 10000"/>
                <a:gd name="T23" fmla="*/ 14545 h 10000"/>
                <a:gd name="T24" fmla="+- 0 13125 10000"/>
                <a:gd name="T25" fmla="*/ T24 w 10000"/>
                <a:gd name="T26" fmla="+- 0 18636 10000"/>
                <a:gd name="T27" fmla="*/ 18636 h 10000"/>
                <a:gd name="T28" fmla="+- 0 10000 10000"/>
                <a:gd name="T29" fmla="*/ T28 w 10000"/>
                <a:gd name="T30" fmla="+- 0 20000 10000"/>
                <a:gd name="T31" fmla="*/ 20000 h 10000"/>
                <a:gd name="T32" fmla="+- 0 10000 10000"/>
                <a:gd name="T33" fmla="*/ T32 w 10000"/>
                <a:gd name="T34" fmla="+- 0 20000 10000"/>
                <a:gd name="T35" fmla="*/ 20000 h 10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000" h="10000">
                  <a:moveTo>
                    <a:pt x="0" y="10000"/>
                  </a:moveTo>
                  <a:lnTo>
                    <a:pt x="10000" y="10000"/>
                  </a:lnTo>
                  <a:lnTo>
                    <a:pt x="6875" y="8636"/>
                  </a:lnTo>
                  <a:lnTo>
                    <a:pt x="5000" y="4545"/>
                  </a:lnTo>
                  <a:lnTo>
                    <a:pt x="5000" y="0"/>
                  </a:lnTo>
                  <a:lnTo>
                    <a:pt x="5000" y="4545"/>
                  </a:lnTo>
                  <a:lnTo>
                    <a:pt x="3125" y="8636"/>
                  </a:lnTo>
                  <a:lnTo>
                    <a:pt x="0" y="10000"/>
                  </a:lnTo>
                  <a:close/>
                  <a:moveTo>
                    <a:pt x="0" y="10000"/>
                  </a:moveTo>
                </a:path>
              </a:pathLst>
            </a:custGeom>
            <a:solidFill>
              <a:srgbClr val="970200"/>
            </a:solidFill>
            <a:ln w="9525">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Freeform 96"/>
            <p:cNvSpPr>
              <a:spLocks/>
            </p:cNvSpPr>
            <p:nvPr/>
          </p:nvSpPr>
          <p:spPr bwMode="auto">
            <a:xfrm>
              <a:off x="1701" y="919"/>
              <a:ext cx="136" cy="90"/>
            </a:xfrm>
            <a:custGeom>
              <a:avLst/>
              <a:gdLst>
                <a:gd name="T0" fmla="+- 0 10000 10000"/>
                <a:gd name="T1" fmla="*/ T0 w 10000"/>
                <a:gd name="T2" fmla="+- 0 20000 10000"/>
                <a:gd name="T3" fmla="*/ 20000 h 10000"/>
                <a:gd name="T4" fmla="+- 0 20000 10000"/>
                <a:gd name="T5" fmla="*/ T4 w 10000"/>
                <a:gd name="T6" fmla="+- 0 20000 10000"/>
                <a:gd name="T7" fmla="*/ 20000 h 10000"/>
                <a:gd name="T8" fmla="+- 0 16875 10000"/>
                <a:gd name="T9" fmla="*/ T8 w 10000"/>
                <a:gd name="T10" fmla="+- 0 18636 10000"/>
                <a:gd name="T11" fmla="*/ 18636 h 10000"/>
                <a:gd name="T12" fmla="+- 0 15000 10000"/>
                <a:gd name="T13" fmla="*/ T12 w 10000"/>
                <a:gd name="T14" fmla="+- 0 14545 10000"/>
                <a:gd name="T15" fmla="*/ 14545 h 10000"/>
                <a:gd name="T16" fmla="+- 0 15000 10000"/>
                <a:gd name="T17" fmla="*/ T16 w 10000"/>
                <a:gd name="T18" fmla="+- 0 10000 10000"/>
                <a:gd name="T19" fmla="*/ 10000 h 10000"/>
                <a:gd name="T20" fmla="+- 0 15000 10000"/>
                <a:gd name="T21" fmla="*/ T20 w 10000"/>
                <a:gd name="T22" fmla="+- 0 14545 10000"/>
                <a:gd name="T23" fmla="*/ 14545 h 10000"/>
                <a:gd name="T24" fmla="+- 0 13125 10000"/>
                <a:gd name="T25" fmla="*/ T24 w 10000"/>
                <a:gd name="T26" fmla="+- 0 18636 10000"/>
                <a:gd name="T27" fmla="*/ 18636 h 10000"/>
                <a:gd name="T28" fmla="+- 0 10000 10000"/>
                <a:gd name="T29" fmla="*/ T28 w 10000"/>
                <a:gd name="T30" fmla="+- 0 20000 10000"/>
                <a:gd name="T31" fmla="*/ 20000 h 10000"/>
                <a:gd name="T32" fmla="+- 0 10000 10000"/>
                <a:gd name="T33" fmla="*/ T32 w 10000"/>
                <a:gd name="T34" fmla="+- 0 20000 10000"/>
                <a:gd name="T35" fmla="*/ 20000 h 10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000" h="10000">
                  <a:moveTo>
                    <a:pt x="0" y="10000"/>
                  </a:moveTo>
                  <a:lnTo>
                    <a:pt x="10000" y="10000"/>
                  </a:lnTo>
                  <a:lnTo>
                    <a:pt x="6875" y="8636"/>
                  </a:lnTo>
                  <a:lnTo>
                    <a:pt x="5000" y="4545"/>
                  </a:lnTo>
                  <a:lnTo>
                    <a:pt x="5000" y="0"/>
                  </a:lnTo>
                  <a:lnTo>
                    <a:pt x="5000" y="4545"/>
                  </a:lnTo>
                  <a:lnTo>
                    <a:pt x="3125" y="8636"/>
                  </a:lnTo>
                  <a:lnTo>
                    <a:pt x="0" y="10000"/>
                  </a:lnTo>
                  <a:close/>
                  <a:moveTo>
                    <a:pt x="0" y="10000"/>
                  </a:moveTo>
                </a:path>
              </a:pathLst>
            </a:custGeom>
            <a:solidFill>
              <a:srgbClr val="970200"/>
            </a:solidFill>
            <a:ln w="9525">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97"/>
            <p:cNvSpPr>
              <a:spLocks noChangeShapeType="1"/>
            </p:cNvSpPr>
            <p:nvPr/>
          </p:nvSpPr>
          <p:spPr bwMode="auto">
            <a:xfrm>
              <a:off x="839" y="1706"/>
              <a:ext cx="272"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 name="Line 99"/>
            <p:cNvSpPr>
              <a:spLocks noChangeShapeType="1"/>
            </p:cNvSpPr>
            <p:nvPr/>
          </p:nvSpPr>
          <p:spPr bwMode="auto">
            <a:xfrm>
              <a:off x="1610" y="1706"/>
              <a:ext cx="272"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 name="Line 100"/>
            <p:cNvSpPr>
              <a:spLocks noChangeShapeType="1"/>
            </p:cNvSpPr>
            <p:nvPr/>
          </p:nvSpPr>
          <p:spPr bwMode="auto">
            <a:xfrm>
              <a:off x="1973" y="1706"/>
              <a:ext cx="272"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 name="Line 101"/>
            <p:cNvSpPr>
              <a:spLocks noChangeShapeType="1"/>
            </p:cNvSpPr>
            <p:nvPr/>
          </p:nvSpPr>
          <p:spPr bwMode="auto">
            <a:xfrm>
              <a:off x="1202" y="778"/>
              <a:ext cx="272"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 name="Line 102"/>
            <p:cNvSpPr>
              <a:spLocks noChangeShapeType="1"/>
            </p:cNvSpPr>
            <p:nvPr/>
          </p:nvSpPr>
          <p:spPr bwMode="auto">
            <a:xfrm>
              <a:off x="839" y="778"/>
              <a:ext cx="272"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 name="Line 103"/>
            <p:cNvSpPr>
              <a:spLocks noChangeShapeType="1"/>
            </p:cNvSpPr>
            <p:nvPr/>
          </p:nvSpPr>
          <p:spPr bwMode="auto">
            <a:xfrm>
              <a:off x="1610" y="778"/>
              <a:ext cx="272"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 name="Line 104"/>
            <p:cNvSpPr>
              <a:spLocks noChangeShapeType="1"/>
            </p:cNvSpPr>
            <p:nvPr/>
          </p:nvSpPr>
          <p:spPr bwMode="auto">
            <a:xfrm>
              <a:off x="1973" y="778"/>
              <a:ext cx="272"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 name="Text Box 105"/>
            <p:cNvSpPr txBox="1">
              <a:spLocks noChangeArrowheads="1"/>
            </p:cNvSpPr>
            <p:nvPr/>
          </p:nvSpPr>
          <p:spPr bwMode="auto">
            <a:xfrm>
              <a:off x="1837" y="1760"/>
              <a:ext cx="6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200" b="1">
                  <a:solidFill>
                    <a:srgbClr val="008000"/>
                  </a:solidFill>
                </a:rPr>
                <a:t>Readout pads</a:t>
              </a:r>
              <a:endParaRPr lang="en-GB">
                <a:solidFill>
                  <a:srgbClr val="008000"/>
                </a:solidFill>
              </a:endParaRPr>
            </a:p>
          </p:txBody>
        </p:sp>
        <p:sp>
          <p:nvSpPr>
            <p:cNvPr id="47" name="Line 19"/>
            <p:cNvSpPr>
              <a:spLocks noChangeShapeType="1"/>
            </p:cNvSpPr>
            <p:nvPr/>
          </p:nvSpPr>
          <p:spPr bwMode="auto">
            <a:xfrm flipH="1">
              <a:off x="1292" y="572"/>
              <a:ext cx="635" cy="124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 name="TextBox 2"/>
          <p:cNvSpPr txBox="1"/>
          <p:nvPr/>
        </p:nvSpPr>
        <p:spPr>
          <a:xfrm>
            <a:off x="628814" y="4483750"/>
            <a:ext cx="3339376" cy="369332"/>
          </a:xfrm>
          <a:prstGeom prst="rect">
            <a:avLst/>
          </a:prstGeom>
          <a:noFill/>
        </p:spPr>
        <p:txBody>
          <a:bodyPr wrap="none" rtlCol="0">
            <a:spAutoFit/>
          </a:bodyPr>
          <a:lstStyle/>
          <a:p>
            <a:r>
              <a:rPr lang="en-GB" dirty="0" err="1" smtClean="0">
                <a:solidFill>
                  <a:srgbClr val="000090"/>
                </a:solidFill>
              </a:rPr>
              <a:t>Multigap</a:t>
            </a:r>
            <a:r>
              <a:rPr lang="en-GB" dirty="0" smtClean="0">
                <a:solidFill>
                  <a:srgbClr val="000090"/>
                </a:solidFill>
              </a:rPr>
              <a:t> Resistive Plate Chamber</a:t>
            </a:r>
            <a:endParaRPr lang="en-GB" dirty="0">
              <a:solidFill>
                <a:srgbClr val="000090"/>
              </a:solidFill>
            </a:endParaRPr>
          </a:p>
        </p:txBody>
      </p:sp>
      <p:sp>
        <p:nvSpPr>
          <p:cNvPr id="6" name="Footer Placeholder 5"/>
          <p:cNvSpPr>
            <a:spLocks noGrp="1"/>
          </p:cNvSpPr>
          <p:nvPr>
            <p:ph type="ftr" sz="quarter" idx="11"/>
          </p:nvPr>
        </p:nvSpPr>
        <p:spPr/>
        <p:txBody>
          <a:bodyPr/>
          <a:lstStyle/>
          <a:p>
            <a:r>
              <a:rPr lang="el-GR" smtClean="0"/>
              <a:t>Δέσποινα Χατζηφωτιάδου </a:t>
            </a:r>
            <a:endParaRPr lang="en-US"/>
          </a:p>
        </p:txBody>
      </p:sp>
      <p:pic>
        <p:nvPicPr>
          <p:cNvPr id="53" name="Picture 3" descr="tof-2006-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438" y="1635141"/>
            <a:ext cx="4608000" cy="363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p:cNvSpPr/>
          <p:nvPr/>
        </p:nvSpPr>
        <p:spPr>
          <a:xfrm>
            <a:off x="192438" y="4916402"/>
            <a:ext cx="3977046" cy="1077218"/>
          </a:xfrm>
          <a:prstGeom prst="rect">
            <a:avLst/>
          </a:prstGeom>
        </p:spPr>
        <p:txBody>
          <a:bodyPr wrap="square">
            <a:spAutoFit/>
          </a:bodyPr>
          <a:lstStyle/>
          <a:p>
            <a:r>
              <a:rPr lang="el-GR" sz="1600" dirty="0" smtClean="0"/>
              <a:t>Μέτρηση χρόνου </a:t>
            </a:r>
            <a:r>
              <a:rPr lang="el-GR" sz="1600" dirty="0"/>
              <a:t>πτήσης </a:t>
            </a:r>
            <a:r>
              <a:rPr lang="el-GR" sz="1600" dirty="0" smtClean="0"/>
              <a:t>με </a:t>
            </a:r>
            <a:r>
              <a:rPr lang="el-GR" sz="1600" dirty="0"/>
              <a:t>ακρίβεια </a:t>
            </a:r>
            <a:r>
              <a:rPr lang="el-GR" sz="1600" dirty="0">
                <a:solidFill>
                  <a:srgbClr val="000090"/>
                </a:solidFill>
              </a:rPr>
              <a:t>70 </a:t>
            </a:r>
            <a:r>
              <a:rPr lang="en-GB" sz="1600" dirty="0" err="1" smtClean="0">
                <a:solidFill>
                  <a:srgbClr val="000090"/>
                </a:solidFill>
              </a:rPr>
              <a:t>ps</a:t>
            </a:r>
            <a:endParaRPr lang="el-GR" sz="1600" dirty="0" smtClean="0">
              <a:solidFill>
                <a:srgbClr val="000090"/>
              </a:solidFill>
            </a:endParaRPr>
          </a:p>
          <a:p>
            <a:r>
              <a:rPr lang="el-GR" sz="1600" dirty="0">
                <a:solidFill>
                  <a:srgbClr val="000090"/>
                </a:solidFill>
              </a:rPr>
              <a:t>=</a:t>
            </a:r>
            <a:r>
              <a:rPr lang="el-GR" sz="1600" dirty="0" smtClean="0">
                <a:solidFill>
                  <a:srgbClr val="000090"/>
                </a:solidFill>
              </a:rPr>
              <a:t>&gt; Ταχύτητα σωματιδίου</a:t>
            </a:r>
          </a:p>
          <a:p>
            <a:r>
              <a:rPr lang="el-GR" sz="1600" dirty="0" smtClean="0">
                <a:solidFill>
                  <a:srgbClr val="000090"/>
                </a:solidFill>
              </a:rPr>
              <a:t>Ταχύτητα + ορμή =&gt; μάζα =&gt; ταυτοποίηση</a:t>
            </a:r>
          </a:p>
          <a:p>
            <a:r>
              <a:rPr lang="el-GR" sz="1600" dirty="0" smtClean="0">
                <a:solidFill>
                  <a:srgbClr val="000090"/>
                </a:solidFill>
              </a:rPr>
              <a:t>σωματιδίου</a:t>
            </a:r>
            <a:endParaRPr lang="el-GR" sz="1600" dirty="0">
              <a:solidFill>
                <a:srgbClr val="000090"/>
              </a:solidFill>
            </a:endParaRPr>
          </a:p>
        </p:txBody>
      </p:sp>
    </p:spTree>
    <p:extLst>
      <p:ext uri="{BB962C8B-B14F-4D97-AF65-F5344CB8AC3E}">
        <p14:creationId xmlns:p14="http://schemas.microsoft.com/office/powerpoint/2010/main" val="28292748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7"/>
          <p:cNvSpPr>
            <a:spLocks noGrp="1"/>
          </p:cNvSpPr>
          <p:nvPr>
            <p:ph type="sldNum" sz="quarter" idx="12"/>
          </p:nvPr>
        </p:nvSpPr>
        <p:spPr/>
        <p:txBody>
          <a:bodyPr/>
          <a:lstStyle/>
          <a:p>
            <a:fld id="{7D68C44C-A1AB-E44D-8755-D7D8703DFF32}" type="slidenum">
              <a:rPr lang="en-US"/>
              <a:pPr/>
              <a:t>37</a:t>
            </a:fld>
            <a:endParaRPr lang="en-US"/>
          </a:p>
        </p:txBody>
      </p:sp>
      <p:sp>
        <p:nvSpPr>
          <p:cNvPr id="4" name="Footer Placeholder 3"/>
          <p:cNvSpPr>
            <a:spLocks noGrp="1"/>
          </p:cNvSpPr>
          <p:nvPr>
            <p:ph type="ftr" sz="quarter" idx="11"/>
          </p:nvPr>
        </p:nvSpPr>
        <p:spPr/>
        <p:txBody>
          <a:bodyPr/>
          <a:lstStyle/>
          <a:p>
            <a:r>
              <a:rPr lang="el-GR" smtClean="0"/>
              <a:t>Δέσποινα Χατζηφωτιάδου </a:t>
            </a:r>
            <a:endParaRPr lang="en-US"/>
          </a:p>
        </p:txBody>
      </p:sp>
      <p:sp>
        <p:nvSpPr>
          <p:cNvPr id="8" name="TextBox 7"/>
          <p:cNvSpPr txBox="1"/>
          <p:nvPr/>
        </p:nvSpPr>
        <p:spPr>
          <a:xfrm>
            <a:off x="793788" y="3634078"/>
            <a:ext cx="184666" cy="369332"/>
          </a:xfrm>
          <a:prstGeom prst="rect">
            <a:avLst/>
          </a:prstGeom>
          <a:noFill/>
        </p:spPr>
        <p:txBody>
          <a:bodyPr wrap="none" rtlCol="0">
            <a:spAutoFit/>
          </a:bodyPr>
          <a:lstStyle/>
          <a:p>
            <a:endParaRPr lang="en-US" dirty="0"/>
          </a:p>
        </p:txBody>
      </p:sp>
      <p:pic>
        <p:nvPicPr>
          <p:cNvPr id="20" name="Picture 2" descr="http://aliceinfo.cern.ch/Public/ev411_run244918.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4643"/>
          <a:stretch/>
        </p:blipFill>
        <p:spPr bwMode="auto">
          <a:xfrm>
            <a:off x="111597" y="1214385"/>
            <a:ext cx="4566188" cy="39294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76134" y="468057"/>
            <a:ext cx="3567628" cy="400110"/>
          </a:xfrm>
          <a:prstGeom prst="rect">
            <a:avLst/>
          </a:prstGeom>
          <a:noFill/>
        </p:spPr>
        <p:txBody>
          <a:bodyPr wrap="none" rtlCol="0">
            <a:spAutoFit/>
          </a:bodyPr>
          <a:lstStyle/>
          <a:p>
            <a:r>
              <a:rPr lang="el-GR" sz="2000" dirty="0" smtClean="0">
                <a:solidFill>
                  <a:srgbClr val="FFFFFF"/>
                </a:solidFill>
              </a:rPr>
              <a:t>Για κάθε σύγκρουση, βρίσκουμε</a:t>
            </a:r>
            <a:endParaRPr lang="en-US" sz="2000" dirty="0">
              <a:solidFill>
                <a:srgbClr val="FFFFFF"/>
              </a:solidFill>
            </a:endParaRPr>
          </a:p>
        </p:txBody>
      </p:sp>
      <p:sp>
        <p:nvSpPr>
          <p:cNvPr id="10" name="TextBox 9"/>
          <p:cNvSpPr txBox="1"/>
          <p:nvPr/>
        </p:nvSpPr>
        <p:spPr>
          <a:xfrm>
            <a:off x="5055690" y="1419547"/>
            <a:ext cx="3958218" cy="3693319"/>
          </a:xfrm>
          <a:prstGeom prst="rect">
            <a:avLst/>
          </a:prstGeom>
          <a:noFill/>
        </p:spPr>
        <p:txBody>
          <a:bodyPr wrap="square" rtlCol="0">
            <a:spAutoFit/>
          </a:bodyPr>
          <a:lstStyle/>
          <a:p>
            <a:r>
              <a:rPr lang="el-GR" dirty="0" smtClean="0">
                <a:solidFill>
                  <a:srgbClr val="FFFFFF"/>
                </a:solidFill>
              </a:rPr>
              <a:t>Τον αριθμό των φορτισμένων σωματιδίων που δημιουργήθηκαν</a:t>
            </a:r>
          </a:p>
          <a:p>
            <a:endParaRPr lang="el-GR" dirty="0" smtClean="0">
              <a:solidFill>
                <a:srgbClr val="FFFFFF"/>
              </a:solidFill>
            </a:endParaRPr>
          </a:p>
          <a:p>
            <a:r>
              <a:rPr lang="el-GR" dirty="0" smtClean="0">
                <a:solidFill>
                  <a:srgbClr val="FFFFFF"/>
                </a:solidFill>
              </a:rPr>
              <a:t>Το σημείο από το οποίο προέρχονται (το σημείο της σύγκρουσης, primary vertex ή άλλο, secondary vertex αν πρόκειται για προιόντα διάσπασης)</a:t>
            </a:r>
          </a:p>
          <a:p>
            <a:endParaRPr lang="el-GR" dirty="0" smtClean="0">
              <a:solidFill>
                <a:srgbClr val="FFFFFF"/>
              </a:solidFill>
            </a:endParaRPr>
          </a:p>
          <a:p>
            <a:r>
              <a:rPr lang="el-GR" dirty="0" smtClean="0">
                <a:solidFill>
                  <a:srgbClr val="FFFFFF"/>
                </a:solidFill>
              </a:rPr>
              <a:t>Το ίχνος (τροχιά) και την ορμή</a:t>
            </a:r>
          </a:p>
          <a:p>
            <a:endParaRPr lang="el-GR" dirty="0" smtClean="0">
              <a:solidFill>
                <a:srgbClr val="FFFFFF"/>
              </a:solidFill>
            </a:endParaRPr>
          </a:p>
          <a:p>
            <a:r>
              <a:rPr lang="el-GR" dirty="0" smtClean="0">
                <a:solidFill>
                  <a:srgbClr val="FFFFFF"/>
                </a:solidFill>
              </a:rPr>
              <a:t>Την ενέργεια ηλεκτρονίων / φωτονίων</a:t>
            </a:r>
          </a:p>
          <a:p>
            <a:endParaRPr lang="el-GR" dirty="0" smtClean="0">
              <a:solidFill>
                <a:srgbClr val="FFFFFF"/>
              </a:solidFill>
            </a:endParaRPr>
          </a:p>
          <a:p>
            <a:r>
              <a:rPr lang="el-GR" dirty="0" smtClean="0">
                <a:solidFill>
                  <a:srgbClr val="FFFFFF"/>
                </a:solidFill>
              </a:rPr>
              <a:t>Το είδος του σωματιδίου</a:t>
            </a:r>
          </a:p>
        </p:txBody>
      </p:sp>
      <p:sp>
        <p:nvSpPr>
          <p:cNvPr id="11" name="TextBox 10"/>
          <p:cNvSpPr txBox="1"/>
          <p:nvPr/>
        </p:nvSpPr>
        <p:spPr>
          <a:xfrm>
            <a:off x="793788" y="5398196"/>
            <a:ext cx="5201664" cy="646331"/>
          </a:xfrm>
          <a:prstGeom prst="rect">
            <a:avLst/>
          </a:prstGeom>
          <a:noFill/>
        </p:spPr>
        <p:txBody>
          <a:bodyPr wrap="none" rtlCol="0">
            <a:spAutoFit/>
          </a:bodyPr>
          <a:lstStyle/>
          <a:p>
            <a:r>
              <a:rPr lang="el-GR" dirty="0" smtClean="0">
                <a:solidFill>
                  <a:srgbClr val="FFFFFF"/>
                </a:solidFill>
              </a:rPr>
              <a:t>Run 2 : καταγράφουμε ~ 4 GB/second </a:t>
            </a:r>
          </a:p>
          <a:p>
            <a:r>
              <a:rPr lang="el-GR" dirty="0" smtClean="0">
                <a:solidFill>
                  <a:srgbClr val="FFFFFF"/>
                </a:solidFill>
              </a:rPr>
              <a:t>Run 3 (μετά από  το LS2) περιμένουμε </a:t>
            </a:r>
            <a:r>
              <a:rPr lang="el-GR" dirty="0">
                <a:solidFill>
                  <a:srgbClr val="FFFFFF"/>
                </a:solidFill>
              </a:rPr>
              <a:t>~ 1 TB /second </a:t>
            </a:r>
            <a:r>
              <a:rPr lang="el-GR"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3146492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l-GR" smtClean="0"/>
              <a:t>Δέσποινα Χατζηφωτιάδου </a:t>
            </a:r>
            <a:endParaRPr lang="en-US"/>
          </a:p>
        </p:txBody>
      </p:sp>
      <p:sp>
        <p:nvSpPr>
          <p:cNvPr id="8" name="Slide Number Placeholder 7"/>
          <p:cNvSpPr>
            <a:spLocks noGrp="1"/>
          </p:cNvSpPr>
          <p:nvPr>
            <p:ph type="sldNum" sz="quarter" idx="12"/>
          </p:nvPr>
        </p:nvSpPr>
        <p:spPr/>
        <p:txBody>
          <a:bodyPr/>
          <a:lstStyle/>
          <a:p>
            <a:fld id="{ABF4387B-3987-B047-A2C9-836DC3CE9F63}" type="slidenum">
              <a:rPr lang="en-US" smtClean="0"/>
              <a:pPr/>
              <a:t>38</a:t>
            </a:fld>
            <a:endParaRPr lang="en-US"/>
          </a:p>
        </p:txBody>
      </p:sp>
      <p:pic>
        <p:nvPicPr>
          <p:cNvPr id="9" name="Picture 8"/>
          <p:cNvPicPr>
            <a:picLocks noChangeAspect="1"/>
          </p:cNvPicPr>
          <p:nvPr/>
        </p:nvPicPr>
        <p:blipFill>
          <a:blip r:embed="rId2"/>
          <a:stretch>
            <a:fillRect/>
          </a:stretch>
        </p:blipFill>
        <p:spPr>
          <a:xfrm>
            <a:off x="200019" y="470482"/>
            <a:ext cx="2273300" cy="762000"/>
          </a:xfrm>
          <a:prstGeom prst="rect">
            <a:avLst/>
          </a:prstGeom>
          <a:noFill/>
          <a:ln>
            <a:solidFill>
              <a:srgbClr val="FF0000"/>
            </a:solidFill>
          </a:ln>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306" y="1769868"/>
            <a:ext cx="4320000" cy="3499602"/>
          </a:xfrm>
          <a:prstGeom prst="rect">
            <a:avLst/>
          </a:prstGeom>
        </p:spPr>
      </p:pic>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75424" y="1769868"/>
            <a:ext cx="4320000" cy="3479148"/>
          </a:xfrm>
          <a:prstGeom prst="rect">
            <a:avLst/>
          </a:prstGeom>
        </p:spPr>
      </p:pic>
      <p:pic>
        <p:nvPicPr>
          <p:cNvPr id="17" name="Picture 16"/>
          <p:cNvPicPr>
            <a:picLocks noChangeAspect="1"/>
          </p:cNvPicPr>
          <p:nvPr/>
        </p:nvPicPr>
        <p:blipFill>
          <a:blip r:embed="rId5"/>
          <a:stretch>
            <a:fillRect/>
          </a:stretch>
        </p:blipFill>
        <p:spPr>
          <a:xfrm>
            <a:off x="6183610" y="121717"/>
            <a:ext cx="2197100" cy="1587500"/>
          </a:xfrm>
          <a:prstGeom prst="rect">
            <a:avLst/>
          </a:prstGeom>
          <a:ln>
            <a:solidFill>
              <a:srgbClr val="FF0000"/>
            </a:solidFill>
          </a:ln>
        </p:spPr>
      </p:pic>
      <p:sp>
        <p:nvSpPr>
          <p:cNvPr id="18" name="TextBox 17"/>
          <p:cNvSpPr txBox="1"/>
          <p:nvPr/>
        </p:nvSpPr>
        <p:spPr>
          <a:xfrm>
            <a:off x="758510" y="5521682"/>
            <a:ext cx="1364476" cy="369332"/>
          </a:xfrm>
          <a:prstGeom prst="rect">
            <a:avLst/>
          </a:prstGeom>
          <a:noFill/>
        </p:spPr>
        <p:txBody>
          <a:bodyPr wrap="none" rtlCol="0">
            <a:spAutoFit/>
          </a:bodyPr>
          <a:lstStyle/>
          <a:p>
            <a:r>
              <a:rPr lang="en-US" dirty="0" err="1" smtClean="0">
                <a:solidFill>
                  <a:srgbClr val="FFFFFF"/>
                </a:solidFill>
              </a:rPr>
              <a:t>pp</a:t>
            </a:r>
            <a:r>
              <a:rPr lang="en-US" dirty="0" smtClean="0">
                <a:solidFill>
                  <a:srgbClr val="FFFFFF"/>
                </a:solidFill>
              </a:rPr>
              <a:t> </a:t>
            </a:r>
            <a:r>
              <a:rPr lang="en-US" dirty="0">
                <a:solidFill>
                  <a:srgbClr val="FFFFFF"/>
                </a:solidFill>
              </a:rPr>
              <a:t>at 13 </a:t>
            </a:r>
            <a:r>
              <a:rPr lang="en-US" dirty="0" err="1">
                <a:solidFill>
                  <a:srgbClr val="FFFFFF"/>
                </a:solidFill>
              </a:rPr>
              <a:t>TeV</a:t>
            </a:r>
            <a:r>
              <a:rPr lang="en-US" dirty="0">
                <a:solidFill>
                  <a:srgbClr val="FFFFFF"/>
                </a:solidFill>
              </a:rPr>
              <a:t>      </a:t>
            </a:r>
          </a:p>
        </p:txBody>
      </p:sp>
      <p:sp>
        <p:nvSpPr>
          <p:cNvPr id="19" name="Rectangle 18"/>
          <p:cNvSpPr/>
          <p:nvPr/>
        </p:nvSpPr>
        <p:spPr>
          <a:xfrm>
            <a:off x="4748978" y="5521682"/>
            <a:ext cx="1729147" cy="369332"/>
          </a:xfrm>
          <a:prstGeom prst="rect">
            <a:avLst/>
          </a:prstGeom>
        </p:spPr>
        <p:txBody>
          <a:bodyPr wrap="none">
            <a:spAutoFit/>
          </a:bodyPr>
          <a:lstStyle/>
          <a:p>
            <a:r>
              <a:rPr lang="en-US" dirty="0">
                <a:solidFill>
                  <a:srgbClr val="FFFFFF"/>
                </a:solidFill>
              </a:rPr>
              <a:t>p</a:t>
            </a:r>
            <a:r>
              <a:rPr lang="en-US" dirty="0" smtClean="0">
                <a:solidFill>
                  <a:srgbClr val="FFFFFF"/>
                </a:solidFill>
              </a:rPr>
              <a:t>-</a:t>
            </a:r>
            <a:r>
              <a:rPr lang="en-US" dirty="0" err="1" smtClean="0">
                <a:solidFill>
                  <a:srgbClr val="FFFFFF"/>
                </a:solidFill>
              </a:rPr>
              <a:t>Pb</a:t>
            </a:r>
            <a:r>
              <a:rPr lang="en-US" dirty="0" smtClean="0">
                <a:solidFill>
                  <a:srgbClr val="FFFFFF"/>
                </a:solidFill>
              </a:rPr>
              <a:t> </a:t>
            </a:r>
            <a:r>
              <a:rPr lang="en-US" dirty="0">
                <a:solidFill>
                  <a:srgbClr val="FFFFFF"/>
                </a:solidFill>
              </a:rPr>
              <a:t>at </a:t>
            </a:r>
            <a:r>
              <a:rPr lang="en-US" dirty="0" smtClean="0">
                <a:solidFill>
                  <a:srgbClr val="FFFFFF"/>
                </a:solidFill>
              </a:rPr>
              <a:t>5.02 </a:t>
            </a:r>
            <a:r>
              <a:rPr lang="en-US" dirty="0" err="1">
                <a:solidFill>
                  <a:srgbClr val="FFFFFF"/>
                </a:solidFill>
              </a:rPr>
              <a:t>TeV</a:t>
            </a:r>
            <a:r>
              <a:rPr lang="en-US" dirty="0">
                <a:solidFill>
                  <a:srgbClr val="FFFFFF"/>
                </a:solidFill>
              </a:rPr>
              <a:t>      </a:t>
            </a:r>
            <a:endParaRPr lang="en-US" dirty="0">
              <a:solidFill>
                <a:srgbClr val="FFFFFF"/>
              </a:solidFill>
            </a:endParaRPr>
          </a:p>
        </p:txBody>
      </p:sp>
      <p:sp>
        <p:nvSpPr>
          <p:cNvPr id="20" name="TextBox 19"/>
          <p:cNvSpPr txBox="1"/>
          <p:nvPr/>
        </p:nvSpPr>
        <p:spPr>
          <a:xfrm>
            <a:off x="3051675" y="740929"/>
            <a:ext cx="184666" cy="369332"/>
          </a:xfrm>
          <a:prstGeom prst="rect">
            <a:avLst/>
          </a:prstGeom>
          <a:noFill/>
        </p:spPr>
        <p:txBody>
          <a:bodyPr wrap="none" rtlCol="0">
            <a:spAutoFit/>
          </a:bodyPr>
          <a:lstStyle/>
          <a:p>
            <a:endParaRPr lang="en-US" dirty="0"/>
          </a:p>
        </p:txBody>
      </p:sp>
      <p:sp>
        <p:nvSpPr>
          <p:cNvPr id="21" name="TextBox 20"/>
          <p:cNvSpPr txBox="1"/>
          <p:nvPr/>
        </p:nvSpPr>
        <p:spPr>
          <a:xfrm>
            <a:off x="2533297" y="514692"/>
            <a:ext cx="3613157" cy="261610"/>
          </a:xfrm>
          <a:prstGeom prst="rect">
            <a:avLst/>
          </a:prstGeom>
          <a:noFill/>
        </p:spPr>
        <p:txBody>
          <a:bodyPr wrap="square" rtlCol="0">
            <a:spAutoFit/>
          </a:bodyPr>
          <a:lstStyle/>
          <a:p>
            <a:r>
              <a:rPr lang="el-GR" sz="1100" dirty="0" smtClean="0">
                <a:solidFill>
                  <a:srgbClr val="FFFFFF"/>
                </a:solidFill>
              </a:rPr>
              <a:t>Αναφορά /σύγκριση για pPb και PbPb</a:t>
            </a:r>
            <a:endParaRPr lang="en-US" sz="1100" dirty="0">
              <a:solidFill>
                <a:srgbClr val="FFFFFF"/>
              </a:solidFill>
            </a:endParaRPr>
          </a:p>
        </p:txBody>
      </p:sp>
      <p:sp>
        <p:nvSpPr>
          <p:cNvPr id="22" name="TextBox 21"/>
          <p:cNvSpPr txBox="1"/>
          <p:nvPr/>
        </p:nvSpPr>
        <p:spPr>
          <a:xfrm>
            <a:off x="3735745" y="1091633"/>
            <a:ext cx="2365019" cy="430887"/>
          </a:xfrm>
          <a:prstGeom prst="rect">
            <a:avLst/>
          </a:prstGeom>
          <a:noFill/>
        </p:spPr>
        <p:txBody>
          <a:bodyPr wrap="square" rtlCol="0">
            <a:spAutoFit/>
          </a:bodyPr>
          <a:lstStyle/>
          <a:p>
            <a:pPr marL="285750" indent="-285750">
              <a:buFont typeface="Arial" charset="0"/>
              <a:buChar char="•"/>
            </a:pPr>
            <a:r>
              <a:rPr lang="el-GR" sz="1100" dirty="0" smtClean="0">
                <a:solidFill>
                  <a:srgbClr val="FFFFFF"/>
                </a:solidFill>
              </a:rPr>
              <a:t>Φαινόμενα λόγω της ύπαρξης της ψυχρής πυρηνικής ύλης </a:t>
            </a:r>
            <a:endParaRPr lang="en-US" sz="1100" dirty="0" smtClean="0">
              <a:solidFill>
                <a:srgbClr val="FFFFFF"/>
              </a:solidFill>
            </a:endParaRPr>
          </a:p>
        </p:txBody>
      </p:sp>
    </p:spTree>
    <p:extLst>
      <p:ext uri="{BB962C8B-B14F-4D97-AF65-F5344CB8AC3E}">
        <p14:creationId xmlns:p14="http://schemas.microsoft.com/office/powerpoint/2010/main" val="165080294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l-GR" smtClean="0"/>
              <a:t>Δέσποινα Χατζηφωτιάδου </a:t>
            </a:r>
            <a:endParaRPr lang="en-US"/>
          </a:p>
        </p:txBody>
      </p:sp>
      <p:sp>
        <p:nvSpPr>
          <p:cNvPr id="8" name="Slide Number Placeholder 7"/>
          <p:cNvSpPr>
            <a:spLocks noGrp="1"/>
          </p:cNvSpPr>
          <p:nvPr>
            <p:ph type="sldNum" sz="quarter" idx="12"/>
          </p:nvPr>
        </p:nvSpPr>
        <p:spPr/>
        <p:txBody>
          <a:bodyPr/>
          <a:lstStyle/>
          <a:p>
            <a:fld id="{ABF4387B-3987-B047-A2C9-836DC3CE9F63}" type="slidenum">
              <a:rPr lang="en-US" smtClean="0"/>
              <a:pPr/>
              <a:t>39</a:t>
            </a:fld>
            <a:endParaRPr lang="en-US"/>
          </a:p>
        </p:txBody>
      </p:sp>
      <p:pic>
        <p:nvPicPr>
          <p:cNvPr id="5" name="Picture 2" descr="http://aliceinfo.cern.ch/Public/ev411_run24491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00" y="1129884"/>
            <a:ext cx="9108000" cy="512260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a:grpSpLocks noChangeAspect="1"/>
          </p:cNvGrpSpPr>
          <p:nvPr/>
        </p:nvGrpSpPr>
        <p:grpSpPr>
          <a:xfrm>
            <a:off x="989199" y="10"/>
            <a:ext cx="1871998" cy="1491431"/>
            <a:chOff x="219056" y="1587072"/>
            <a:chExt cx="2311400" cy="1841500"/>
          </a:xfrm>
        </p:grpSpPr>
        <p:pic>
          <p:nvPicPr>
            <p:cNvPr id="10" name="Picture 9"/>
            <p:cNvPicPr>
              <a:picLocks noChangeAspect="1"/>
            </p:cNvPicPr>
            <p:nvPr/>
          </p:nvPicPr>
          <p:blipFill>
            <a:blip r:embed="rId3"/>
            <a:stretch>
              <a:fillRect/>
            </a:stretch>
          </p:blipFill>
          <p:spPr>
            <a:xfrm>
              <a:off x="219056" y="1587072"/>
              <a:ext cx="2311400" cy="1841500"/>
            </a:xfrm>
            <a:prstGeom prst="rect">
              <a:avLst/>
            </a:prstGeom>
            <a:ln>
              <a:solidFill>
                <a:srgbClr val="FF0000"/>
              </a:solidFill>
            </a:ln>
          </p:spPr>
        </p:pic>
        <p:sp>
          <p:nvSpPr>
            <p:cNvPr id="11" name="TextBox 10"/>
            <p:cNvSpPr txBox="1"/>
            <p:nvPr/>
          </p:nvSpPr>
          <p:spPr>
            <a:xfrm>
              <a:off x="937743" y="2762475"/>
              <a:ext cx="1287692" cy="646030"/>
            </a:xfrm>
            <a:prstGeom prst="rect">
              <a:avLst/>
            </a:prstGeom>
            <a:noFill/>
          </p:spPr>
          <p:txBody>
            <a:bodyPr wrap="none" rtlCol="0">
              <a:spAutoFit/>
            </a:bodyPr>
            <a:lstStyle/>
            <a:p>
              <a:r>
                <a:rPr lang="en-US" sz="2800" smtClean="0">
                  <a:solidFill>
                    <a:srgbClr val="FF0000"/>
                  </a:solidFill>
                </a:rPr>
                <a:t>Pb-Pb</a:t>
              </a:r>
              <a:endParaRPr lang="en-US" sz="2800" dirty="0">
                <a:solidFill>
                  <a:srgbClr val="FF0000"/>
                </a:solidFill>
              </a:endParaRPr>
            </a:p>
          </p:txBody>
        </p:sp>
      </p:grpSp>
    </p:spTree>
    <p:extLst>
      <p:ext uri="{BB962C8B-B14F-4D97-AF65-F5344CB8AC3E}">
        <p14:creationId xmlns:p14="http://schemas.microsoft.com/office/powerpoint/2010/main" val="8993584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
        <p:nvSpPr>
          <p:cNvPr id="6" name="Slide Number Placeholder 5"/>
          <p:cNvSpPr>
            <a:spLocks noGrp="1"/>
          </p:cNvSpPr>
          <p:nvPr>
            <p:ph type="sldNum" sz="quarter" idx="12"/>
          </p:nvPr>
        </p:nvSpPr>
        <p:spPr/>
        <p:txBody>
          <a:bodyPr/>
          <a:lstStyle/>
          <a:p>
            <a:fld id="{DD6A0079-E3EA-F649-832E-01E6D884025C}" type="slidenum">
              <a:rPr lang="fr-FR" smtClean="0"/>
              <a:t>4</a:t>
            </a:fld>
            <a:endParaRPr lang="fr-F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003"/>
            <a:ext cx="9166192" cy="597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079" y="238722"/>
            <a:ext cx="8572404" cy="369332"/>
          </a:xfrm>
          <a:prstGeom prst="rect">
            <a:avLst/>
          </a:prstGeom>
          <a:noFill/>
        </p:spPr>
        <p:txBody>
          <a:bodyPr wrap="none" rtlCol="0">
            <a:spAutoFit/>
          </a:bodyPr>
          <a:lstStyle/>
          <a:p>
            <a:r>
              <a:rPr lang="el-GR" dirty="0">
                <a:solidFill>
                  <a:srgbClr val="FFFFFF"/>
                </a:solidFill>
              </a:rPr>
              <a:t>Η αποστολή του </a:t>
            </a:r>
            <a:r>
              <a:rPr lang="en-GB" dirty="0">
                <a:solidFill>
                  <a:srgbClr val="FFFFFF"/>
                </a:solidFill>
              </a:rPr>
              <a:t>CERN </a:t>
            </a:r>
            <a:r>
              <a:rPr lang="el-GR" dirty="0" smtClean="0">
                <a:solidFill>
                  <a:srgbClr val="FFFFFF"/>
                </a:solidFill>
              </a:rPr>
              <a:t>ειναι </a:t>
            </a:r>
            <a:r>
              <a:rPr lang="el-GR" dirty="0">
                <a:solidFill>
                  <a:srgbClr val="FFFFFF"/>
                </a:solidFill>
              </a:rPr>
              <a:t>να </a:t>
            </a:r>
            <a:r>
              <a:rPr lang="el-GR" dirty="0" smtClean="0">
                <a:solidFill>
                  <a:srgbClr val="FFFFFF"/>
                </a:solidFill>
              </a:rPr>
              <a:t>παρέχει </a:t>
            </a:r>
            <a:r>
              <a:rPr lang="el-GR" dirty="0">
                <a:solidFill>
                  <a:srgbClr val="FFFFFF"/>
                </a:solidFill>
              </a:rPr>
              <a:t>τους </a:t>
            </a:r>
            <a:r>
              <a:rPr lang="el-GR" dirty="0" smtClean="0">
                <a:solidFill>
                  <a:srgbClr val="FFFFFF"/>
                </a:solidFill>
              </a:rPr>
              <a:t>επιταχυντές για τη μελέτη του μικρόκοσμου</a:t>
            </a:r>
            <a:endParaRPr lang="en-US" dirty="0"/>
          </a:p>
        </p:txBody>
      </p:sp>
    </p:spTree>
    <p:extLst>
      <p:ext uri="{BB962C8B-B14F-4D97-AF65-F5344CB8AC3E}">
        <p14:creationId xmlns:p14="http://schemas.microsoft.com/office/powerpoint/2010/main" val="36202701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62968" y="5971708"/>
            <a:ext cx="2437930" cy="276999"/>
          </a:xfrm>
          <a:prstGeom prst="rect">
            <a:avLst/>
          </a:prstGeom>
          <a:noFill/>
        </p:spPr>
        <p:txBody>
          <a:bodyPr wrap="square" rtlCol="0">
            <a:spAutoFit/>
          </a:bodyPr>
          <a:lstStyle/>
          <a:p>
            <a:pPr algn="ctr"/>
            <a:r>
              <a:rPr lang="en-US" sz="1200" b="1" dirty="0" smtClean="0">
                <a:solidFill>
                  <a:srgbClr val="FFFFFF"/>
                </a:solidFill>
                <a:latin typeface="Helvetica" charset="0"/>
                <a:ea typeface="Helvetica" charset="0"/>
                <a:cs typeface="Helvetica" charset="0"/>
              </a:rPr>
              <a:t>Measurement</a:t>
            </a:r>
            <a:endParaRPr lang="en-US" sz="1200" b="1" dirty="0">
              <a:solidFill>
                <a:srgbClr val="FFFFFF"/>
              </a:solidFill>
              <a:latin typeface="Helvetica" charset="0"/>
              <a:ea typeface="Helvetica" charset="0"/>
              <a:cs typeface="Helvetica" charset="0"/>
            </a:endParaRPr>
          </a:p>
        </p:txBody>
      </p:sp>
      <p:sp>
        <p:nvSpPr>
          <p:cNvPr id="7" name="Down Arrow 6"/>
          <p:cNvSpPr/>
          <p:nvPr/>
        </p:nvSpPr>
        <p:spPr>
          <a:xfrm>
            <a:off x="7252861" y="5682398"/>
            <a:ext cx="415418" cy="38996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2218" y="5790127"/>
            <a:ext cx="1963097" cy="276999"/>
          </a:xfrm>
          <a:prstGeom prst="rect">
            <a:avLst/>
          </a:prstGeom>
          <a:noFill/>
        </p:spPr>
        <p:txBody>
          <a:bodyPr wrap="none" rtlCol="0">
            <a:spAutoFit/>
          </a:bodyPr>
          <a:lstStyle/>
          <a:p>
            <a:r>
              <a:rPr lang="en-US" sz="1200" b="1" dirty="0" smtClean="0">
                <a:solidFill>
                  <a:srgbClr val="FFFFFF"/>
                </a:solidFill>
                <a:latin typeface="Helvetica" charset="0"/>
                <a:ea typeface="Helvetica" charset="0"/>
                <a:cs typeface="Helvetica" charset="0"/>
              </a:rPr>
              <a:t>Initial State Fluctuations</a:t>
            </a:r>
            <a:endParaRPr lang="en-US" sz="1200" b="1" dirty="0">
              <a:solidFill>
                <a:srgbClr val="FFFFFF"/>
              </a:solidFill>
              <a:latin typeface="Helvetica" charset="0"/>
              <a:ea typeface="Helvetica" charset="0"/>
              <a:cs typeface="Helvetica" charset="0"/>
            </a:endParaRPr>
          </a:p>
        </p:txBody>
      </p:sp>
      <p:sp>
        <p:nvSpPr>
          <p:cNvPr id="10" name="TextBox 9"/>
          <p:cNvSpPr txBox="1"/>
          <p:nvPr/>
        </p:nvSpPr>
        <p:spPr>
          <a:xfrm>
            <a:off x="2070731" y="6131141"/>
            <a:ext cx="1740831" cy="276999"/>
          </a:xfrm>
          <a:prstGeom prst="rect">
            <a:avLst/>
          </a:prstGeom>
          <a:noFill/>
        </p:spPr>
        <p:txBody>
          <a:bodyPr wrap="none" rtlCol="0">
            <a:spAutoFit/>
          </a:bodyPr>
          <a:lstStyle/>
          <a:p>
            <a:r>
              <a:rPr lang="en-US" sz="1200" b="1" dirty="0" smtClean="0">
                <a:solidFill>
                  <a:srgbClr val="FFFFFF"/>
                </a:solidFill>
                <a:latin typeface="Helvetica" charset="0"/>
                <a:ea typeface="Helvetica" charset="0"/>
                <a:cs typeface="Helvetica" charset="0"/>
              </a:rPr>
              <a:t>Thermal Fluctuations</a:t>
            </a:r>
            <a:endParaRPr lang="en-US" sz="1200" b="1" dirty="0">
              <a:solidFill>
                <a:srgbClr val="FFFFFF"/>
              </a:solidFill>
              <a:latin typeface="Helvetica" charset="0"/>
              <a:ea typeface="Helvetica" charset="0"/>
              <a:cs typeface="Helvetica" charset="0"/>
            </a:endParaRPr>
          </a:p>
        </p:txBody>
      </p:sp>
      <p:sp>
        <p:nvSpPr>
          <p:cNvPr id="11" name="TextBox 10"/>
          <p:cNvSpPr txBox="1"/>
          <p:nvPr/>
        </p:nvSpPr>
        <p:spPr>
          <a:xfrm>
            <a:off x="4372443" y="5877379"/>
            <a:ext cx="1210563" cy="276999"/>
          </a:xfrm>
          <a:prstGeom prst="rect">
            <a:avLst/>
          </a:prstGeom>
          <a:noFill/>
        </p:spPr>
        <p:txBody>
          <a:bodyPr wrap="none" rtlCol="0">
            <a:spAutoFit/>
          </a:bodyPr>
          <a:lstStyle/>
          <a:p>
            <a:r>
              <a:rPr lang="en-US" sz="1200" b="1" dirty="0" err="1" smtClean="0">
                <a:solidFill>
                  <a:srgbClr val="FFFFFF"/>
                </a:solidFill>
                <a:latin typeface="Helvetica" charset="0"/>
                <a:ea typeface="Helvetica" charset="0"/>
                <a:cs typeface="Helvetica" charset="0"/>
              </a:rPr>
              <a:t>Hadronization</a:t>
            </a:r>
            <a:endParaRPr lang="en-US" sz="1200" b="1" dirty="0">
              <a:solidFill>
                <a:srgbClr val="FFFFFF"/>
              </a:solidFill>
              <a:latin typeface="Helvetica" charset="0"/>
              <a:ea typeface="Helvetica" charset="0"/>
              <a:cs typeface="Helvetica" charset="0"/>
            </a:endParaRPr>
          </a:p>
        </p:txBody>
      </p:sp>
      <p:sp>
        <p:nvSpPr>
          <p:cNvPr id="8" name="Footer Placeholder 7"/>
          <p:cNvSpPr>
            <a:spLocks noGrp="1"/>
          </p:cNvSpPr>
          <p:nvPr>
            <p:ph type="ftr" sz="quarter" idx="11"/>
          </p:nvPr>
        </p:nvSpPr>
        <p:spPr/>
        <p:txBody>
          <a:bodyPr/>
          <a:lstStyle/>
          <a:p>
            <a:r>
              <a:rPr lang="el-GR" smtClean="0"/>
              <a:t>Δέσποινα Χατζηφωτιάδου </a:t>
            </a:r>
            <a:endParaRPr lang="en-US" dirty="0"/>
          </a:p>
        </p:txBody>
      </p:sp>
      <p:grpSp>
        <p:nvGrpSpPr>
          <p:cNvPr id="16" name="Group 15"/>
          <p:cNvGrpSpPr>
            <a:grpSpLocks noChangeAspect="1"/>
          </p:cNvGrpSpPr>
          <p:nvPr/>
        </p:nvGrpSpPr>
        <p:grpSpPr>
          <a:xfrm>
            <a:off x="16704" y="502125"/>
            <a:ext cx="9036000" cy="5180713"/>
            <a:chOff x="1035423" y="-492"/>
            <a:chExt cx="10100788" cy="5791200"/>
          </a:xfrm>
        </p:grpSpPr>
        <p:pic>
          <p:nvPicPr>
            <p:cNvPr id="17" name="Picture 16"/>
            <p:cNvPicPr>
              <a:picLocks noChangeAspect="1"/>
            </p:cNvPicPr>
            <p:nvPr/>
          </p:nvPicPr>
          <p:blipFill>
            <a:blip r:embed="rId2"/>
            <a:stretch>
              <a:fillRect/>
            </a:stretch>
          </p:blipFill>
          <p:spPr>
            <a:xfrm>
              <a:off x="1035423" y="-492"/>
              <a:ext cx="10100788" cy="5791200"/>
            </a:xfrm>
            <a:prstGeom prst="rect">
              <a:avLst/>
            </a:prstGeom>
          </p:spPr>
        </p:pic>
        <p:sp>
          <p:nvSpPr>
            <p:cNvPr id="18" name="TextBox 17"/>
            <p:cNvSpPr txBox="1"/>
            <p:nvPr/>
          </p:nvSpPr>
          <p:spPr>
            <a:xfrm>
              <a:off x="1332189" y="0"/>
              <a:ext cx="7012728" cy="653685"/>
            </a:xfrm>
            <a:prstGeom prst="rect">
              <a:avLst/>
            </a:prstGeom>
            <a:solidFill>
              <a:schemeClr val="tx1"/>
            </a:solidFill>
          </p:spPr>
          <p:txBody>
            <a:bodyPr wrap="none" rtlCol="0">
              <a:spAutoFit/>
            </a:bodyPr>
            <a:lstStyle/>
            <a:p>
              <a:r>
                <a:rPr lang="en-US" sz="3200" b="1" smtClean="0">
                  <a:solidFill>
                    <a:srgbClr val="FFFF00"/>
                  </a:solidFill>
                  <a:latin typeface="Helvetica" charset="0"/>
                  <a:ea typeface="Helvetica" charset="0"/>
                  <a:cs typeface="Helvetica" charset="0"/>
                </a:rPr>
                <a:t>Relativistic Heavy-Ion Collision</a:t>
              </a:r>
              <a:endParaRPr lang="en-US" sz="3200" b="1" dirty="0" smtClean="0">
                <a:solidFill>
                  <a:srgbClr val="FFFF00"/>
                </a:solidFill>
                <a:latin typeface="Helvetica" charset="0"/>
                <a:ea typeface="Helvetica" charset="0"/>
                <a:cs typeface="Helvetica" charset="0"/>
              </a:endParaRPr>
            </a:p>
          </p:txBody>
        </p:sp>
      </p:grpSp>
    </p:spTree>
    <p:extLst>
      <p:ext uri="{BB962C8B-B14F-4D97-AF65-F5344CB8AC3E}">
        <p14:creationId xmlns:p14="http://schemas.microsoft.com/office/powerpoint/2010/main" val="171573248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88"/>
          <p:cNvSpPr>
            <a:spLocks noGrp="1"/>
          </p:cNvSpPr>
          <p:nvPr>
            <p:ph type="title"/>
          </p:nvPr>
        </p:nvSpPr>
        <p:spPr>
          <a:xfrm>
            <a:off x="323850" y="404813"/>
            <a:ext cx="8229600" cy="1135062"/>
          </a:xfrm>
        </p:spPr>
        <p:txBody>
          <a:bodyPr/>
          <a:lstStyle/>
          <a:p>
            <a:r>
              <a:rPr lang="el-GR" sz="2800" dirty="0">
                <a:solidFill>
                  <a:srgbClr val="FFFF00"/>
                </a:solidFill>
                <a:latin typeface="Arial" charset="0"/>
                <a:ea typeface="ＭＳ Ｐゴシック" charset="0"/>
                <a:cs typeface="ＭＳ Ｐゴシック" charset="0"/>
              </a:rPr>
              <a:t>Γεωμετρία της σύγκρουσης </a:t>
            </a:r>
            <a:r>
              <a:rPr lang="fr-FR" sz="2800" dirty="0">
                <a:solidFill>
                  <a:srgbClr val="FFFF00"/>
                </a:solidFill>
                <a:latin typeface="Arial" charset="0"/>
                <a:ea typeface="ＭＳ Ｐゴシック" charset="0"/>
                <a:cs typeface="ＭＳ Ｐゴシック" charset="0"/>
              </a:rPr>
              <a:t>Pb-</a:t>
            </a:r>
            <a:r>
              <a:rPr lang="fr-FR" sz="2800" dirty="0" smtClean="0">
                <a:solidFill>
                  <a:srgbClr val="FFFF00"/>
                </a:solidFill>
                <a:latin typeface="Arial" charset="0"/>
                <a:ea typeface="ＭＳ Ｐゴシック" charset="0"/>
                <a:cs typeface="ＭＳ Ｐゴシック" charset="0"/>
              </a:rPr>
              <a:t>Pb</a:t>
            </a:r>
            <a:br>
              <a:rPr lang="fr-FR" sz="2800" dirty="0" smtClean="0">
                <a:solidFill>
                  <a:srgbClr val="FFFF00"/>
                </a:solidFill>
                <a:latin typeface="Arial" charset="0"/>
                <a:ea typeface="ＭＳ Ｐゴシック" charset="0"/>
                <a:cs typeface="ＭＳ Ｐゴシック" charset="0"/>
              </a:rPr>
            </a:br>
            <a:r>
              <a:rPr lang="fr-FR" sz="2800" dirty="0" smtClean="0">
                <a:solidFill>
                  <a:srgbClr val="FFFF00"/>
                </a:solidFill>
                <a:latin typeface="Arial" charset="0"/>
                <a:ea typeface="ＭＳ Ｐゴシック" charset="0"/>
                <a:cs typeface="ＭＳ Ｐゴシック" charset="0"/>
              </a:rPr>
              <a:t>(</a:t>
            </a:r>
            <a:r>
              <a:rPr lang="el-GR" sz="2800" dirty="0" smtClean="0">
                <a:solidFill>
                  <a:srgbClr val="FFFF00"/>
                </a:solidFill>
                <a:latin typeface="Arial" charset="0"/>
                <a:ea typeface="ＭＳ Ｐゴシック" charset="0"/>
                <a:cs typeface="ＭＳ Ｐゴシック" charset="0"/>
              </a:rPr>
              <a:t>centrality)</a:t>
            </a:r>
            <a:endParaRPr lang="fr-FR" sz="2800" dirty="0">
              <a:solidFill>
                <a:srgbClr val="FFFF00"/>
              </a:solidFill>
              <a:latin typeface="Arial" charset="0"/>
              <a:ea typeface="ＭＳ Ｐゴシック" charset="0"/>
              <a:cs typeface="ＭＳ Ｐゴシック" charset="0"/>
            </a:endParaRPr>
          </a:p>
        </p:txBody>
      </p:sp>
      <p:sp>
        <p:nvSpPr>
          <p:cNvPr id="44035" name="Content Placeholder 90"/>
          <p:cNvSpPr>
            <a:spLocks noGrp="1"/>
          </p:cNvSpPr>
          <p:nvPr>
            <p:ph sz="half" idx="2"/>
          </p:nvPr>
        </p:nvSpPr>
        <p:spPr>
          <a:xfrm>
            <a:off x="3203576" y="2205040"/>
            <a:ext cx="5795963" cy="1590675"/>
          </a:xfrm>
        </p:spPr>
        <p:txBody>
          <a:bodyPr/>
          <a:lstStyle/>
          <a:p>
            <a:pPr marL="0" indent="0">
              <a:buFontTx/>
              <a:buNone/>
              <a:defRPr/>
            </a:pPr>
            <a:r>
              <a:rPr lang="el-GR" sz="2000" dirty="0" smtClean="0">
                <a:solidFill>
                  <a:schemeClr val="bg1"/>
                </a:solidFill>
              </a:rPr>
              <a:t>Περιφερειακή σύγκρουση </a:t>
            </a:r>
            <a:endParaRPr lang="el-GR" sz="2000" dirty="0">
              <a:solidFill>
                <a:schemeClr val="bg1"/>
              </a:solidFill>
            </a:endParaRPr>
          </a:p>
          <a:p>
            <a:pPr>
              <a:buFont typeface="Arial"/>
              <a:buChar char="•"/>
              <a:defRPr/>
            </a:pPr>
            <a:r>
              <a:rPr lang="el-GR" sz="1700" dirty="0" smtClean="0">
                <a:solidFill>
                  <a:srgbClr val="FFFF00"/>
                </a:solidFill>
              </a:rPr>
              <a:t>Μεγάλη απόσταση ανάμεσα στα κέντρα των πυρήνων</a:t>
            </a:r>
            <a:endParaRPr lang="el-GR" sz="1700" dirty="0">
              <a:solidFill>
                <a:srgbClr val="FFFF00"/>
              </a:solidFill>
            </a:endParaRPr>
          </a:p>
          <a:p>
            <a:pPr>
              <a:buFont typeface="Arial"/>
              <a:buChar char="•"/>
              <a:defRPr/>
            </a:pPr>
            <a:r>
              <a:rPr lang="el-GR" sz="1700" dirty="0" smtClean="0">
                <a:solidFill>
                  <a:srgbClr val="FFFF00"/>
                </a:solidFill>
              </a:rPr>
              <a:t>Μικρός αριθμός νουκλεονίων που συμμετέχουν </a:t>
            </a:r>
            <a:r>
              <a:rPr lang="fr-FR" sz="1700" dirty="0" smtClean="0">
                <a:solidFill>
                  <a:srgbClr val="FFFF00"/>
                </a:solidFill>
                <a:sym typeface="Wingdings" pitchFamily="2" charset="2"/>
              </a:rPr>
              <a:t> </a:t>
            </a:r>
            <a:r>
              <a:rPr lang="el-GR" sz="1700" dirty="0" smtClean="0">
                <a:solidFill>
                  <a:srgbClr val="FFFF00"/>
                </a:solidFill>
                <a:sym typeface="Wingdings" pitchFamily="2" charset="2"/>
              </a:rPr>
              <a:t>παράγονται λίγα φορτισμένα σωμάτια (μικρή πολλαπλότητα)</a:t>
            </a:r>
            <a:endParaRPr lang="en-GB" sz="1700" dirty="0" smtClean="0">
              <a:solidFill>
                <a:srgbClr val="FFFF00"/>
              </a:solidFill>
              <a:sym typeface="Wingdings" pitchFamily="2" charset="2"/>
            </a:endParaRPr>
          </a:p>
          <a:p>
            <a:pPr>
              <a:buFont typeface="Arial"/>
              <a:buChar char="•"/>
              <a:defRPr/>
            </a:pPr>
            <a:endParaRPr lang="fr-FR" sz="1700" dirty="0" smtClean="0">
              <a:sym typeface="Wingdings" pitchFamily="2" charset="2"/>
            </a:endParaRPr>
          </a:p>
          <a:p>
            <a:pPr lvl="1">
              <a:defRPr/>
            </a:pPr>
            <a:endParaRPr lang="fr-FR" sz="1700" dirty="0" smtClean="0">
              <a:sym typeface="Wingdings" pitchFamily="2" charset="2"/>
            </a:endParaRPr>
          </a:p>
          <a:p>
            <a:pPr lvl="1">
              <a:defRPr/>
            </a:pPr>
            <a:endParaRPr lang="fr-FR" sz="1600" dirty="0" smtClean="0">
              <a:sym typeface="Wingdings" pitchFamily="2" charset="2"/>
            </a:endParaRPr>
          </a:p>
          <a:p>
            <a:pPr lvl="1">
              <a:defRPr/>
            </a:pPr>
            <a:endParaRPr lang="fr-FR" sz="1600" dirty="0" smtClean="0"/>
          </a:p>
          <a:p>
            <a:pPr lvl="1">
              <a:defRPr/>
            </a:pPr>
            <a:endParaRPr lang="en-GB" sz="1600" dirty="0" smtClean="0"/>
          </a:p>
        </p:txBody>
      </p:sp>
      <p:grpSp>
        <p:nvGrpSpPr>
          <p:cNvPr id="2" name="Group 106"/>
          <p:cNvGrpSpPr>
            <a:grpSpLocks/>
          </p:cNvGrpSpPr>
          <p:nvPr/>
        </p:nvGrpSpPr>
        <p:grpSpPr bwMode="auto">
          <a:xfrm>
            <a:off x="913609" y="4153630"/>
            <a:ext cx="1774028" cy="1832105"/>
            <a:chOff x="913608" y="4153646"/>
            <a:chExt cx="1774009" cy="1832105"/>
          </a:xfrm>
        </p:grpSpPr>
        <p:grpSp>
          <p:nvGrpSpPr>
            <p:cNvPr id="32815" name="Group 104"/>
            <p:cNvGrpSpPr>
              <a:grpSpLocks/>
            </p:cNvGrpSpPr>
            <p:nvPr/>
          </p:nvGrpSpPr>
          <p:grpSpPr bwMode="auto">
            <a:xfrm>
              <a:off x="2071676" y="4153646"/>
              <a:ext cx="615941" cy="1627318"/>
              <a:chOff x="2071676" y="4153646"/>
              <a:chExt cx="615941" cy="1627318"/>
            </a:xfrm>
          </p:grpSpPr>
          <p:sp>
            <p:nvSpPr>
              <p:cNvPr id="25" name="Figura a mano libera 22"/>
              <p:cNvSpPr/>
              <p:nvPr/>
            </p:nvSpPr>
            <p:spPr bwMode="auto">
              <a:xfrm>
                <a:off x="2071676" y="4733877"/>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FFFFFF"/>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26" name="Figura a mano libera 23"/>
              <p:cNvSpPr/>
              <p:nvPr/>
            </p:nvSpPr>
            <p:spPr bwMode="auto">
              <a:xfrm>
                <a:off x="2143112" y="4485433"/>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27" name="Figura a mano libera 24"/>
              <p:cNvSpPr/>
              <p:nvPr/>
            </p:nvSpPr>
            <p:spPr bwMode="auto">
              <a:xfrm>
                <a:off x="2216136" y="4153646"/>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29" name="Figura a mano libera 26"/>
              <p:cNvSpPr/>
              <p:nvPr/>
            </p:nvSpPr>
            <p:spPr bwMode="auto">
              <a:xfrm>
                <a:off x="2216136" y="4318746"/>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1" name="Figura a mano libera 28"/>
              <p:cNvSpPr/>
              <p:nvPr/>
            </p:nvSpPr>
            <p:spPr bwMode="auto">
              <a:xfrm>
                <a:off x="2287574" y="5258546"/>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2" name="Figura a mano libera 29"/>
              <p:cNvSpPr/>
              <p:nvPr/>
            </p:nvSpPr>
            <p:spPr bwMode="auto">
              <a:xfrm>
                <a:off x="2430447" y="5092652"/>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3" name="Figura a mano libera 30"/>
              <p:cNvSpPr/>
              <p:nvPr/>
            </p:nvSpPr>
            <p:spPr bwMode="auto">
              <a:xfrm>
                <a:off x="2287574" y="5037883"/>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4" name="Figura a mano libera 31"/>
              <p:cNvSpPr/>
              <p:nvPr/>
            </p:nvSpPr>
            <p:spPr bwMode="auto">
              <a:xfrm>
                <a:off x="2430447" y="4827540"/>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5" name="Figura a mano libera 32"/>
              <p:cNvSpPr/>
              <p:nvPr/>
            </p:nvSpPr>
            <p:spPr bwMode="auto">
              <a:xfrm>
                <a:off x="2287574" y="4485433"/>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6" name="Figura a mano libera 33"/>
              <p:cNvSpPr/>
              <p:nvPr/>
            </p:nvSpPr>
            <p:spPr bwMode="auto">
              <a:xfrm>
                <a:off x="2143112" y="4651327"/>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7" name="Figura a mano libera 34"/>
              <p:cNvSpPr/>
              <p:nvPr/>
            </p:nvSpPr>
            <p:spPr bwMode="auto">
              <a:xfrm>
                <a:off x="2430447" y="4595765"/>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8" name="Figura a mano libera 35"/>
              <p:cNvSpPr/>
              <p:nvPr/>
            </p:nvSpPr>
            <p:spPr bwMode="auto">
              <a:xfrm>
                <a:off x="2287574" y="4761658"/>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9" name="Figura a mano libera 36"/>
              <p:cNvSpPr/>
              <p:nvPr/>
            </p:nvSpPr>
            <p:spPr bwMode="auto">
              <a:xfrm>
                <a:off x="2143112" y="4871990"/>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40" name="Figura a mano libera 37"/>
              <p:cNvSpPr/>
              <p:nvPr/>
            </p:nvSpPr>
            <p:spPr bwMode="auto">
              <a:xfrm>
                <a:off x="2143112" y="5092652"/>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3" name="Figura a mano libera 25"/>
              <p:cNvSpPr/>
              <p:nvPr/>
            </p:nvSpPr>
            <p:spPr bwMode="auto">
              <a:xfrm>
                <a:off x="2359010" y="4172696"/>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4" name="Figura a mano libera 27"/>
              <p:cNvSpPr/>
              <p:nvPr/>
            </p:nvSpPr>
            <p:spPr bwMode="auto">
              <a:xfrm>
                <a:off x="2432034" y="4337796"/>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cxnSp>
          <p:nvCxnSpPr>
            <p:cNvPr id="32816" name="Straight Arrow Connector 55"/>
            <p:cNvCxnSpPr>
              <a:cxnSpLocks noChangeShapeType="1"/>
            </p:cNvCxnSpPr>
            <p:nvPr/>
          </p:nvCxnSpPr>
          <p:spPr bwMode="auto">
            <a:xfrm>
              <a:off x="1476375" y="5284801"/>
              <a:ext cx="574675" cy="1587"/>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817" name="Straight Arrow Connector 56"/>
            <p:cNvCxnSpPr>
              <a:cxnSpLocks noChangeShapeType="1"/>
            </p:cNvCxnSpPr>
            <p:nvPr/>
          </p:nvCxnSpPr>
          <p:spPr bwMode="auto">
            <a:xfrm rot="10800000" flipV="1">
              <a:off x="1500166" y="4929198"/>
              <a:ext cx="577850" cy="1588"/>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a:noFill/>
                </a14:hiddenFill>
              </a:ext>
            </a:extLst>
          </p:spPr>
        </p:cxnSp>
        <p:grpSp>
          <p:nvGrpSpPr>
            <p:cNvPr id="32818" name="Group 105"/>
            <p:cNvGrpSpPr>
              <a:grpSpLocks/>
            </p:cNvGrpSpPr>
            <p:nvPr/>
          </p:nvGrpSpPr>
          <p:grpSpPr bwMode="auto">
            <a:xfrm>
              <a:off x="913608" y="4358433"/>
              <a:ext cx="544506" cy="1627318"/>
              <a:chOff x="913608" y="4358433"/>
              <a:chExt cx="544506" cy="1627318"/>
            </a:xfrm>
          </p:grpSpPr>
          <p:sp>
            <p:nvSpPr>
              <p:cNvPr id="67" name="Figura a mano libera 22"/>
              <p:cNvSpPr/>
              <p:nvPr/>
            </p:nvSpPr>
            <p:spPr bwMode="auto">
              <a:xfrm rot="10800000">
                <a:off x="1059656" y="4878339"/>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FFFFFF"/>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8" name="Figura a mano libera 23"/>
              <p:cNvSpPr/>
              <p:nvPr/>
            </p:nvSpPr>
            <p:spPr bwMode="auto">
              <a:xfrm rot="10800000">
                <a:off x="1202529" y="5131546"/>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9" name="Figura a mano libera 24"/>
              <p:cNvSpPr/>
              <p:nvPr/>
            </p:nvSpPr>
            <p:spPr bwMode="auto">
              <a:xfrm rot="10800000">
                <a:off x="1129507" y="5463333"/>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0" name="Figura a mano libera 26"/>
              <p:cNvSpPr/>
              <p:nvPr/>
            </p:nvSpPr>
            <p:spPr bwMode="auto">
              <a:xfrm rot="10800000">
                <a:off x="1129507" y="5298233"/>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1" name="Figura a mano libera 28"/>
              <p:cNvSpPr/>
              <p:nvPr/>
            </p:nvSpPr>
            <p:spPr bwMode="auto">
              <a:xfrm rot="10800000">
                <a:off x="1058070" y="4358433"/>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2" name="Figura a mano libera 29"/>
              <p:cNvSpPr/>
              <p:nvPr/>
            </p:nvSpPr>
            <p:spPr bwMode="auto">
              <a:xfrm rot="10800000">
                <a:off x="915195" y="4517977"/>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3" name="Figura a mano libera 30"/>
              <p:cNvSpPr/>
              <p:nvPr/>
            </p:nvSpPr>
            <p:spPr bwMode="auto">
              <a:xfrm rot="10800000">
                <a:off x="1058068" y="4579096"/>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4" name="Figura a mano libera 31"/>
              <p:cNvSpPr/>
              <p:nvPr/>
            </p:nvSpPr>
            <p:spPr bwMode="auto">
              <a:xfrm rot="10800000">
                <a:off x="915195" y="4783090"/>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5" name="Figura a mano libera 32"/>
              <p:cNvSpPr/>
              <p:nvPr/>
            </p:nvSpPr>
            <p:spPr bwMode="auto">
              <a:xfrm rot="10800000">
                <a:off x="1058068" y="5131546"/>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6" name="Figura a mano libera 33"/>
              <p:cNvSpPr/>
              <p:nvPr/>
            </p:nvSpPr>
            <p:spPr bwMode="auto">
              <a:xfrm rot="10800000">
                <a:off x="1202531" y="4959302"/>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7" name="Figura a mano libera 34"/>
              <p:cNvSpPr/>
              <p:nvPr/>
            </p:nvSpPr>
            <p:spPr bwMode="auto">
              <a:xfrm rot="10800000">
                <a:off x="915195" y="5014865"/>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8" name="Figura a mano libera 35"/>
              <p:cNvSpPr/>
              <p:nvPr/>
            </p:nvSpPr>
            <p:spPr bwMode="auto">
              <a:xfrm rot="10800000">
                <a:off x="1058068" y="4855321"/>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9" name="Figura a mano libera 36"/>
              <p:cNvSpPr/>
              <p:nvPr/>
            </p:nvSpPr>
            <p:spPr bwMode="auto">
              <a:xfrm rot="10800000">
                <a:off x="1202531" y="4738640"/>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0" name="Figura a mano libera 37"/>
              <p:cNvSpPr/>
              <p:nvPr/>
            </p:nvSpPr>
            <p:spPr bwMode="auto">
              <a:xfrm rot="10800000">
                <a:off x="1202531" y="4517977"/>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1" name="Figura a mano libera 25"/>
              <p:cNvSpPr/>
              <p:nvPr/>
            </p:nvSpPr>
            <p:spPr bwMode="auto">
              <a:xfrm rot="10800000">
                <a:off x="986632" y="5444283"/>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2" name="Figura a mano libera 27"/>
              <p:cNvSpPr/>
              <p:nvPr/>
            </p:nvSpPr>
            <p:spPr bwMode="auto">
              <a:xfrm rot="10800000">
                <a:off x="913608" y="5279183"/>
                <a:ext cx="255583"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cxnSp>
          <p:nvCxnSpPr>
            <p:cNvPr id="32819" name="Straight Arrow Connector 85"/>
            <p:cNvCxnSpPr>
              <a:cxnSpLocks noChangeShapeType="1"/>
            </p:cNvCxnSpPr>
            <p:nvPr/>
          </p:nvCxnSpPr>
          <p:spPr bwMode="auto">
            <a:xfrm rot="16200000" flipH="1">
              <a:off x="1594636" y="5098275"/>
              <a:ext cx="360359" cy="22205"/>
            </a:xfrm>
            <a:prstGeom prst="straightConnector1">
              <a:avLst/>
            </a:prstGeom>
            <a:noFill/>
            <a:ln w="28575">
              <a:solidFill>
                <a:srgbClr val="FFFFFF"/>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5" name="Group 107"/>
          <p:cNvGrpSpPr>
            <a:grpSpLocks/>
          </p:cNvGrpSpPr>
          <p:nvPr/>
        </p:nvGrpSpPr>
        <p:grpSpPr bwMode="auto">
          <a:xfrm>
            <a:off x="913609" y="1419956"/>
            <a:ext cx="1828003" cy="2627443"/>
            <a:chOff x="913608" y="1419969"/>
            <a:chExt cx="1828003" cy="2627443"/>
          </a:xfrm>
        </p:grpSpPr>
        <p:grpSp>
          <p:nvGrpSpPr>
            <p:cNvPr id="32778" name="Group 100"/>
            <p:cNvGrpSpPr>
              <a:grpSpLocks/>
            </p:cNvGrpSpPr>
            <p:nvPr/>
          </p:nvGrpSpPr>
          <p:grpSpPr bwMode="auto">
            <a:xfrm>
              <a:off x="2125663" y="1419969"/>
              <a:ext cx="615948" cy="1625730"/>
              <a:chOff x="2125663" y="1419969"/>
              <a:chExt cx="615948" cy="1625730"/>
            </a:xfrm>
          </p:grpSpPr>
          <p:sp>
            <p:nvSpPr>
              <p:cNvPr id="47" name="Figura a mano libera 22"/>
              <p:cNvSpPr/>
              <p:nvPr/>
            </p:nvSpPr>
            <p:spPr bwMode="auto">
              <a:xfrm>
                <a:off x="2125663" y="1999406"/>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FFFFFF"/>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48" name="Figura a mano libera 23"/>
              <p:cNvSpPr/>
              <p:nvPr/>
            </p:nvSpPr>
            <p:spPr bwMode="auto">
              <a:xfrm>
                <a:off x="2197100" y="1751756"/>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49" name="Figura a mano libera 24"/>
              <p:cNvSpPr/>
              <p:nvPr/>
            </p:nvSpPr>
            <p:spPr bwMode="auto">
              <a:xfrm>
                <a:off x="2270125" y="1419969"/>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0" name="Figura a mano libera 26"/>
              <p:cNvSpPr/>
              <p:nvPr/>
            </p:nvSpPr>
            <p:spPr bwMode="auto">
              <a:xfrm>
                <a:off x="2270125" y="1585069"/>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1" name="Figura a mano libera 28"/>
              <p:cNvSpPr/>
              <p:nvPr/>
            </p:nvSpPr>
            <p:spPr bwMode="auto">
              <a:xfrm>
                <a:off x="2341563" y="2523281"/>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2" name="Figura a mano libera 29"/>
              <p:cNvSpPr/>
              <p:nvPr/>
            </p:nvSpPr>
            <p:spPr bwMode="auto">
              <a:xfrm>
                <a:off x="2484438" y="2357388"/>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3" name="Figura a mano libera 30"/>
              <p:cNvSpPr/>
              <p:nvPr/>
            </p:nvSpPr>
            <p:spPr bwMode="auto">
              <a:xfrm>
                <a:off x="2341563" y="2302619"/>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4" name="Figura a mano libera 31"/>
              <p:cNvSpPr/>
              <p:nvPr/>
            </p:nvSpPr>
            <p:spPr bwMode="auto">
              <a:xfrm>
                <a:off x="2484438" y="2092275"/>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5" name="Figura a mano libera 32"/>
              <p:cNvSpPr/>
              <p:nvPr/>
            </p:nvSpPr>
            <p:spPr bwMode="auto">
              <a:xfrm>
                <a:off x="2341563" y="1751756"/>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6" name="Figura a mano libera 33"/>
              <p:cNvSpPr/>
              <p:nvPr/>
            </p:nvSpPr>
            <p:spPr bwMode="auto">
              <a:xfrm>
                <a:off x="2197100" y="1916856"/>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7" name="Figura a mano libera 34"/>
              <p:cNvSpPr/>
              <p:nvPr/>
            </p:nvSpPr>
            <p:spPr bwMode="auto">
              <a:xfrm>
                <a:off x="2484438" y="1862088"/>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8" name="Figura a mano libera 35"/>
              <p:cNvSpPr/>
              <p:nvPr/>
            </p:nvSpPr>
            <p:spPr bwMode="auto">
              <a:xfrm>
                <a:off x="2341563" y="2027188"/>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9" name="Figura a mano libera 36"/>
              <p:cNvSpPr/>
              <p:nvPr/>
            </p:nvSpPr>
            <p:spPr bwMode="auto">
              <a:xfrm>
                <a:off x="2197100" y="2136725"/>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0" name="Figura a mano libera 37"/>
              <p:cNvSpPr/>
              <p:nvPr/>
            </p:nvSpPr>
            <p:spPr bwMode="auto">
              <a:xfrm>
                <a:off x="2197100" y="2357388"/>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1" name="Figura a mano libera 25"/>
              <p:cNvSpPr/>
              <p:nvPr/>
            </p:nvSpPr>
            <p:spPr bwMode="auto">
              <a:xfrm>
                <a:off x="2413000" y="1439019"/>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2" name="Figura a mano libera 27"/>
              <p:cNvSpPr/>
              <p:nvPr/>
            </p:nvSpPr>
            <p:spPr bwMode="auto">
              <a:xfrm>
                <a:off x="2486025" y="1604119"/>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cxnSp>
          <p:nvCxnSpPr>
            <p:cNvPr id="32779" name="Straight Arrow Connector 55"/>
            <p:cNvCxnSpPr>
              <a:cxnSpLocks noChangeShapeType="1"/>
            </p:cNvCxnSpPr>
            <p:nvPr/>
          </p:nvCxnSpPr>
          <p:spPr bwMode="auto">
            <a:xfrm>
              <a:off x="1484313" y="3305190"/>
              <a:ext cx="574675" cy="1587"/>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780" name="Straight Arrow Connector 56"/>
            <p:cNvCxnSpPr>
              <a:cxnSpLocks noChangeShapeType="1"/>
            </p:cNvCxnSpPr>
            <p:nvPr/>
          </p:nvCxnSpPr>
          <p:spPr bwMode="auto">
            <a:xfrm rot="10800000" flipV="1">
              <a:off x="1547813" y="2260615"/>
              <a:ext cx="577850" cy="1587"/>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a:noFill/>
                </a14:hiddenFill>
              </a:ext>
            </a:extLst>
          </p:spPr>
        </p:cxnSp>
        <p:grpSp>
          <p:nvGrpSpPr>
            <p:cNvPr id="32781" name="Group 101"/>
            <p:cNvGrpSpPr>
              <a:grpSpLocks/>
            </p:cNvGrpSpPr>
            <p:nvPr/>
          </p:nvGrpSpPr>
          <p:grpSpPr bwMode="auto">
            <a:xfrm>
              <a:off x="913608" y="2420094"/>
              <a:ext cx="544511" cy="1627318"/>
              <a:chOff x="913608" y="2420094"/>
              <a:chExt cx="544511" cy="1627318"/>
            </a:xfrm>
          </p:grpSpPr>
          <p:sp>
            <p:nvSpPr>
              <p:cNvPr id="84" name="Figura a mano libera 22"/>
              <p:cNvSpPr/>
              <p:nvPr/>
            </p:nvSpPr>
            <p:spPr bwMode="auto">
              <a:xfrm rot="10800000">
                <a:off x="1059657" y="3011437"/>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FFFFFF"/>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5" name="Figura a mano libera 23"/>
              <p:cNvSpPr/>
              <p:nvPr/>
            </p:nvSpPr>
            <p:spPr bwMode="auto">
              <a:xfrm rot="10800000">
                <a:off x="1202533" y="3193206"/>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6" name="Figura a mano libera 24"/>
              <p:cNvSpPr/>
              <p:nvPr/>
            </p:nvSpPr>
            <p:spPr bwMode="auto">
              <a:xfrm rot="10800000">
                <a:off x="1129508" y="3524994"/>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7" name="Figura a mano libera 26"/>
              <p:cNvSpPr/>
              <p:nvPr/>
            </p:nvSpPr>
            <p:spPr bwMode="auto">
              <a:xfrm rot="10800000">
                <a:off x="1129508" y="3359894"/>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8" name="Figura a mano libera 28"/>
              <p:cNvSpPr/>
              <p:nvPr/>
            </p:nvSpPr>
            <p:spPr bwMode="auto">
              <a:xfrm rot="10800000">
                <a:off x="1058070" y="2420094"/>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9" name="Figura a mano libera 29"/>
              <p:cNvSpPr/>
              <p:nvPr/>
            </p:nvSpPr>
            <p:spPr bwMode="auto">
              <a:xfrm rot="10800000">
                <a:off x="915195" y="2579638"/>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0" name="Figura a mano libera 30"/>
              <p:cNvSpPr/>
              <p:nvPr/>
            </p:nvSpPr>
            <p:spPr bwMode="auto">
              <a:xfrm rot="10800000">
                <a:off x="1058070" y="2640756"/>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1" name="Figura a mano libera 31"/>
              <p:cNvSpPr/>
              <p:nvPr/>
            </p:nvSpPr>
            <p:spPr bwMode="auto">
              <a:xfrm rot="10800000">
                <a:off x="915195" y="2844750"/>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2" name="Figura a mano libera 32"/>
              <p:cNvSpPr/>
              <p:nvPr/>
            </p:nvSpPr>
            <p:spPr bwMode="auto">
              <a:xfrm rot="10800000">
                <a:off x="1058070" y="3193206"/>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3" name="Figura a mano libera 33"/>
              <p:cNvSpPr/>
              <p:nvPr/>
            </p:nvSpPr>
            <p:spPr bwMode="auto">
              <a:xfrm rot="10800000">
                <a:off x="1202533" y="3020963"/>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4" name="Figura a mano libera 34"/>
              <p:cNvSpPr/>
              <p:nvPr/>
            </p:nvSpPr>
            <p:spPr bwMode="auto">
              <a:xfrm rot="10800000">
                <a:off x="915195" y="3076525"/>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5" name="Figura a mano libera 35"/>
              <p:cNvSpPr/>
              <p:nvPr/>
            </p:nvSpPr>
            <p:spPr bwMode="auto">
              <a:xfrm rot="10800000">
                <a:off x="1058070" y="2916981"/>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6" name="Figura a mano libera 36"/>
              <p:cNvSpPr/>
              <p:nvPr/>
            </p:nvSpPr>
            <p:spPr bwMode="auto">
              <a:xfrm rot="10800000">
                <a:off x="1202533" y="2800300"/>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7" name="Figura a mano libera 37"/>
              <p:cNvSpPr/>
              <p:nvPr/>
            </p:nvSpPr>
            <p:spPr bwMode="auto">
              <a:xfrm rot="10800000">
                <a:off x="1202533" y="2579638"/>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8" name="Figura a mano libera 25"/>
              <p:cNvSpPr/>
              <p:nvPr/>
            </p:nvSpPr>
            <p:spPr bwMode="auto">
              <a:xfrm rot="10800000">
                <a:off x="986633" y="3505944"/>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9" name="Figura a mano libera 27"/>
              <p:cNvSpPr/>
              <p:nvPr/>
            </p:nvSpPr>
            <p:spPr bwMode="auto">
              <a:xfrm rot="10800000">
                <a:off x="913608" y="3340844"/>
                <a:ext cx="255586" cy="5224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solidFill>
                  <a:srgbClr val="FFFFFF"/>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cxnSp>
          <p:nvCxnSpPr>
            <p:cNvPr id="32782" name="Straight Arrow Connector 85"/>
            <p:cNvCxnSpPr>
              <a:cxnSpLocks noChangeShapeType="1"/>
            </p:cNvCxnSpPr>
            <p:nvPr/>
          </p:nvCxnSpPr>
          <p:spPr bwMode="auto">
            <a:xfrm rot="5400000">
              <a:off x="1259681" y="2766234"/>
              <a:ext cx="1008063" cy="0"/>
            </a:xfrm>
            <a:prstGeom prst="straightConnector1">
              <a:avLst/>
            </a:prstGeom>
            <a:noFill/>
            <a:ln w="38100">
              <a:solidFill>
                <a:srgbClr val="FFFFFF"/>
              </a:solidFill>
              <a:round/>
              <a:headEnd type="arrow" w="med" len="med"/>
              <a:tailEnd type="arrow" w="med" len="med"/>
            </a:ln>
            <a:extLst>
              <a:ext uri="{909E8E84-426E-40dd-AFC4-6F175D3DCCD1}">
                <a14:hiddenFill xmlns:a14="http://schemas.microsoft.com/office/drawing/2010/main">
                  <a:noFill/>
                </a14:hiddenFill>
              </a:ext>
            </a:extLst>
          </p:spPr>
        </p:cxnSp>
      </p:grpSp>
      <p:sp>
        <p:nvSpPr>
          <p:cNvPr id="32774" name="Content Placeholder 90"/>
          <p:cNvSpPr>
            <a:spLocks noGrp="1"/>
          </p:cNvSpPr>
          <p:nvPr>
            <p:ph sz="half" idx="2"/>
          </p:nvPr>
        </p:nvSpPr>
        <p:spPr>
          <a:xfrm>
            <a:off x="3286126" y="5732463"/>
            <a:ext cx="5857875" cy="277812"/>
          </a:xfrm>
        </p:spPr>
        <p:txBody>
          <a:bodyPr>
            <a:normAutofit fontScale="92500" lnSpcReduction="20000"/>
          </a:bodyPr>
          <a:lstStyle/>
          <a:p>
            <a:pPr lvl="1">
              <a:buFontTx/>
              <a:buNone/>
            </a:pPr>
            <a:endParaRPr lang="fr-FR" sz="1600">
              <a:latin typeface="Arial" charset="0"/>
              <a:ea typeface="ＭＳ Ｐゴシック" charset="0"/>
              <a:sym typeface="Wingdings" charset="0"/>
            </a:endParaRPr>
          </a:p>
        </p:txBody>
      </p:sp>
      <p:sp>
        <p:nvSpPr>
          <p:cNvPr id="101" name="Content Placeholder 90"/>
          <p:cNvSpPr>
            <a:spLocks noGrp="1"/>
          </p:cNvSpPr>
          <p:nvPr>
            <p:ph sz="half" idx="2"/>
          </p:nvPr>
        </p:nvSpPr>
        <p:spPr>
          <a:xfrm>
            <a:off x="3355976" y="4214815"/>
            <a:ext cx="5795963" cy="1590675"/>
          </a:xfrm>
        </p:spPr>
        <p:txBody>
          <a:bodyPr/>
          <a:lstStyle/>
          <a:p>
            <a:pPr marL="0" indent="0">
              <a:buFontTx/>
              <a:buNone/>
              <a:defRPr/>
            </a:pPr>
            <a:r>
              <a:rPr lang="el-GR" sz="2000" dirty="0" smtClean="0">
                <a:solidFill>
                  <a:schemeClr val="bg1"/>
                </a:solidFill>
              </a:rPr>
              <a:t>Κεντρική σύγκρουση </a:t>
            </a:r>
            <a:endParaRPr lang="el-GR" sz="2000" dirty="0">
              <a:solidFill>
                <a:schemeClr val="bg1"/>
              </a:solidFill>
            </a:endParaRPr>
          </a:p>
          <a:p>
            <a:pPr>
              <a:buFont typeface="Arial"/>
              <a:buChar char="•"/>
              <a:defRPr/>
            </a:pPr>
            <a:r>
              <a:rPr lang="el-GR" sz="1700" dirty="0" smtClean="0">
                <a:solidFill>
                  <a:srgbClr val="FFFF00"/>
                </a:solidFill>
              </a:rPr>
              <a:t>Μικρή απόσταση ανάμεσα στα κέντρα των πυρήνων</a:t>
            </a:r>
            <a:endParaRPr lang="el-GR" sz="1700" dirty="0">
              <a:solidFill>
                <a:srgbClr val="FFFF00"/>
              </a:solidFill>
            </a:endParaRPr>
          </a:p>
          <a:p>
            <a:pPr>
              <a:buFont typeface="Arial"/>
              <a:buChar char="•"/>
              <a:defRPr/>
            </a:pPr>
            <a:r>
              <a:rPr lang="el-GR" sz="1700" dirty="0" smtClean="0">
                <a:solidFill>
                  <a:srgbClr val="FFFF00"/>
                </a:solidFill>
              </a:rPr>
              <a:t>Μεγάλος αριθμός νουκλεονίων που συμμετέχουν </a:t>
            </a:r>
            <a:r>
              <a:rPr lang="fr-FR" sz="1700" dirty="0" smtClean="0">
                <a:solidFill>
                  <a:srgbClr val="FFFF00"/>
                </a:solidFill>
                <a:sym typeface="Wingdings" pitchFamily="2" charset="2"/>
              </a:rPr>
              <a:t> </a:t>
            </a:r>
            <a:r>
              <a:rPr lang="el-GR" sz="1700" dirty="0" smtClean="0">
                <a:solidFill>
                  <a:srgbClr val="FFFF00"/>
                </a:solidFill>
                <a:sym typeface="Wingdings" pitchFamily="2" charset="2"/>
              </a:rPr>
              <a:t>παράγονται πολλά φορτισμένα σωμάτια (με</a:t>
            </a:r>
            <a:r>
              <a:rPr lang="el-GR" sz="1700" dirty="0" smtClean="0">
                <a:solidFill>
                  <a:srgbClr val="FFFF00"/>
                </a:solidFill>
              </a:rPr>
              <a:t>γάλη</a:t>
            </a:r>
            <a:r>
              <a:rPr lang="el-GR" sz="1700" dirty="0" smtClean="0">
                <a:solidFill>
                  <a:srgbClr val="FFFF00"/>
                </a:solidFill>
                <a:sym typeface="Wingdings" pitchFamily="2" charset="2"/>
              </a:rPr>
              <a:t> πολλαπλότητα)</a:t>
            </a:r>
            <a:endParaRPr lang="en-GB" sz="1700" dirty="0" smtClean="0">
              <a:solidFill>
                <a:srgbClr val="FFFF00"/>
              </a:solidFill>
              <a:sym typeface="Wingdings" pitchFamily="2" charset="2"/>
            </a:endParaRPr>
          </a:p>
        </p:txBody>
      </p:sp>
      <p:sp>
        <p:nvSpPr>
          <p:cNvPr id="7" name="Slide Number Placeholder 6"/>
          <p:cNvSpPr>
            <a:spLocks noGrp="1"/>
          </p:cNvSpPr>
          <p:nvPr>
            <p:ph type="sldNum" sz="quarter" idx="12"/>
          </p:nvPr>
        </p:nvSpPr>
        <p:spPr/>
        <p:txBody>
          <a:bodyPr/>
          <a:lstStyle/>
          <a:p>
            <a:fld id="{DD6A0079-E3EA-F649-832E-01E6D884025C}" type="slidenum">
              <a:rPr lang="fr-FR" smtClean="0"/>
              <a:t>41</a:t>
            </a:fld>
            <a:endParaRPr lang="fr-FR"/>
          </a:p>
        </p:txBody>
      </p:sp>
      <p:sp>
        <p:nvSpPr>
          <p:cNvPr id="3" name="Footer Placeholder 2"/>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2850999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035">
                                            <p:txEl>
                                              <p:pRg st="0" end="0"/>
                                            </p:txEl>
                                          </p:spTgt>
                                        </p:tgtEl>
                                        <p:attrNameLst>
                                          <p:attrName>style.visibility</p:attrName>
                                        </p:attrNameLst>
                                      </p:cBhvr>
                                      <p:to>
                                        <p:strVal val="visible"/>
                                      </p:to>
                                    </p:set>
                                    <p:animEffect transition="in" filter="box(in)">
                                      <p:cBhvr>
                                        <p:cTn id="12" dur="500"/>
                                        <p:tgtEl>
                                          <p:spTgt spid="440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4035">
                                            <p:txEl>
                                              <p:pRg st="1" end="1"/>
                                            </p:txEl>
                                          </p:spTgt>
                                        </p:tgtEl>
                                        <p:attrNameLst>
                                          <p:attrName>style.visibility</p:attrName>
                                        </p:attrNameLst>
                                      </p:cBhvr>
                                      <p:to>
                                        <p:strVal val="visible"/>
                                      </p:to>
                                    </p:set>
                                    <p:animEffect transition="in" filter="box(in)">
                                      <p:cBhvr>
                                        <p:cTn id="17" dur="500"/>
                                        <p:tgtEl>
                                          <p:spTgt spid="440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4035">
                                            <p:txEl>
                                              <p:pRg st="2" end="2"/>
                                            </p:txEl>
                                          </p:spTgt>
                                        </p:tgtEl>
                                        <p:attrNameLst>
                                          <p:attrName>style.visibility</p:attrName>
                                        </p:attrNameLst>
                                      </p:cBhvr>
                                      <p:to>
                                        <p:strVal val="visible"/>
                                      </p:to>
                                    </p:set>
                                    <p:animEffect transition="in" filter="box(in)">
                                      <p:cBhvr>
                                        <p:cTn id="22" dur="500"/>
                                        <p:tgtEl>
                                          <p:spTgt spid="4403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in)">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1">
                                            <p:txEl>
                                              <p:pRg st="0" end="0"/>
                                            </p:txEl>
                                          </p:spTgt>
                                        </p:tgtEl>
                                        <p:attrNameLst>
                                          <p:attrName>style.visibility</p:attrName>
                                        </p:attrNameLst>
                                      </p:cBhvr>
                                      <p:to>
                                        <p:strVal val="visible"/>
                                      </p:to>
                                    </p:set>
                                    <p:animEffect transition="in" filter="box(in)">
                                      <p:cBhvr>
                                        <p:cTn id="32" dur="500"/>
                                        <p:tgtEl>
                                          <p:spTgt spid="101">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1">
                                            <p:txEl>
                                              <p:pRg st="1" end="1"/>
                                            </p:txEl>
                                          </p:spTgt>
                                        </p:tgtEl>
                                        <p:attrNameLst>
                                          <p:attrName>style.visibility</p:attrName>
                                        </p:attrNameLst>
                                      </p:cBhvr>
                                      <p:to>
                                        <p:strVal val="visible"/>
                                      </p:to>
                                    </p:set>
                                    <p:animEffect transition="in" filter="box(in)">
                                      <p:cBhvr>
                                        <p:cTn id="37" dur="500"/>
                                        <p:tgtEl>
                                          <p:spTgt spid="101">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01">
                                            <p:txEl>
                                              <p:pRg st="2" end="2"/>
                                            </p:txEl>
                                          </p:spTgt>
                                        </p:tgtEl>
                                        <p:attrNameLst>
                                          <p:attrName>style.visibility</p:attrName>
                                        </p:attrNameLst>
                                      </p:cBhvr>
                                      <p:to>
                                        <p:strVal val="visible"/>
                                      </p:to>
                                    </p:set>
                                    <p:animEffect transition="in" filter="box(in)">
                                      <p:cBhvr>
                                        <p:cTn id="42" dur="500"/>
                                        <p:tgtEl>
                                          <p:spTgt spid="1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P spid="10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noChangeArrowheads="1"/>
          </p:cNvPicPr>
          <p:nvPr/>
        </p:nvPicPr>
        <p:blipFill>
          <a:blip r:embed="rId2">
            <a:extLst>
              <a:ext uri="{28A0092B-C50C-407E-A947-70E740481C1C}">
                <a14:useLocalDpi xmlns:a14="http://schemas.microsoft.com/office/drawing/2010/main" val="0"/>
              </a:ext>
            </a:extLst>
          </a:blip>
          <a:srcRect r="5148"/>
          <a:stretch>
            <a:fillRect/>
          </a:stretch>
        </p:blipFill>
        <p:spPr bwMode="auto">
          <a:xfrm>
            <a:off x="4494214" y="1836738"/>
            <a:ext cx="4649787"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Content Placeholder 90"/>
          <p:cNvSpPr>
            <a:spLocks noGrp="1"/>
          </p:cNvSpPr>
          <p:nvPr>
            <p:ph sz="half" idx="2"/>
          </p:nvPr>
        </p:nvSpPr>
        <p:spPr>
          <a:xfrm>
            <a:off x="20639" y="2133602"/>
            <a:ext cx="4537075" cy="2011363"/>
          </a:xfrm>
        </p:spPr>
        <p:txBody>
          <a:bodyPr/>
          <a:lstStyle/>
          <a:p>
            <a:pPr>
              <a:buFontTx/>
              <a:buNone/>
              <a:defRPr/>
            </a:pPr>
            <a:r>
              <a:rPr lang="fr-FR" sz="2000" dirty="0" smtClean="0"/>
              <a:t>	</a:t>
            </a:r>
            <a:r>
              <a:rPr lang="el-GR" sz="1800" dirty="0" smtClean="0">
                <a:solidFill>
                  <a:srgbClr val="FFFF00"/>
                </a:solidFill>
                <a:effectLst>
                  <a:outerShdw blurRad="38100" dist="38100" dir="2700000" algn="tl">
                    <a:srgbClr val="000000">
                      <a:alpha val="43137"/>
                    </a:srgbClr>
                  </a:outerShdw>
                </a:effectLst>
              </a:rPr>
              <a:t>Κατανομή πλάτους σήματος σε πλαστικούς σπινθηριστές</a:t>
            </a:r>
            <a:r>
              <a:rPr lang="fr-FR" sz="1800" dirty="0" smtClean="0">
                <a:solidFill>
                  <a:srgbClr val="FFFF00"/>
                </a:solidFill>
                <a:effectLst>
                  <a:outerShdw blurRad="38100" dist="38100" dir="2700000" algn="tl">
                    <a:srgbClr val="000000">
                      <a:alpha val="43137"/>
                    </a:srgbClr>
                  </a:outerShdw>
                </a:effectLst>
              </a:rPr>
              <a:t> V0 </a:t>
            </a:r>
          </a:p>
          <a:p>
            <a:pPr>
              <a:buFontTx/>
              <a:buNone/>
              <a:defRPr/>
            </a:pPr>
            <a:r>
              <a:rPr lang="fr-FR" sz="1800" dirty="0" smtClean="0">
                <a:solidFill>
                  <a:srgbClr val="FFFF00"/>
                </a:solidFill>
                <a:effectLst>
                  <a:outerShdw blurRad="38100" dist="38100" dir="2700000" algn="tl">
                    <a:srgbClr val="000000">
                      <a:alpha val="43137"/>
                    </a:srgbClr>
                  </a:outerShdw>
                </a:effectLst>
              </a:rPr>
              <a:t>	</a:t>
            </a:r>
            <a:r>
              <a:rPr lang="el-GR" sz="1800" dirty="0" smtClean="0">
                <a:solidFill>
                  <a:srgbClr val="FFFF00"/>
                </a:solidFill>
                <a:effectLst>
                  <a:outerShdw blurRad="38100" dist="38100" dir="2700000" algn="tl">
                    <a:srgbClr val="000000">
                      <a:alpha val="43137"/>
                    </a:srgbClr>
                  </a:outerShdw>
                </a:effectLst>
              </a:rPr>
              <a:t>περιγράφεται με ένα απλό μοντέλο </a:t>
            </a:r>
            <a:r>
              <a:rPr lang="fr-FR" sz="1800" dirty="0" smtClean="0">
                <a:solidFill>
                  <a:srgbClr val="FFFF00"/>
                </a:solidFill>
                <a:effectLst>
                  <a:outerShdw blurRad="38100" dist="38100" dir="2700000" algn="tl">
                    <a:srgbClr val="000000">
                      <a:alpha val="43137"/>
                    </a:srgbClr>
                  </a:outerShdw>
                </a:effectLst>
              </a:rPr>
              <a:t>(Glauber</a:t>
            </a:r>
            <a:r>
              <a:rPr lang="el-GR" sz="1800" dirty="0" smtClean="0">
                <a:effectLst>
                  <a:outerShdw blurRad="38100" dist="38100" dir="2700000" algn="tl">
                    <a:srgbClr val="000000">
                      <a:alpha val="43137"/>
                    </a:srgbClr>
                  </a:outerShdw>
                </a:effectLst>
              </a:rPr>
              <a:t>, </a:t>
            </a:r>
            <a:r>
              <a:rPr lang="el-GR" sz="1800" dirty="0" smtClean="0">
                <a:solidFill>
                  <a:srgbClr val="FF0000"/>
                </a:solidFill>
                <a:effectLst>
                  <a:outerShdw blurRad="38100" dist="38100" dir="2700000" algn="tl">
                    <a:srgbClr val="000000">
                      <a:alpha val="43137"/>
                    </a:srgbClr>
                  </a:outerShdw>
                </a:effectLst>
              </a:rPr>
              <a:t>κόκκινη γραμμή</a:t>
            </a:r>
            <a:r>
              <a:rPr lang="el-GR" sz="1800" dirty="0" smtClean="0">
                <a:solidFill>
                  <a:srgbClr val="FFFF00"/>
                </a:solidFill>
                <a:effectLst>
                  <a:outerShdw blurRad="38100" dist="38100" dir="2700000" algn="tl">
                    <a:srgbClr val="000000">
                      <a:alpha val="43137"/>
                    </a:srgbClr>
                  </a:outerShdw>
                </a:effectLst>
              </a:rPr>
              <a:t>).</a:t>
            </a:r>
            <a:endParaRPr lang="fr-FR" sz="1800" dirty="0" smtClean="0">
              <a:solidFill>
                <a:srgbClr val="FFFF00"/>
              </a:solidFill>
              <a:effectLst>
                <a:outerShdw blurRad="38100" dist="38100" dir="2700000" algn="tl">
                  <a:srgbClr val="000000">
                    <a:alpha val="43137"/>
                  </a:srgbClr>
                </a:outerShdw>
              </a:effectLst>
            </a:endParaRPr>
          </a:p>
          <a:p>
            <a:pPr lvl="2">
              <a:buFontTx/>
              <a:buNone/>
              <a:defRPr/>
            </a:pPr>
            <a:r>
              <a:rPr lang="en-GB" sz="1800" dirty="0" smtClean="0">
                <a:effectLst>
                  <a:outerShdw blurRad="38100" dist="38100" dir="2700000" algn="tl">
                    <a:srgbClr val="000000">
                      <a:alpha val="43137"/>
                    </a:srgbClr>
                  </a:outerShdw>
                </a:effectLst>
              </a:rPr>
              <a:t>	</a:t>
            </a:r>
          </a:p>
        </p:txBody>
      </p:sp>
      <p:sp>
        <p:nvSpPr>
          <p:cNvPr id="45070" name="TextBox 98"/>
          <p:cNvSpPr txBox="1">
            <a:spLocks noChangeArrowheads="1"/>
          </p:cNvSpPr>
          <p:nvPr/>
        </p:nvSpPr>
        <p:spPr bwMode="auto">
          <a:xfrm>
            <a:off x="7667625" y="5084763"/>
            <a:ext cx="1172141" cy="400110"/>
          </a:xfrm>
          <a:prstGeom prst="rect">
            <a:avLst/>
          </a:prstGeom>
          <a:noFill/>
          <a:ln w="9525">
            <a:noFill/>
            <a:miter lim="800000"/>
            <a:headEnd/>
            <a:tailEnd/>
          </a:ln>
        </p:spPr>
        <p:txBody>
          <a:bodyPr wrap="none">
            <a:spAutoFit/>
          </a:bodyPr>
          <a:lstStyle/>
          <a:p>
            <a:pPr>
              <a:defRPr/>
            </a:pPr>
            <a:r>
              <a:rPr lang="el-GR" sz="2000" b="0" dirty="0">
                <a:solidFill>
                  <a:srgbClr val="FF0000"/>
                </a:solidFill>
                <a:latin typeface="+mj-lt"/>
              </a:rPr>
              <a:t>κεντρικές</a:t>
            </a:r>
            <a:endParaRPr lang="fr-FR" sz="2000" b="0" dirty="0">
              <a:solidFill>
                <a:srgbClr val="FF0000"/>
              </a:solidFill>
              <a:latin typeface="+mj-lt"/>
            </a:endParaRPr>
          </a:p>
        </p:txBody>
      </p:sp>
      <p:sp>
        <p:nvSpPr>
          <p:cNvPr id="45071" name="TextBox 99"/>
          <p:cNvSpPr txBox="1">
            <a:spLocks noChangeArrowheads="1"/>
          </p:cNvSpPr>
          <p:nvPr/>
        </p:nvSpPr>
        <p:spPr bwMode="auto">
          <a:xfrm>
            <a:off x="5135563" y="5084763"/>
            <a:ext cx="1730061" cy="400110"/>
          </a:xfrm>
          <a:prstGeom prst="rect">
            <a:avLst/>
          </a:prstGeom>
          <a:noFill/>
          <a:ln w="9525">
            <a:noFill/>
            <a:miter lim="800000"/>
            <a:headEnd/>
            <a:tailEnd/>
          </a:ln>
        </p:spPr>
        <p:txBody>
          <a:bodyPr wrap="none">
            <a:spAutoFit/>
          </a:bodyPr>
          <a:lstStyle/>
          <a:p>
            <a:pPr>
              <a:defRPr/>
            </a:pPr>
            <a:r>
              <a:rPr lang="el-GR" sz="2000" b="0" dirty="0">
                <a:solidFill>
                  <a:srgbClr val="FF0000"/>
                </a:solidFill>
                <a:latin typeface="+mj-lt"/>
              </a:rPr>
              <a:t>περιφερειακές</a:t>
            </a:r>
            <a:endParaRPr lang="fr-FR" sz="2000" b="0" dirty="0">
              <a:solidFill>
                <a:srgbClr val="FF0000"/>
              </a:solidFill>
              <a:latin typeface="+mj-lt"/>
            </a:endParaRPr>
          </a:p>
        </p:txBody>
      </p:sp>
      <p:sp>
        <p:nvSpPr>
          <p:cNvPr id="34822" name="Oval 9"/>
          <p:cNvSpPr>
            <a:spLocks noChangeArrowheads="1"/>
          </p:cNvSpPr>
          <p:nvPr/>
        </p:nvSpPr>
        <p:spPr bwMode="auto">
          <a:xfrm>
            <a:off x="8007351" y="4601592"/>
            <a:ext cx="261479" cy="520254"/>
          </a:xfrm>
          <a:prstGeom prst="ellipse">
            <a:avLst/>
          </a:prstGeom>
          <a:solidFill>
            <a:srgbClr val="FFCC00"/>
          </a:solidFill>
          <a:ln w="9525">
            <a:solidFill>
              <a:schemeClr val="tx1"/>
            </a:solidFill>
            <a:round/>
            <a:headEnd/>
            <a:tailEnd/>
          </a:ln>
        </p:spPr>
        <p:txBody>
          <a:bodyPr wrap="none" lIns="92075" tIns="46038" rIns="92075" bIns="46038" anchor="ctr">
            <a:spAutoFit/>
          </a:bodyPr>
          <a:lstStyle/>
          <a:p>
            <a:endParaRPr lang="en-GB"/>
          </a:p>
        </p:txBody>
      </p:sp>
      <p:sp>
        <p:nvSpPr>
          <p:cNvPr id="34823" name="Oval 10"/>
          <p:cNvSpPr>
            <a:spLocks noChangeArrowheads="1"/>
          </p:cNvSpPr>
          <p:nvPr/>
        </p:nvSpPr>
        <p:spPr bwMode="auto">
          <a:xfrm>
            <a:off x="8110540" y="4600006"/>
            <a:ext cx="261479" cy="520254"/>
          </a:xfrm>
          <a:prstGeom prst="ellipse">
            <a:avLst/>
          </a:prstGeom>
          <a:solidFill>
            <a:srgbClr val="CCFFCC">
              <a:alpha val="54901"/>
            </a:srgbClr>
          </a:solidFill>
          <a:ln w="9525">
            <a:solidFill>
              <a:schemeClr val="tx1"/>
            </a:solidFill>
            <a:round/>
            <a:headEnd/>
            <a:tailEnd/>
          </a:ln>
        </p:spPr>
        <p:txBody>
          <a:bodyPr wrap="none" lIns="92075" tIns="46038" rIns="92075" bIns="46038" anchor="ctr">
            <a:spAutoFit/>
          </a:bodyPr>
          <a:lstStyle/>
          <a:p>
            <a:endParaRPr lang="en-GB"/>
          </a:p>
        </p:txBody>
      </p:sp>
      <p:sp>
        <p:nvSpPr>
          <p:cNvPr id="34824" name="Oval 9"/>
          <p:cNvSpPr>
            <a:spLocks noChangeArrowheads="1"/>
          </p:cNvSpPr>
          <p:nvPr/>
        </p:nvSpPr>
        <p:spPr bwMode="auto">
          <a:xfrm>
            <a:off x="5351464" y="4612706"/>
            <a:ext cx="261479" cy="520254"/>
          </a:xfrm>
          <a:prstGeom prst="ellipse">
            <a:avLst/>
          </a:prstGeom>
          <a:solidFill>
            <a:srgbClr val="FFCC00"/>
          </a:solidFill>
          <a:ln w="9525">
            <a:solidFill>
              <a:schemeClr val="tx1"/>
            </a:solidFill>
            <a:round/>
            <a:headEnd/>
            <a:tailEnd/>
          </a:ln>
        </p:spPr>
        <p:txBody>
          <a:bodyPr wrap="none" lIns="92075" tIns="46038" rIns="92075" bIns="46038" anchor="ctr">
            <a:spAutoFit/>
          </a:bodyPr>
          <a:lstStyle/>
          <a:p>
            <a:endParaRPr lang="en-GB"/>
          </a:p>
        </p:txBody>
      </p:sp>
      <p:sp>
        <p:nvSpPr>
          <p:cNvPr id="34825" name="Oval 10"/>
          <p:cNvSpPr>
            <a:spLocks noChangeArrowheads="1"/>
          </p:cNvSpPr>
          <p:nvPr/>
        </p:nvSpPr>
        <p:spPr bwMode="auto">
          <a:xfrm>
            <a:off x="5603875" y="4611117"/>
            <a:ext cx="261479" cy="520254"/>
          </a:xfrm>
          <a:prstGeom prst="ellipse">
            <a:avLst/>
          </a:prstGeom>
          <a:solidFill>
            <a:srgbClr val="CCFFCC">
              <a:alpha val="54901"/>
            </a:srgbClr>
          </a:solidFill>
          <a:ln w="9525">
            <a:solidFill>
              <a:schemeClr val="tx1"/>
            </a:solidFill>
            <a:round/>
            <a:headEnd/>
            <a:tailEnd/>
          </a:ln>
        </p:spPr>
        <p:txBody>
          <a:bodyPr wrap="none" lIns="92075" tIns="46038" rIns="92075" bIns="46038" anchor="ctr">
            <a:spAutoFit/>
          </a:bodyPr>
          <a:lstStyle/>
          <a:p>
            <a:endParaRPr lang="en-GB"/>
          </a:p>
        </p:txBody>
      </p:sp>
      <p:cxnSp>
        <p:nvCxnSpPr>
          <p:cNvPr id="34826" name="Straight Arrow Connector 96"/>
          <p:cNvCxnSpPr>
            <a:cxnSpLocks noChangeShapeType="1"/>
          </p:cNvCxnSpPr>
          <p:nvPr/>
        </p:nvCxnSpPr>
        <p:spPr bwMode="auto">
          <a:xfrm>
            <a:off x="2916238" y="3429000"/>
            <a:ext cx="1655762" cy="1588"/>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34827" name="Title 88"/>
          <p:cNvSpPr>
            <a:spLocks noGrp="1"/>
          </p:cNvSpPr>
          <p:nvPr>
            <p:ph type="title"/>
          </p:nvPr>
        </p:nvSpPr>
        <p:spPr/>
        <p:txBody>
          <a:bodyPr/>
          <a:lstStyle/>
          <a:p>
            <a:r>
              <a:rPr lang="el-GR" sz="2800" dirty="0">
                <a:solidFill>
                  <a:srgbClr val="FFFF00"/>
                </a:solidFill>
                <a:latin typeface="Arial" charset="0"/>
                <a:ea typeface="ＭＳ Ｐゴシック" charset="0"/>
                <a:cs typeface="ＭＳ Ｐゴシック" charset="0"/>
              </a:rPr>
              <a:t>Γεωμετρία της σύγκρουσης </a:t>
            </a:r>
            <a:r>
              <a:rPr lang="fr-FR" sz="2800" dirty="0">
                <a:solidFill>
                  <a:srgbClr val="FFFF00"/>
                </a:solidFill>
                <a:latin typeface="Arial" charset="0"/>
                <a:ea typeface="ＭＳ Ｐゴシック" charset="0"/>
                <a:cs typeface="ＭＳ Ｐゴシック" charset="0"/>
              </a:rPr>
              <a:t>Pb-Pb</a:t>
            </a:r>
          </a:p>
        </p:txBody>
      </p:sp>
      <p:pic>
        <p:nvPicPr>
          <p:cNvPr id="34828" name="Picture 9" descr="npar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1" y="4186936"/>
            <a:ext cx="4252913"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D6A0079-E3EA-F649-832E-01E6D884025C}" type="slidenum">
              <a:rPr lang="fr-FR" smtClean="0"/>
              <a:t>42</a:t>
            </a:fld>
            <a:endParaRPr lang="fr-FR"/>
          </a:p>
        </p:txBody>
      </p:sp>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3141119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3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90801" y="3840652"/>
            <a:ext cx="6460007" cy="369332"/>
          </a:xfrm>
          <a:prstGeom prst="rect">
            <a:avLst/>
          </a:prstGeom>
          <a:noFill/>
          <a:ln>
            <a:solidFill>
              <a:schemeClr val="bg1"/>
            </a:solidFill>
          </a:ln>
        </p:spPr>
        <p:txBody>
          <a:bodyPr wrap="square" rtlCol="0">
            <a:spAutoFit/>
          </a:bodyPr>
          <a:lstStyle/>
          <a:p>
            <a:r>
              <a:rPr lang="en-GB" dirty="0" err="1" smtClean="0">
                <a:solidFill>
                  <a:srgbClr val="FFFFFF"/>
                </a:solidFill>
              </a:rPr>
              <a:t>N</a:t>
            </a:r>
            <a:r>
              <a:rPr lang="en-GB" baseline="-25000" dirty="0" err="1" smtClean="0">
                <a:solidFill>
                  <a:srgbClr val="FFFFFF"/>
                </a:solidFill>
              </a:rPr>
              <a:t>part</a:t>
            </a:r>
            <a:r>
              <a:rPr lang="en-GB" dirty="0" smtClean="0">
                <a:solidFill>
                  <a:srgbClr val="FFFFFF"/>
                </a:solidFill>
              </a:rPr>
              <a:t>:</a:t>
            </a:r>
            <a:r>
              <a:rPr lang="el-GR" dirty="0" smtClean="0">
                <a:solidFill>
                  <a:srgbClr val="FFFFFF"/>
                </a:solidFill>
              </a:rPr>
              <a:t> αριθμός νουκλεονίων που συμμετέχουν στην αλληλεπίδραση</a:t>
            </a:r>
            <a:endParaRPr lang="el-GR" dirty="0">
              <a:solidFill>
                <a:srgbClr val="FFFFFF"/>
              </a:solidFill>
            </a:endParaRPr>
          </a:p>
        </p:txBody>
      </p:sp>
      <p:sp>
        <p:nvSpPr>
          <p:cNvPr id="3" name="TextBox 2"/>
          <p:cNvSpPr txBox="1"/>
          <p:nvPr/>
        </p:nvSpPr>
        <p:spPr>
          <a:xfrm>
            <a:off x="1681710" y="4928226"/>
            <a:ext cx="5780580" cy="923330"/>
          </a:xfrm>
          <a:prstGeom prst="rect">
            <a:avLst/>
          </a:prstGeom>
          <a:noFill/>
          <a:ln>
            <a:solidFill>
              <a:schemeClr val="bg1"/>
            </a:solidFill>
          </a:ln>
        </p:spPr>
        <p:txBody>
          <a:bodyPr wrap="square" rtlCol="0">
            <a:spAutoFit/>
          </a:bodyPr>
          <a:lstStyle/>
          <a:p>
            <a:r>
              <a:rPr lang="el-GR" dirty="0" smtClean="0">
                <a:solidFill>
                  <a:schemeClr val="bg1"/>
                </a:solidFill>
              </a:rPr>
              <a:t>αριθμός των φορτισμένων σωματιδίων</a:t>
            </a:r>
            <a:r>
              <a:rPr lang="en-GB" dirty="0" smtClean="0">
                <a:solidFill>
                  <a:schemeClr val="bg1"/>
                </a:solidFill>
              </a:rPr>
              <a:t> </a:t>
            </a:r>
            <a:r>
              <a:rPr lang="el-GR" dirty="0" smtClean="0">
                <a:solidFill>
                  <a:schemeClr val="bg1"/>
                </a:solidFill>
              </a:rPr>
              <a:t>σε μια σύγκρουση</a:t>
            </a:r>
          </a:p>
          <a:p>
            <a:r>
              <a:rPr lang="el-GR" dirty="0">
                <a:solidFill>
                  <a:schemeClr val="bg1"/>
                </a:solidFill>
              </a:rPr>
              <a:t>Κεντρικές συγκρούσεις </a:t>
            </a:r>
            <a:r>
              <a:rPr lang="el-GR" dirty="0" smtClean="0">
                <a:solidFill>
                  <a:schemeClr val="bg1"/>
                </a:solidFill>
              </a:rPr>
              <a:t>: 21400 ± 1300</a:t>
            </a:r>
            <a:endParaRPr lang="el-GR" baseline="30000" dirty="0" smtClean="0">
              <a:solidFill>
                <a:schemeClr val="bg1"/>
              </a:solidFill>
            </a:endParaRPr>
          </a:p>
          <a:p>
            <a:r>
              <a:rPr lang="el-GR" dirty="0" smtClean="0">
                <a:solidFill>
                  <a:schemeClr val="bg1"/>
                </a:solidFill>
              </a:rPr>
              <a:t>Περιφερειακές συγκρούσεις </a:t>
            </a:r>
            <a:r>
              <a:rPr lang="el-GR" dirty="0">
                <a:solidFill>
                  <a:schemeClr val="bg1"/>
                </a:solidFill>
              </a:rPr>
              <a:t>:</a:t>
            </a:r>
            <a:r>
              <a:rPr lang="el-GR" dirty="0" smtClean="0">
                <a:solidFill>
                  <a:schemeClr val="bg1"/>
                </a:solidFill>
              </a:rPr>
              <a:t>230 </a:t>
            </a:r>
            <a:r>
              <a:rPr lang="el-GR" dirty="0">
                <a:solidFill>
                  <a:schemeClr val="bg1"/>
                </a:solidFill>
              </a:rPr>
              <a:t>± </a:t>
            </a:r>
            <a:r>
              <a:rPr lang="el-GR" dirty="0" smtClean="0">
                <a:solidFill>
                  <a:schemeClr val="bg1"/>
                </a:solidFill>
              </a:rPr>
              <a:t> 38</a:t>
            </a:r>
            <a:endParaRPr lang="el-GR" dirty="0" smtClean="0">
              <a:solidFill>
                <a:schemeClr val="bg1"/>
              </a:solidFill>
            </a:endParaRPr>
          </a:p>
        </p:txBody>
      </p:sp>
      <p:sp>
        <p:nvSpPr>
          <p:cNvPr id="14" name="Slide Number Placeholder 13"/>
          <p:cNvSpPr>
            <a:spLocks noGrp="1"/>
          </p:cNvSpPr>
          <p:nvPr>
            <p:ph type="sldNum" sz="quarter" idx="12"/>
          </p:nvPr>
        </p:nvSpPr>
        <p:spPr/>
        <p:txBody>
          <a:bodyPr/>
          <a:lstStyle/>
          <a:p>
            <a:fld id="{DD6A0079-E3EA-F649-832E-01E6D884025C}" type="slidenum">
              <a:rPr lang="fr-FR" smtClean="0"/>
              <a:t>43</a:t>
            </a:fld>
            <a:endParaRPr lang="fr-FR"/>
          </a:p>
        </p:txBody>
      </p:sp>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pic>
        <p:nvPicPr>
          <p:cNvPr id="11" name="Picture 6" descr="https://ars.els-cdn.com/content/image/1-s2.0-S0370269317305646-gr002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231" y="727420"/>
            <a:ext cx="4070855" cy="300986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9080" y="789769"/>
            <a:ext cx="4535995" cy="3050885"/>
            <a:chOff x="5378235" y="41786"/>
            <a:chExt cx="4535995" cy="3050885"/>
          </a:xfrm>
        </p:grpSpPr>
        <p:grpSp>
          <p:nvGrpSpPr>
            <p:cNvPr id="15" name="Group 14"/>
            <p:cNvGrpSpPr/>
            <p:nvPr/>
          </p:nvGrpSpPr>
          <p:grpSpPr>
            <a:xfrm>
              <a:off x="5378235" y="41786"/>
              <a:ext cx="4535995" cy="3050885"/>
              <a:chOff x="4470038" y="190990"/>
              <a:chExt cx="4535995" cy="3050885"/>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 r="28164"/>
              <a:stretch/>
            </p:blipFill>
            <p:spPr>
              <a:xfrm>
                <a:off x="4470038" y="190990"/>
                <a:ext cx="4535995" cy="3050885"/>
              </a:xfrm>
              <a:prstGeom prst="rect">
                <a:avLst/>
              </a:prstGeom>
            </p:spPr>
          </p:pic>
          <p:sp>
            <p:nvSpPr>
              <p:cNvPr id="21" name="TextBox 20"/>
              <p:cNvSpPr txBox="1"/>
              <p:nvPr/>
            </p:nvSpPr>
            <p:spPr>
              <a:xfrm>
                <a:off x="7891533" y="352745"/>
                <a:ext cx="789599" cy="338554"/>
              </a:xfrm>
              <a:prstGeom prst="rect">
                <a:avLst/>
              </a:prstGeom>
              <a:noFill/>
            </p:spPr>
            <p:txBody>
              <a:bodyPr wrap="none" rtlCol="0">
                <a:spAutoFit/>
              </a:bodyPr>
              <a:lstStyle/>
              <a:p>
                <a:r>
                  <a:rPr lang="en-US" sz="1600" dirty="0" smtClean="0">
                    <a:solidFill>
                      <a:srgbClr val="0432FF"/>
                    </a:solidFill>
                  </a:rPr>
                  <a:t>Central</a:t>
                </a:r>
                <a:endParaRPr lang="en-US" sz="1600" dirty="0">
                  <a:solidFill>
                    <a:srgbClr val="0432FF"/>
                  </a:solidFill>
                </a:endParaRPr>
              </a:p>
            </p:txBody>
          </p:sp>
          <p:sp>
            <p:nvSpPr>
              <p:cNvPr id="22" name="TextBox 21"/>
              <p:cNvSpPr txBox="1"/>
              <p:nvPr/>
            </p:nvSpPr>
            <p:spPr>
              <a:xfrm>
                <a:off x="8002219" y="2810955"/>
                <a:ext cx="938315" cy="307777"/>
              </a:xfrm>
              <a:prstGeom prst="rect">
                <a:avLst/>
              </a:prstGeom>
              <a:noFill/>
            </p:spPr>
            <p:txBody>
              <a:bodyPr wrap="none" rtlCol="0">
                <a:spAutoFit/>
              </a:bodyPr>
              <a:lstStyle/>
              <a:p>
                <a:r>
                  <a:rPr lang="en-US" sz="1400" dirty="0" smtClean="0">
                    <a:solidFill>
                      <a:srgbClr val="0432FF"/>
                    </a:solidFill>
                  </a:rPr>
                  <a:t>Peripheral</a:t>
                </a:r>
                <a:endParaRPr lang="en-US" sz="1400" dirty="0">
                  <a:solidFill>
                    <a:srgbClr val="0432FF"/>
                  </a:solidFill>
                </a:endParaRPr>
              </a:p>
            </p:txBody>
          </p:sp>
        </p:grpSp>
        <p:cxnSp>
          <p:nvCxnSpPr>
            <p:cNvPr id="18" name="Straight Arrow Connector 17"/>
            <p:cNvCxnSpPr/>
            <p:nvPr/>
          </p:nvCxnSpPr>
          <p:spPr>
            <a:xfrm flipV="1">
              <a:off x="9514380" y="314439"/>
              <a:ext cx="334351" cy="68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699442" y="265755"/>
            <a:ext cx="5404043" cy="461665"/>
          </a:xfrm>
          <a:prstGeom prst="rect">
            <a:avLst/>
          </a:prstGeom>
          <a:noFill/>
        </p:spPr>
        <p:txBody>
          <a:bodyPr wrap="none" rtlCol="0">
            <a:spAutoFit/>
          </a:bodyPr>
          <a:lstStyle/>
          <a:p>
            <a:r>
              <a:rPr lang="el-GR" sz="2400" dirty="0" smtClean="0">
                <a:solidFill>
                  <a:srgbClr val="FFFF00"/>
                </a:solidFill>
              </a:rPr>
              <a:t>Πολλαπλότητα φορτισμένων σωματιδίων</a:t>
            </a:r>
            <a:endParaRPr lang="en-US" sz="2400" dirty="0">
              <a:solidFill>
                <a:srgbClr val="FFFF00"/>
              </a:solidFill>
            </a:endParaRPr>
          </a:p>
        </p:txBody>
      </p:sp>
    </p:spTree>
    <p:extLst>
      <p:ext uri="{BB962C8B-B14F-4D97-AF65-F5344CB8AC3E}">
        <p14:creationId xmlns:p14="http://schemas.microsoft.com/office/powerpoint/2010/main" val="193228048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1612" y="5419485"/>
            <a:ext cx="8335188" cy="923330"/>
          </a:xfrm>
          <a:prstGeom prst="rect">
            <a:avLst/>
          </a:prstGeom>
          <a:noFill/>
        </p:spPr>
        <p:txBody>
          <a:bodyPr wrap="square" rtlCol="0">
            <a:spAutoFit/>
          </a:bodyPr>
          <a:lstStyle/>
          <a:p>
            <a:r>
              <a:rPr lang="el-GR" dirty="0" smtClean="0">
                <a:solidFill>
                  <a:schemeClr val="bg1"/>
                </a:solidFill>
              </a:rPr>
              <a:t>Από </a:t>
            </a:r>
            <a:r>
              <a:rPr lang="el-GR" dirty="0" smtClean="0">
                <a:solidFill>
                  <a:schemeClr val="bg1"/>
                </a:solidFill>
              </a:rPr>
              <a:t>τον αριθμό των φορτισμένων σωματιδίων</a:t>
            </a:r>
            <a:r>
              <a:rPr lang="en-GB" dirty="0" smtClean="0">
                <a:solidFill>
                  <a:schemeClr val="bg1"/>
                </a:solidFill>
              </a:rPr>
              <a:t> </a:t>
            </a:r>
            <a:r>
              <a:rPr lang="el-GR" dirty="0" smtClean="0">
                <a:solidFill>
                  <a:schemeClr val="bg1"/>
                </a:solidFill>
              </a:rPr>
              <a:t>βρίσκουμε την πυκνότητα </a:t>
            </a:r>
            <a:r>
              <a:rPr lang="el-GR" dirty="0" smtClean="0">
                <a:solidFill>
                  <a:schemeClr val="bg1"/>
                </a:solidFill>
              </a:rPr>
              <a:t>ενέργειας </a:t>
            </a:r>
            <a:endParaRPr lang="el-GR" dirty="0" smtClean="0">
              <a:solidFill>
                <a:schemeClr val="bg1"/>
              </a:solidFill>
            </a:endParaRPr>
          </a:p>
          <a:p>
            <a:r>
              <a:rPr lang="en-GB" dirty="0" smtClean="0">
                <a:solidFill>
                  <a:srgbClr val="FFFF00"/>
                </a:solidFill>
              </a:rPr>
              <a:t>1</a:t>
            </a:r>
            <a:r>
              <a:rPr lang="el-GR" dirty="0">
                <a:solidFill>
                  <a:srgbClr val="FFFF00"/>
                </a:solidFill>
              </a:rPr>
              <a:t>5</a:t>
            </a:r>
            <a:r>
              <a:rPr lang="en-GB" dirty="0" smtClean="0">
                <a:solidFill>
                  <a:srgbClr val="FFFF00"/>
                </a:solidFill>
              </a:rPr>
              <a:t> </a:t>
            </a:r>
            <a:r>
              <a:rPr lang="en-GB" dirty="0" err="1" smtClean="0">
                <a:solidFill>
                  <a:srgbClr val="FFFF00"/>
                </a:solidFill>
              </a:rPr>
              <a:t>GeV</a:t>
            </a:r>
            <a:r>
              <a:rPr lang="en-GB" dirty="0" smtClean="0">
                <a:solidFill>
                  <a:srgbClr val="FFFF00"/>
                </a:solidFill>
              </a:rPr>
              <a:t> / </a:t>
            </a:r>
            <a:r>
              <a:rPr lang="en-GB" dirty="0" smtClean="0">
                <a:solidFill>
                  <a:srgbClr val="FFFF00"/>
                </a:solidFill>
              </a:rPr>
              <a:t>fm</a:t>
            </a:r>
            <a:r>
              <a:rPr lang="en-GB" baseline="30000" dirty="0" smtClean="0">
                <a:solidFill>
                  <a:srgbClr val="FFFF00"/>
                </a:solidFill>
              </a:rPr>
              <a:t>3 </a:t>
            </a:r>
            <a:r>
              <a:rPr lang="el-GR" dirty="0" smtClean="0">
                <a:solidFill>
                  <a:schemeClr val="bg1"/>
                </a:solidFill>
              </a:rPr>
              <a:t>(3 φορές </a:t>
            </a:r>
            <a:r>
              <a:rPr lang="el-GR" dirty="0">
                <a:solidFill>
                  <a:schemeClr val="bg1"/>
                </a:solidFill>
              </a:rPr>
              <a:t>μεγαλύτερη από ότι στο </a:t>
            </a:r>
            <a:r>
              <a:rPr lang="en-GB" dirty="0" smtClean="0">
                <a:solidFill>
                  <a:schemeClr val="bg1"/>
                </a:solidFill>
              </a:rPr>
              <a:t>RHIC) </a:t>
            </a:r>
            <a:endParaRPr lang="el-GR" baseline="30000" dirty="0" smtClean="0">
              <a:solidFill>
                <a:schemeClr val="bg1"/>
              </a:solidFill>
            </a:endParaRPr>
          </a:p>
          <a:p>
            <a:r>
              <a:rPr lang="el-GR" dirty="0" smtClean="0">
                <a:solidFill>
                  <a:schemeClr val="bg1"/>
                </a:solidFill>
              </a:rPr>
              <a:t>και την αρχική θερμοκρασία του συστήματος  30% υψηλότερη από ότι στο </a:t>
            </a:r>
            <a:r>
              <a:rPr lang="en-GB" dirty="0" smtClean="0">
                <a:solidFill>
                  <a:schemeClr val="bg1"/>
                </a:solidFill>
              </a:rPr>
              <a:t>RHIC</a:t>
            </a:r>
            <a:endParaRPr lang="el-GR" dirty="0" smtClean="0">
              <a:solidFill>
                <a:schemeClr val="bg1"/>
              </a:solidFill>
            </a:endParaRPr>
          </a:p>
        </p:txBody>
      </p:sp>
      <p:sp>
        <p:nvSpPr>
          <p:cNvPr id="10" name="TextBox 9"/>
          <p:cNvSpPr txBox="1"/>
          <p:nvPr/>
        </p:nvSpPr>
        <p:spPr>
          <a:xfrm>
            <a:off x="1961062" y="265751"/>
            <a:ext cx="3036709" cy="461665"/>
          </a:xfrm>
          <a:prstGeom prst="rect">
            <a:avLst/>
          </a:prstGeom>
          <a:noFill/>
        </p:spPr>
        <p:txBody>
          <a:bodyPr wrap="none" rtlCol="0">
            <a:spAutoFit/>
          </a:bodyPr>
          <a:lstStyle/>
          <a:p>
            <a:r>
              <a:rPr lang="el-GR" sz="2400" dirty="0" smtClean="0">
                <a:solidFill>
                  <a:srgbClr val="FFFF00"/>
                </a:solidFill>
              </a:rPr>
              <a:t>Ενεργειακή πυκνότητα</a:t>
            </a:r>
            <a:endParaRPr lang="fr-FR" sz="2400" dirty="0">
              <a:solidFill>
                <a:srgbClr val="FFFF00"/>
              </a:solidFill>
            </a:endParaRPr>
          </a:p>
        </p:txBody>
      </p:sp>
      <p:sp>
        <p:nvSpPr>
          <p:cNvPr id="14" name="Slide Number Placeholder 13"/>
          <p:cNvSpPr>
            <a:spLocks noGrp="1"/>
          </p:cNvSpPr>
          <p:nvPr>
            <p:ph type="sldNum" sz="quarter" idx="12"/>
          </p:nvPr>
        </p:nvSpPr>
        <p:spPr/>
        <p:txBody>
          <a:bodyPr/>
          <a:lstStyle/>
          <a:p>
            <a:fld id="{DD6A0079-E3EA-F649-832E-01E6D884025C}" type="slidenum">
              <a:rPr lang="fr-FR" smtClean="0"/>
              <a:t>44</a:t>
            </a:fld>
            <a:endParaRPr lang="fr-FR"/>
          </a:p>
        </p:txBody>
      </p:sp>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grpSp>
        <p:nvGrpSpPr>
          <p:cNvPr id="11" name="Group 10"/>
          <p:cNvGrpSpPr/>
          <p:nvPr/>
        </p:nvGrpSpPr>
        <p:grpSpPr>
          <a:xfrm>
            <a:off x="1422448" y="763613"/>
            <a:ext cx="5516819" cy="4384448"/>
            <a:chOff x="7690815" y="1015987"/>
            <a:chExt cx="4271787" cy="3006073"/>
          </a:xfrm>
        </p:grpSpPr>
        <p:pic>
          <p:nvPicPr>
            <p:cNvPr id="13" name="Picture 12"/>
            <p:cNvPicPr>
              <a:picLocks noChangeAspect="1"/>
            </p:cNvPicPr>
            <p:nvPr/>
          </p:nvPicPr>
          <p:blipFill>
            <a:blip r:embed="rId3"/>
            <a:stretch>
              <a:fillRect/>
            </a:stretch>
          </p:blipFill>
          <p:spPr>
            <a:xfrm>
              <a:off x="7690815" y="1015987"/>
              <a:ext cx="4271787" cy="3006073"/>
            </a:xfrm>
            <a:prstGeom prst="rect">
              <a:avLst/>
            </a:prstGeom>
          </p:spPr>
        </p:pic>
        <p:sp>
          <p:nvSpPr>
            <p:cNvPr id="15" name="TextBox 14"/>
            <p:cNvSpPr txBox="1"/>
            <p:nvPr/>
          </p:nvSpPr>
          <p:spPr>
            <a:xfrm>
              <a:off x="9217268" y="2676359"/>
              <a:ext cx="498635" cy="253222"/>
            </a:xfrm>
            <a:prstGeom prst="rect">
              <a:avLst/>
            </a:prstGeom>
            <a:noFill/>
          </p:spPr>
          <p:txBody>
            <a:bodyPr wrap="none" rtlCol="0">
              <a:spAutoFit/>
            </a:bodyPr>
            <a:lstStyle/>
            <a:p>
              <a:r>
                <a:rPr lang="en-US" b="1" dirty="0" smtClean="0">
                  <a:solidFill>
                    <a:srgbClr val="0432FF"/>
                  </a:solidFill>
                </a:rPr>
                <a:t>RHIC</a:t>
              </a:r>
              <a:endParaRPr lang="en-US" b="1" dirty="0">
                <a:solidFill>
                  <a:srgbClr val="0432FF"/>
                </a:solidFill>
              </a:endParaRPr>
            </a:p>
          </p:txBody>
        </p:sp>
        <p:sp>
          <p:nvSpPr>
            <p:cNvPr id="16" name="TextBox 15"/>
            <p:cNvSpPr txBox="1"/>
            <p:nvPr/>
          </p:nvSpPr>
          <p:spPr>
            <a:xfrm>
              <a:off x="11219245" y="1894288"/>
              <a:ext cx="425934" cy="253222"/>
            </a:xfrm>
            <a:prstGeom prst="rect">
              <a:avLst/>
            </a:prstGeom>
            <a:noFill/>
          </p:spPr>
          <p:txBody>
            <a:bodyPr wrap="none" rtlCol="0">
              <a:spAutoFit/>
            </a:bodyPr>
            <a:lstStyle/>
            <a:p>
              <a:r>
                <a:rPr lang="en-US" b="1" dirty="0">
                  <a:solidFill>
                    <a:srgbClr val="0432FF"/>
                  </a:solidFill>
                </a:rPr>
                <a:t>L</a:t>
              </a:r>
              <a:r>
                <a:rPr lang="en-US" b="1" dirty="0" smtClean="0">
                  <a:solidFill>
                    <a:srgbClr val="0432FF"/>
                  </a:solidFill>
                </a:rPr>
                <a:t>HC</a:t>
              </a:r>
              <a:endParaRPr lang="en-US" b="1" dirty="0">
                <a:solidFill>
                  <a:srgbClr val="0432FF"/>
                </a:solidFill>
              </a:endParaRPr>
            </a:p>
          </p:txBody>
        </p:sp>
      </p:grpSp>
    </p:spTree>
    <p:extLst>
      <p:ext uri="{BB962C8B-B14F-4D97-AF65-F5344CB8AC3E}">
        <p14:creationId xmlns:p14="http://schemas.microsoft.com/office/powerpoint/2010/main" val="25975644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21" y="190637"/>
            <a:ext cx="7699713" cy="681118"/>
          </a:xfrm>
        </p:spPr>
        <p:txBody>
          <a:bodyPr>
            <a:normAutofit/>
          </a:bodyPr>
          <a:lstStyle/>
          <a:p>
            <a:pPr algn="l"/>
            <a:r>
              <a:rPr lang="en-GB" sz="2400" dirty="0" smtClean="0">
                <a:solidFill>
                  <a:srgbClr val="FFFF00"/>
                </a:solidFill>
              </a:rPr>
              <a:t>H</a:t>
            </a:r>
            <a:r>
              <a:rPr lang="el-GR" sz="2400" dirty="0" smtClean="0">
                <a:solidFill>
                  <a:srgbClr val="FFFF00"/>
                </a:solidFill>
              </a:rPr>
              <a:t> υψηλότερη θερμοκρασία που δημιούργησε ο άνθρωπος</a:t>
            </a:r>
            <a:r>
              <a:rPr lang="en-GB" sz="2400" dirty="0" smtClean="0">
                <a:solidFill>
                  <a:srgbClr val="FFFF00"/>
                </a:solidFill>
              </a:rPr>
              <a:t>  </a:t>
            </a:r>
            <a:endParaRPr lang="en-US" sz="2400" dirty="0">
              <a:solidFill>
                <a:srgbClr val="FFFF00"/>
              </a:solidFill>
            </a:endParaRPr>
          </a:p>
        </p:txBody>
      </p:sp>
      <p:sp>
        <p:nvSpPr>
          <p:cNvPr id="5" name="TextBox 4"/>
          <p:cNvSpPr txBox="1"/>
          <p:nvPr/>
        </p:nvSpPr>
        <p:spPr>
          <a:xfrm>
            <a:off x="109746" y="1200615"/>
            <a:ext cx="3613820" cy="1938992"/>
          </a:xfrm>
          <a:prstGeom prst="rect">
            <a:avLst/>
          </a:prstGeom>
          <a:noFill/>
        </p:spPr>
        <p:txBody>
          <a:bodyPr wrap="square" rtlCol="0">
            <a:spAutoFit/>
          </a:bodyPr>
          <a:lstStyle/>
          <a:p>
            <a:r>
              <a:rPr lang="el-GR" sz="2000" dirty="0" smtClean="0">
                <a:solidFill>
                  <a:schemeClr val="bg1"/>
                </a:solidFill>
              </a:rPr>
              <a:t>Θερμικά φωτόνια, που εκπέμπονται από το πλάσμα κουάρκ και γκλουονίων, δίνουν πληροφορία για την αρχική θερμοκρασία του συστήματος.</a:t>
            </a:r>
          </a:p>
          <a:p>
            <a:endParaRPr lang="el-GR" sz="2000" dirty="0">
              <a:solidFill>
                <a:schemeClr val="bg1"/>
              </a:solidFill>
            </a:endParaRPr>
          </a:p>
        </p:txBody>
      </p:sp>
      <p:sp>
        <p:nvSpPr>
          <p:cNvPr id="6" name="TextBox 5"/>
          <p:cNvSpPr txBox="1"/>
          <p:nvPr/>
        </p:nvSpPr>
        <p:spPr>
          <a:xfrm>
            <a:off x="1833334" y="5617687"/>
            <a:ext cx="4186466" cy="646331"/>
          </a:xfrm>
          <a:prstGeom prst="rect">
            <a:avLst/>
          </a:prstGeom>
          <a:noFill/>
        </p:spPr>
        <p:txBody>
          <a:bodyPr wrap="square" rtlCol="0">
            <a:spAutoFit/>
          </a:bodyPr>
          <a:lstStyle/>
          <a:p>
            <a:r>
              <a:rPr lang="el-GR" dirty="0">
                <a:solidFill>
                  <a:srgbClr val="FFF4A8"/>
                </a:solidFill>
              </a:rPr>
              <a:t>1</a:t>
            </a:r>
            <a:r>
              <a:rPr lang="en-US" dirty="0" smtClean="0">
                <a:solidFill>
                  <a:srgbClr val="FFF4A8"/>
                </a:solidFill>
              </a:rPr>
              <a:t>50 </a:t>
            </a:r>
            <a:r>
              <a:rPr lang="en-US" dirty="0">
                <a:solidFill>
                  <a:srgbClr val="FFF4A8"/>
                </a:solidFill>
              </a:rPr>
              <a:t>000 </a:t>
            </a:r>
            <a:r>
              <a:rPr lang="el-GR" dirty="0">
                <a:solidFill>
                  <a:srgbClr val="FFF4A8"/>
                </a:solidFill>
              </a:rPr>
              <a:t>φορές υψηλότερη από τη θερμοκρασία στο κέντρο του ήλιου</a:t>
            </a:r>
            <a:endParaRPr lang="en-US" dirty="0">
              <a:solidFill>
                <a:srgbClr val="FFF4A8"/>
              </a:solidFill>
            </a:endParaRPr>
          </a:p>
        </p:txBody>
      </p:sp>
      <p:sp>
        <p:nvSpPr>
          <p:cNvPr id="12" name="Slide Number Placeholder 11"/>
          <p:cNvSpPr>
            <a:spLocks noGrp="1"/>
          </p:cNvSpPr>
          <p:nvPr>
            <p:ph type="sldNum" sz="quarter" idx="12"/>
          </p:nvPr>
        </p:nvSpPr>
        <p:spPr/>
        <p:txBody>
          <a:bodyPr/>
          <a:lstStyle/>
          <a:p>
            <a:fld id="{DD6A0079-E3EA-F649-832E-01E6D884025C}" type="slidenum">
              <a:rPr lang="fr-FR" smtClean="0"/>
              <a:t>45</a:t>
            </a:fld>
            <a:endParaRPr lang="fr-FR"/>
          </a:p>
        </p:txBody>
      </p:sp>
      <p:sp>
        <p:nvSpPr>
          <p:cNvPr id="3" name="Footer Placeholder 2"/>
          <p:cNvSpPr>
            <a:spLocks noGrp="1"/>
          </p:cNvSpPr>
          <p:nvPr>
            <p:ph type="ftr" sz="quarter" idx="11"/>
          </p:nvPr>
        </p:nvSpPr>
        <p:spPr/>
        <p:txBody>
          <a:bodyPr/>
          <a:lstStyle/>
          <a:p>
            <a:r>
              <a:rPr lang="el-GR" smtClean="0"/>
              <a:t>Δέσποινα Χατζηφωτιάδου </a:t>
            </a:r>
            <a:endParaRPr lang="fr-FR"/>
          </a:p>
        </p:txBody>
      </p:sp>
      <p:grpSp>
        <p:nvGrpSpPr>
          <p:cNvPr id="9" name="Group 8"/>
          <p:cNvGrpSpPr/>
          <p:nvPr/>
        </p:nvGrpSpPr>
        <p:grpSpPr>
          <a:xfrm>
            <a:off x="3610484" y="1147932"/>
            <a:ext cx="4931999" cy="4341534"/>
            <a:chOff x="6748670" y="869395"/>
            <a:chExt cx="4931999" cy="4341534"/>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670" y="869395"/>
              <a:ext cx="4931999" cy="4341534"/>
            </a:xfrm>
            <a:prstGeom prst="rect">
              <a:avLst/>
            </a:prstGeom>
          </p:spPr>
        </p:pic>
        <p:sp>
          <p:nvSpPr>
            <p:cNvPr id="15" name="TextBox 14"/>
            <p:cNvSpPr txBox="1"/>
            <p:nvPr/>
          </p:nvSpPr>
          <p:spPr>
            <a:xfrm>
              <a:off x="7800975" y="4171054"/>
              <a:ext cx="3608005" cy="430887"/>
            </a:xfrm>
            <a:prstGeom prst="rect">
              <a:avLst/>
            </a:prstGeom>
            <a:solidFill>
              <a:srgbClr val="FFFF00"/>
            </a:solidFill>
          </p:spPr>
          <p:txBody>
            <a:bodyPr wrap="none" rtlCol="0">
              <a:spAutoFit/>
            </a:bodyPr>
            <a:lstStyle/>
            <a:p>
              <a:r>
                <a:rPr lang="en-US" sz="2200" b="1" i="1" dirty="0" err="1" smtClean="0">
                  <a:solidFill>
                    <a:srgbClr val="FF0000"/>
                  </a:solidFill>
                </a:rPr>
                <a:t>T</a:t>
              </a:r>
              <a:r>
                <a:rPr lang="en-US" sz="2200" b="1" baseline="-25000" dirty="0" err="1" smtClean="0">
                  <a:solidFill>
                    <a:srgbClr val="FF0000"/>
                  </a:solidFill>
                </a:rPr>
                <a:t>eff</a:t>
              </a:r>
              <a:r>
                <a:rPr lang="en-US" sz="2200" b="1" dirty="0" smtClean="0">
                  <a:solidFill>
                    <a:srgbClr val="FF0000"/>
                  </a:solidFill>
                </a:rPr>
                <a:t> = 304  </a:t>
              </a:r>
              <a:r>
                <a:rPr lang="en-US" sz="2200" b="1" dirty="0" smtClean="0">
                  <a:solidFill>
                    <a:srgbClr val="FF0000"/>
                  </a:solidFill>
                  <a:latin typeface="Symbol" charset="2"/>
                  <a:ea typeface="Symbol" charset="2"/>
                  <a:cs typeface="Symbol" charset="2"/>
                </a:rPr>
                <a:t>± 11</a:t>
              </a:r>
              <a:r>
                <a:rPr lang="en-US" sz="2200" b="1" baseline="30000" dirty="0" smtClean="0">
                  <a:solidFill>
                    <a:srgbClr val="FF0000"/>
                  </a:solidFill>
                  <a:ea typeface="Symbol" charset="2"/>
                  <a:cs typeface="Symbol" charset="2"/>
                </a:rPr>
                <a:t>stat </a:t>
              </a:r>
              <a:r>
                <a:rPr lang="en-US" sz="2200" b="1" dirty="0" smtClean="0">
                  <a:solidFill>
                    <a:srgbClr val="FF0000"/>
                  </a:solidFill>
                  <a:latin typeface="Symbol" charset="2"/>
                  <a:ea typeface="Symbol" charset="2"/>
                  <a:cs typeface="Symbol" charset="2"/>
                </a:rPr>
                <a:t>± 40</a:t>
              </a:r>
              <a:r>
                <a:rPr lang="en-US" sz="2200" b="1" baseline="30000" dirty="0" smtClean="0">
                  <a:solidFill>
                    <a:srgbClr val="FF0000"/>
                  </a:solidFill>
                  <a:ea typeface="Symbol" charset="2"/>
                  <a:cs typeface="Symbol" charset="2"/>
                </a:rPr>
                <a:t>sys</a:t>
              </a:r>
              <a:r>
                <a:rPr lang="en-US" sz="2200" b="1" dirty="0" smtClean="0">
                  <a:solidFill>
                    <a:srgbClr val="FF0000"/>
                  </a:solidFill>
                  <a:latin typeface="Symbol" charset="2"/>
                  <a:ea typeface="Symbol" charset="2"/>
                  <a:cs typeface="Symbol" charset="2"/>
                </a:rPr>
                <a:t> </a:t>
              </a:r>
              <a:r>
                <a:rPr lang="en-US" sz="2200" b="1" dirty="0" smtClean="0">
                  <a:solidFill>
                    <a:srgbClr val="FF0000"/>
                  </a:solidFill>
                  <a:ea typeface="Symbol" charset="2"/>
                  <a:cs typeface="Symbol" charset="2"/>
                </a:rPr>
                <a:t>MeV</a:t>
              </a:r>
              <a:endParaRPr lang="en-US" sz="2200" b="1" dirty="0">
                <a:solidFill>
                  <a:srgbClr val="FF0000"/>
                </a:solidFill>
                <a:ea typeface="Symbol" charset="2"/>
                <a:cs typeface="Symbol" charset="2"/>
              </a:endParaRPr>
            </a:p>
          </p:txBody>
        </p:sp>
      </p:grpSp>
      <p:sp>
        <p:nvSpPr>
          <p:cNvPr id="16" name="TextBox 15"/>
          <p:cNvSpPr txBox="1"/>
          <p:nvPr/>
        </p:nvSpPr>
        <p:spPr>
          <a:xfrm>
            <a:off x="6788387" y="5479188"/>
            <a:ext cx="1019780" cy="276999"/>
          </a:xfrm>
          <a:prstGeom prst="rect">
            <a:avLst/>
          </a:prstGeom>
          <a:noFill/>
        </p:spPr>
        <p:txBody>
          <a:bodyPr wrap="none" rtlCol="0">
            <a:spAutoFit/>
          </a:bodyPr>
          <a:lstStyle/>
          <a:p>
            <a:r>
              <a:rPr lang="en-US" sz="1200" dirty="0">
                <a:solidFill>
                  <a:srgbClr val="0432FF"/>
                </a:solidFill>
              </a:rPr>
              <a:t>(</a:t>
            </a:r>
            <a:r>
              <a:rPr lang="en-US" sz="1200" dirty="0">
                <a:solidFill>
                  <a:srgbClr val="FFFFFF"/>
                </a:solidFill>
                <a:latin typeface="Calibri"/>
                <a:cs typeface="Calibri"/>
              </a:rPr>
              <a:t>1eV=</a:t>
            </a:r>
            <a:r>
              <a:rPr lang="en-US" sz="1200" dirty="0" smtClean="0">
                <a:solidFill>
                  <a:srgbClr val="FFFFFF"/>
                </a:solidFill>
                <a:latin typeface="Calibri"/>
                <a:cs typeface="Calibri"/>
              </a:rPr>
              <a:t>11605K</a:t>
            </a:r>
          </a:p>
        </p:txBody>
      </p:sp>
      <p:grpSp>
        <p:nvGrpSpPr>
          <p:cNvPr id="17" name="Group 16"/>
          <p:cNvGrpSpPr/>
          <p:nvPr/>
        </p:nvGrpSpPr>
        <p:grpSpPr>
          <a:xfrm>
            <a:off x="123569" y="2222470"/>
            <a:ext cx="3239994" cy="3249586"/>
            <a:chOff x="123569" y="2222470"/>
            <a:chExt cx="3239994" cy="3249586"/>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69" y="3330431"/>
              <a:ext cx="3239993" cy="2141625"/>
            </a:xfrm>
            <a:prstGeom prst="rect">
              <a:avLst/>
            </a:prstGeom>
          </p:spPr>
        </p:pic>
        <p:sp>
          <p:nvSpPr>
            <p:cNvPr id="19" name="TextBox 18"/>
            <p:cNvSpPr txBox="1"/>
            <p:nvPr/>
          </p:nvSpPr>
          <p:spPr>
            <a:xfrm>
              <a:off x="207553" y="2222470"/>
              <a:ext cx="184666" cy="477054"/>
            </a:xfrm>
            <a:prstGeom prst="rect">
              <a:avLst/>
            </a:prstGeom>
            <a:noFill/>
          </p:spPr>
          <p:txBody>
            <a:bodyPr wrap="none" rtlCol="0">
              <a:spAutoFit/>
            </a:bodyPr>
            <a:lstStyle/>
            <a:p>
              <a:endParaRPr lang="en-US" sz="2500" b="1" dirty="0">
                <a:solidFill>
                  <a:srgbClr val="FF0000"/>
                </a:solidFill>
                <a:latin typeface="Helvetica" charset="0"/>
                <a:ea typeface="Helvetica" charset="0"/>
                <a:cs typeface="Helvetica" charset="0"/>
              </a:endParaRPr>
            </a:p>
          </p:txBody>
        </p:sp>
        <p:sp>
          <p:nvSpPr>
            <p:cNvPr id="20" name="TextBox 19"/>
            <p:cNvSpPr txBox="1"/>
            <p:nvPr/>
          </p:nvSpPr>
          <p:spPr>
            <a:xfrm>
              <a:off x="1835557" y="4401886"/>
              <a:ext cx="1528006" cy="261610"/>
            </a:xfrm>
            <a:prstGeom prst="rect">
              <a:avLst/>
            </a:prstGeom>
            <a:solidFill>
              <a:schemeClr val="accent5">
                <a:lumMod val="20000"/>
                <a:lumOff val="80000"/>
              </a:schemeClr>
            </a:solidFill>
          </p:spPr>
          <p:txBody>
            <a:bodyPr wrap="square" rtlCol="0">
              <a:spAutoFit/>
            </a:bodyPr>
            <a:lstStyle/>
            <a:p>
              <a:r>
                <a:rPr lang="en-US" sz="1100" b="1" dirty="0" smtClean="0">
                  <a:solidFill>
                    <a:srgbClr val="FF0000"/>
                  </a:solidFill>
                  <a:latin typeface="Helvetica" charset="0"/>
                  <a:ea typeface="Helvetica" charset="0"/>
                  <a:cs typeface="Helvetica" charset="0"/>
                </a:rPr>
                <a:t>Temp: </a:t>
              </a:r>
              <a:r>
                <a:rPr lang="en-US" sz="1100" b="1" dirty="0">
                  <a:solidFill>
                    <a:srgbClr val="FF0000"/>
                  </a:solidFill>
                  <a:latin typeface="Helvetica" charset="0"/>
                  <a:ea typeface="Helvetica" charset="0"/>
                  <a:cs typeface="Helvetica" charset="0"/>
                </a:rPr>
                <a:t>27 million </a:t>
              </a:r>
              <a:r>
                <a:rPr lang="en-US" sz="1100" b="1" baseline="30000" dirty="0" smtClean="0">
                  <a:solidFill>
                    <a:srgbClr val="FF0000"/>
                  </a:solidFill>
                  <a:latin typeface="Helvetica" charset="0"/>
                  <a:ea typeface="Helvetica" charset="0"/>
                  <a:cs typeface="Helvetica" charset="0"/>
                </a:rPr>
                <a:t>0</a:t>
              </a:r>
              <a:r>
                <a:rPr lang="en-US" sz="1100" b="1" dirty="0" smtClean="0">
                  <a:solidFill>
                    <a:srgbClr val="FF0000"/>
                  </a:solidFill>
                  <a:latin typeface="Helvetica" charset="0"/>
                  <a:ea typeface="Helvetica" charset="0"/>
                  <a:cs typeface="Helvetica" charset="0"/>
                </a:rPr>
                <a:t>C </a:t>
              </a:r>
              <a:endParaRPr lang="en-US" sz="1100" b="1" dirty="0">
                <a:solidFill>
                  <a:srgbClr val="FF0000"/>
                </a:solidFill>
                <a:latin typeface="Helvetica" charset="0"/>
                <a:ea typeface="Helvetica" charset="0"/>
                <a:cs typeface="Helvetica" charset="0"/>
              </a:endParaRPr>
            </a:p>
          </p:txBody>
        </p:sp>
      </p:grpSp>
      <p:sp>
        <p:nvSpPr>
          <p:cNvPr id="4" name="TextBox 3"/>
          <p:cNvSpPr txBox="1"/>
          <p:nvPr/>
        </p:nvSpPr>
        <p:spPr>
          <a:xfrm>
            <a:off x="6247813" y="5926390"/>
            <a:ext cx="2755901" cy="369332"/>
          </a:xfrm>
          <a:prstGeom prst="rect">
            <a:avLst/>
          </a:prstGeom>
          <a:noFill/>
        </p:spPr>
        <p:txBody>
          <a:bodyPr wrap="none" rtlCol="0">
            <a:spAutoFit/>
          </a:bodyPr>
          <a:lstStyle/>
          <a:p>
            <a:r>
              <a:rPr lang="en-US" b="1" i="1" dirty="0" err="1">
                <a:solidFill>
                  <a:srgbClr val="FFFFFF"/>
                </a:solidFill>
                <a:ea typeface="ＭＳ 明朝" charset="-128"/>
                <a:cs typeface="Calibri"/>
              </a:rPr>
              <a:t>T</a:t>
            </a:r>
            <a:r>
              <a:rPr lang="en-US" b="1" baseline="-25000" dirty="0" err="1">
                <a:solidFill>
                  <a:srgbClr val="FFFFFF"/>
                </a:solidFill>
                <a:ea typeface="ＭＳ 明朝" charset="-128"/>
                <a:cs typeface="Calibri"/>
              </a:rPr>
              <a:t>eff</a:t>
            </a:r>
            <a:r>
              <a:rPr lang="en-US" b="1" baseline="-25000" dirty="0">
                <a:solidFill>
                  <a:srgbClr val="FFFFFF"/>
                </a:solidFill>
                <a:ea typeface="ＭＳ 明朝" charset="-128"/>
                <a:cs typeface="Calibri"/>
              </a:rPr>
              <a:t> </a:t>
            </a:r>
            <a:r>
              <a:rPr lang="en-US" b="1" dirty="0">
                <a:solidFill>
                  <a:srgbClr val="FFFFFF"/>
                </a:solidFill>
                <a:ea typeface="ＭＳ 明朝" charset="-128"/>
                <a:cs typeface="Calibri"/>
              </a:rPr>
              <a:t>= </a:t>
            </a:r>
            <a:r>
              <a:rPr lang="fi-FI" b="1" dirty="0">
                <a:solidFill>
                  <a:srgbClr val="FFFFFF"/>
                </a:solidFill>
                <a:ea typeface="ＭＳ 明朝" charset="-128"/>
                <a:cs typeface="Calibri"/>
              </a:rPr>
              <a:t>3,527,920 </a:t>
            </a:r>
            <a:r>
              <a:rPr lang="fi-FI" b="1" dirty="0" err="1">
                <a:solidFill>
                  <a:srgbClr val="FFFFFF"/>
                </a:solidFill>
                <a:ea typeface="ＭＳ 明朝" charset="-128"/>
                <a:cs typeface="Calibri"/>
              </a:rPr>
              <a:t>million</a:t>
            </a:r>
            <a:r>
              <a:rPr lang="fi-FI" b="1" dirty="0">
                <a:solidFill>
                  <a:srgbClr val="FFFFFF"/>
                </a:solidFill>
                <a:ea typeface="ＭＳ 明朝" charset="-128"/>
                <a:cs typeface="Calibri"/>
              </a:rPr>
              <a:t> </a:t>
            </a:r>
            <a:r>
              <a:rPr lang="fi-FI" b="1" dirty="0" err="1" smtClean="0">
                <a:solidFill>
                  <a:srgbClr val="FFFFFF"/>
                </a:solidFill>
                <a:ea typeface="ＭＳ 明朝" charset="-128"/>
                <a:cs typeface="Calibri"/>
              </a:rPr>
              <a:t>deg</a:t>
            </a:r>
            <a:endParaRPr lang="en-GB" b="1" dirty="0">
              <a:solidFill>
                <a:srgbClr val="FFFFFF"/>
              </a:solidFill>
              <a:ea typeface="ＭＳ 明朝" charset="-128"/>
              <a:cs typeface="Calibri"/>
            </a:endParaRPr>
          </a:p>
        </p:txBody>
      </p:sp>
    </p:spTree>
    <p:extLst>
      <p:ext uri="{BB962C8B-B14F-4D97-AF65-F5344CB8AC3E}">
        <p14:creationId xmlns:p14="http://schemas.microsoft.com/office/powerpoint/2010/main" val="390440622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50E90">
            <a:alpha val="6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501473"/>
          </a:xfrm>
        </p:spPr>
        <p:txBody>
          <a:bodyPr>
            <a:normAutofit/>
          </a:bodyPr>
          <a:lstStyle/>
          <a:p>
            <a:r>
              <a:rPr lang="en-GB" sz="2400" dirty="0" smtClean="0">
                <a:solidFill>
                  <a:schemeClr val="bg1"/>
                </a:solidFill>
              </a:rPr>
              <a:t>P</a:t>
            </a:r>
            <a:r>
              <a:rPr lang="el-GR" sz="2400" smtClean="0">
                <a:solidFill>
                  <a:schemeClr val="bg1"/>
                </a:solidFill>
              </a:rPr>
              <a:t>οή</a:t>
            </a:r>
            <a:endParaRPr lang="en-US" sz="2400" dirty="0">
              <a:solidFill>
                <a:schemeClr val="bg1"/>
              </a:solidFill>
            </a:endParaRPr>
          </a:p>
        </p:txBody>
      </p:sp>
      <p:sp>
        <p:nvSpPr>
          <p:cNvPr id="5" name="TextBox 4"/>
          <p:cNvSpPr txBox="1"/>
          <p:nvPr/>
        </p:nvSpPr>
        <p:spPr>
          <a:xfrm>
            <a:off x="127002" y="1067962"/>
            <a:ext cx="8559799" cy="923330"/>
          </a:xfrm>
          <a:prstGeom prst="rect">
            <a:avLst/>
          </a:prstGeom>
          <a:noFill/>
        </p:spPr>
        <p:txBody>
          <a:bodyPr wrap="square" rtlCol="0">
            <a:spAutoFit/>
          </a:bodyPr>
          <a:lstStyle/>
          <a:p>
            <a:r>
              <a:rPr lang="el-GR" dirty="0" smtClean="0">
                <a:solidFill>
                  <a:srgbClr val="FFFFFF"/>
                </a:solidFill>
              </a:rPr>
              <a:t>Σε μη κεντρικές συγκρούσεις, η αρχική ασυμμετρία στη γεωμετρ</a:t>
            </a:r>
            <a:r>
              <a:rPr lang="el-GR" dirty="0">
                <a:solidFill>
                  <a:srgbClr val="FFFFFF"/>
                </a:solidFill>
              </a:rPr>
              <a:t>ί</a:t>
            </a:r>
            <a:r>
              <a:rPr lang="el-GR" dirty="0" smtClean="0">
                <a:solidFill>
                  <a:srgbClr val="FFFFFF"/>
                </a:solidFill>
              </a:rPr>
              <a:t>α της σύγκρουσης</a:t>
            </a:r>
            <a:r>
              <a:rPr lang="el-GR" dirty="0">
                <a:solidFill>
                  <a:srgbClr val="FFFFFF"/>
                </a:solidFill>
              </a:rPr>
              <a:t> </a:t>
            </a:r>
            <a:r>
              <a:rPr lang="el-GR" dirty="0" smtClean="0">
                <a:solidFill>
                  <a:srgbClr val="FFFFFF"/>
                </a:solidFill>
              </a:rPr>
              <a:t>έχει σαν αποτέλεσμα ανισοτροπία στη γωνιακή κατανομή των παραγομένων σωματιδίων</a:t>
            </a:r>
          </a:p>
          <a:p>
            <a:endParaRPr lang="en-GB" dirty="0">
              <a:solidFill>
                <a:srgbClr val="FFFFFF"/>
              </a:solidFill>
            </a:endParaRPr>
          </a:p>
        </p:txBody>
      </p:sp>
      <p:sp>
        <p:nvSpPr>
          <p:cNvPr id="3" name="Slide Number Placeholder 2"/>
          <p:cNvSpPr>
            <a:spLocks noGrp="1"/>
          </p:cNvSpPr>
          <p:nvPr>
            <p:ph type="sldNum" sz="quarter" idx="12"/>
          </p:nvPr>
        </p:nvSpPr>
        <p:spPr/>
        <p:txBody>
          <a:bodyPr/>
          <a:lstStyle/>
          <a:p>
            <a:fld id="{8B9660DA-E739-CB4A-AEFC-82AEB23D0057}" type="slidenum">
              <a:rPr lang="en-US" smtClean="0"/>
              <a:t>46</a:t>
            </a:fld>
            <a:endParaRPr lang="en-US"/>
          </a:p>
        </p:txBody>
      </p:sp>
      <p:pic>
        <p:nvPicPr>
          <p:cNvPr id="9" name="Picture 8"/>
          <p:cNvPicPr>
            <a:picLocks noChangeAspect="1"/>
          </p:cNvPicPr>
          <p:nvPr/>
        </p:nvPicPr>
        <p:blipFill>
          <a:blip r:embed="rId2"/>
          <a:stretch>
            <a:fillRect/>
          </a:stretch>
        </p:blipFill>
        <p:spPr>
          <a:xfrm>
            <a:off x="1320324" y="4453262"/>
            <a:ext cx="2663996" cy="2012397"/>
          </a:xfrm>
          <a:prstGeom prst="rect">
            <a:avLst/>
          </a:prstGeom>
        </p:spPr>
      </p:pic>
      <p:sp>
        <p:nvSpPr>
          <p:cNvPr id="14" name="TextBox 13"/>
          <p:cNvSpPr txBox="1"/>
          <p:nvPr/>
        </p:nvSpPr>
        <p:spPr>
          <a:xfrm>
            <a:off x="7013195" y="2858356"/>
            <a:ext cx="2164073" cy="2446824"/>
          </a:xfrm>
          <a:prstGeom prst="rect">
            <a:avLst/>
          </a:prstGeom>
          <a:noFill/>
        </p:spPr>
        <p:txBody>
          <a:bodyPr wrap="square" rtlCol="0">
            <a:spAutoFit/>
          </a:bodyPr>
          <a:lstStyle/>
          <a:p>
            <a:r>
              <a:rPr lang="el-GR" sz="1700" dirty="0" smtClean="0">
                <a:solidFill>
                  <a:srgbClr val="FFFF00"/>
                </a:solidFill>
              </a:rPr>
              <a:t>Εξέλιξη του συστήματος σαν σύνολο :</a:t>
            </a:r>
            <a:r>
              <a:rPr lang="el-GR" sz="1700" dirty="0">
                <a:solidFill>
                  <a:srgbClr val="FFFF00"/>
                </a:solidFill>
              </a:rPr>
              <a:t> </a:t>
            </a:r>
            <a:r>
              <a:rPr lang="el-GR" sz="1700" dirty="0" smtClean="0">
                <a:solidFill>
                  <a:srgbClr val="FFFF00"/>
                </a:solidFill>
              </a:rPr>
              <a:t>πολύ περισσότερα αδρόνια παράλληλα στο επίπεδο της αλληλεπίδρασης  παρά στο κάθετο προς αυτό</a:t>
            </a:r>
            <a:endParaRPr lang="en-US" sz="1700" dirty="0">
              <a:solidFill>
                <a:srgbClr val="FFFF00"/>
              </a:solidFill>
            </a:endParaRPr>
          </a:p>
        </p:txBody>
      </p:sp>
      <p:sp>
        <p:nvSpPr>
          <p:cNvPr id="10" name="Rectangle 9"/>
          <p:cNvSpPr/>
          <p:nvPr/>
        </p:nvSpPr>
        <p:spPr>
          <a:xfrm>
            <a:off x="4138905" y="5344689"/>
            <a:ext cx="4797368" cy="584776"/>
          </a:xfrm>
          <a:prstGeom prst="rect">
            <a:avLst/>
          </a:prstGeom>
          <a:solidFill>
            <a:srgbClr val="250E90"/>
          </a:solidFill>
        </p:spPr>
        <p:txBody>
          <a:bodyPr wrap="square">
            <a:spAutoFit/>
          </a:bodyPr>
          <a:lstStyle/>
          <a:p>
            <a:r>
              <a:rPr lang="el-GR" sz="1600" dirty="0" smtClean="0">
                <a:solidFill>
                  <a:srgbClr val="FFFFFF"/>
                </a:solidFill>
              </a:rPr>
              <a:t>Ελλειπτική ροή</a:t>
            </a:r>
            <a:r>
              <a:rPr lang="en-GB" sz="1600" dirty="0" smtClean="0">
                <a:solidFill>
                  <a:srgbClr val="FFFFFF"/>
                </a:solidFill>
              </a:rPr>
              <a:t>: 2</a:t>
            </a:r>
            <a:r>
              <a:rPr lang="el-GR" sz="1600" baseline="30000" dirty="0">
                <a:solidFill>
                  <a:srgbClr val="FFFFFF"/>
                </a:solidFill>
              </a:rPr>
              <a:t>η</a:t>
            </a:r>
            <a:r>
              <a:rPr lang="en-GB" sz="1600" dirty="0" smtClean="0">
                <a:solidFill>
                  <a:srgbClr val="FFFFFF"/>
                </a:solidFill>
              </a:rPr>
              <a:t> </a:t>
            </a:r>
            <a:r>
              <a:rPr lang="el-GR" sz="1600" dirty="0" smtClean="0">
                <a:solidFill>
                  <a:srgbClr val="FFFFFF"/>
                </a:solidFill>
              </a:rPr>
              <a:t>συνιστώσα </a:t>
            </a:r>
            <a:r>
              <a:rPr lang="en-GB" sz="1600" dirty="0" smtClean="0">
                <a:solidFill>
                  <a:srgbClr val="FFFFFF"/>
                </a:solidFill>
              </a:rPr>
              <a:t>Fourier</a:t>
            </a:r>
            <a:r>
              <a:rPr lang="el-GR" sz="1600" dirty="0" smtClean="0">
                <a:solidFill>
                  <a:srgbClr val="FFFFFF"/>
                </a:solidFill>
              </a:rPr>
              <a:t> της κατανομής των ορμών των σωματιδίων</a:t>
            </a:r>
            <a:endParaRPr lang="en-GB" sz="1600" dirty="0" smtClean="0">
              <a:solidFill>
                <a:srgbClr val="FFFFFF"/>
              </a:solidFill>
            </a:endParaRPr>
          </a:p>
        </p:txBody>
      </p:sp>
      <p:pic>
        <p:nvPicPr>
          <p:cNvPr id="1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8815" y="1911330"/>
            <a:ext cx="4837493" cy="208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43"/>
          <p:cNvGrpSpPr>
            <a:grpSpLocks/>
          </p:cNvGrpSpPr>
          <p:nvPr/>
        </p:nvGrpSpPr>
        <p:grpSpPr bwMode="auto">
          <a:xfrm>
            <a:off x="474501" y="2130867"/>
            <a:ext cx="990600" cy="990600"/>
            <a:chOff x="3219819" y="1603720"/>
            <a:chExt cx="990600" cy="990600"/>
          </a:xfrm>
        </p:grpSpPr>
        <p:grpSp>
          <p:nvGrpSpPr>
            <p:cNvPr id="15" name="Group 13"/>
            <p:cNvGrpSpPr>
              <a:grpSpLocks/>
            </p:cNvGrpSpPr>
            <p:nvPr/>
          </p:nvGrpSpPr>
          <p:grpSpPr bwMode="auto">
            <a:xfrm rot="559884">
              <a:off x="3448419" y="1603720"/>
              <a:ext cx="762000" cy="685800"/>
              <a:chOff x="528" y="1248"/>
              <a:chExt cx="480" cy="432"/>
            </a:xfrm>
          </p:grpSpPr>
          <p:sp>
            <p:nvSpPr>
              <p:cNvPr id="97" name="Line 14"/>
              <p:cNvSpPr>
                <a:spLocks noChangeShapeType="1"/>
              </p:cNvSpPr>
              <p:nvPr/>
            </p:nvSpPr>
            <p:spPr bwMode="auto">
              <a:xfrm flipV="1">
                <a:off x="720" y="1248"/>
                <a:ext cx="288" cy="28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 name="Line 15"/>
              <p:cNvSpPr>
                <a:spLocks noChangeShapeType="1"/>
              </p:cNvSpPr>
              <p:nvPr/>
            </p:nvSpPr>
            <p:spPr bwMode="auto">
              <a:xfrm flipV="1">
                <a:off x="720" y="1344"/>
                <a:ext cx="0"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 name="Line 16"/>
              <p:cNvSpPr>
                <a:spLocks noChangeShapeType="1"/>
              </p:cNvSpPr>
              <p:nvPr/>
            </p:nvSpPr>
            <p:spPr bwMode="auto">
              <a:xfrm flipV="1">
                <a:off x="720" y="1488"/>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 name="Line 17"/>
              <p:cNvSpPr>
                <a:spLocks noChangeShapeType="1"/>
              </p:cNvSpPr>
              <p:nvPr/>
            </p:nvSpPr>
            <p:spPr bwMode="auto">
              <a:xfrm flipH="1" flipV="1">
                <a:off x="528" y="1344"/>
                <a:ext cx="192"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 name="Line 18"/>
              <p:cNvSpPr>
                <a:spLocks noChangeShapeType="1"/>
              </p:cNvSpPr>
              <p:nvPr/>
            </p:nvSpPr>
            <p:spPr bwMode="auto">
              <a:xfrm flipH="1">
                <a:off x="528" y="1536"/>
                <a:ext cx="192"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 name="Line 19"/>
              <p:cNvSpPr>
                <a:spLocks noChangeShapeType="1"/>
              </p:cNvSpPr>
              <p:nvPr/>
            </p:nvSpPr>
            <p:spPr bwMode="auto">
              <a:xfrm>
                <a:off x="720" y="1536"/>
                <a:ext cx="240"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 name="Line 20"/>
              <p:cNvSpPr>
                <a:spLocks noChangeShapeType="1"/>
              </p:cNvSpPr>
              <p:nvPr/>
            </p:nvSpPr>
            <p:spPr bwMode="auto">
              <a:xfrm flipH="1" flipV="1">
                <a:off x="576" y="1536"/>
                <a:ext cx="144"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6" name="Group 23"/>
            <p:cNvGrpSpPr>
              <a:grpSpLocks/>
            </p:cNvGrpSpPr>
            <p:nvPr/>
          </p:nvGrpSpPr>
          <p:grpSpPr bwMode="auto">
            <a:xfrm rot="4023845">
              <a:off x="3486519" y="1794220"/>
              <a:ext cx="762000" cy="685800"/>
              <a:chOff x="528" y="1248"/>
              <a:chExt cx="480" cy="432"/>
            </a:xfrm>
          </p:grpSpPr>
          <p:sp>
            <p:nvSpPr>
              <p:cNvPr id="90" name="Line 24"/>
              <p:cNvSpPr>
                <a:spLocks noChangeShapeType="1"/>
              </p:cNvSpPr>
              <p:nvPr/>
            </p:nvSpPr>
            <p:spPr bwMode="auto">
              <a:xfrm flipV="1">
                <a:off x="720" y="1248"/>
                <a:ext cx="288" cy="28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 name="Line 25"/>
              <p:cNvSpPr>
                <a:spLocks noChangeShapeType="1"/>
              </p:cNvSpPr>
              <p:nvPr/>
            </p:nvSpPr>
            <p:spPr bwMode="auto">
              <a:xfrm flipV="1">
                <a:off x="720" y="1344"/>
                <a:ext cx="0"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 name="Line 26"/>
              <p:cNvSpPr>
                <a:spLocks noChangeShapeType="1"/>
              </p:cNvSpPr>
              <p:nvPr/>
            </p:nvSpPr>
            <p:spPr bwMode="auto">
              <a:xfrm flipV="1">
                <a:off x="720" y="1488"/>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 name="Line 27"/>
              <p:cNvSpPr>
                <a:spLocks noChangeShapeType="1"/>
              </p:cNvSpPr>
              <p:nvPr/>
            </p:nvSpPr>
            <p:spPr bwMode="auto">
              <a:xfrm flipH="1" flipV="1">
                <a:off x="528" y="1344"/>
                <a:ext cx="192"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 name="Line 28"/>
              <p:cNvSpPr>
                <a:spLocks noChangeShapeType="1"/>
              </p:cNvSpPr>
              <p:nvPr/>
            </p:nvSpPr>
            <p:spPr bwMode="auto">
              <a:xfrm flipH="1">
                <a:off x="528" y="1536"/>
                <a:ext cx="192"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 name="Line 29"/>
              <p:cNvSpPr>
                <a:spLocks noChangeShapeType="1"/>
              </p:cNvSpPr>
              <p:nvPr/>
            </p:nvSpPr>
            <p:spPr bwMode="auto">
              <a:xfrm>
                <a:off x="720" y="1536"/>
                <a:ext cx="240"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 name="Line 30"/>
              <p:cNvSpPr>
                <a:spLocks noChangeShapeType="1"/>
              </p:cNvSpPr>
              <p:nvPr/>
            </p:nvSpPr>
            <p:spPr bwMode="auto">
              <a:xfrm flipH="1" flipV="1">
                <a:off x="576" y="1536"/>
                <a:ext cx="144"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7" name="Group 33"/>
            <p:cNvGrpSpPr>
              <a:grpSpLocks/>
            </p:cNvGrpSpPr>
            <p:nvPr/>
          </p:nvGrpSpPr>
          <p:grpSpPr bwMode="auto">
            <a:xfrm rot="-2158059">
              <a:off x="3372219" y="1603720"/>
              <a:ext cx="762000" cy="685800"/>
              <a:chOff x="528" y="1248"/>
              <a:chExt cx="480" cy="432"/>
            </a:xfrm>
          </p:grpSpPr>
          <p:sp>
            <p:nvSpPr>
              <p:cNvPr id="83" name="Line 34"/>
              <p:cNvSpPr>
                <a:spLocks noChangeShapeType="1"/>
              </p:cNvSpPr>
              <p:nvPr/>
            </p:nvSpPr>
            <p:spPr bwMode="auto">
              <a:xfrm flipV="1">
                <a:off x="720" y="1248"/>
                <a:ext cx="288" cy="28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4" name="Line 35"/>
              <p:cNvSpPr>
                <a:spLocks noChangeShapeType="1"/>
              </p:cNvSpPr>
              <p:nvPr/>
            </p:nvSpPr>
            <p:spPr bwMode="auto">
              <a:xfrm flipV="1">
                <a:off x="720" y="1344"/>
                <a:ext cx="0"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 name="Line 36"/>
              <p:cNvSpPr>
                <a:spLocks noChangeShapeType="1"/>
              </p:cNvSpPr>
              <p:nvPr/>
            </p:nvSpPr>
            <p:spPr bwMode="auto">
              <a:xfrm flipV="1">
                <a:off x="720" y="1488"/>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 name="Line 37"/>
              <p:cNvSpPr>
                <a:spLocks noChangeShapeType="1"/>
              </p:cNvSpPr>
              <p:nvPr/>
            </p:nvSpPr>
            <p:spPr bwMode="auto">
              <a:xfrm flipH="1" flipV="1">
                <a:off x="528" y="1344"/>
                <a:ext cx="192"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 name="Line 38"/>
              <p:cNvSpPr>
                <a:spLocks noChangeShapeType="1"/>
              </p:cNvSpPr>
              <p:nvPr/>
            </p:nvSpPr>
            <p:spPr bwMode="auto">
              <a:xfrm flipH="1">
                <a:off x="528" y="1536"/>
                <a:ext cx="192"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 name="Line 39"/>
              <p:cNvSpPr>
                <a:spLocks noChangeShapeType="1"/>
              </p:cNvSpPr>
              <p:nvPr/>
            </p:nvSpPr>
            <p:spPr bwMode="auto">
              <a:xfrm>
                <a:off x="720" y="1536"/>
                <a:ext cx="240"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 name="Line 40"/>
              <p:cNvSpPr>
                <a:spLocks noChangeShapeType="1"/>
              </p:cNvSpPr>
              <p:nvPr/>
            </p:nvSpPr>
            <p:spPr bwMode="auto">
              <a:xfrm flipH="1" flipV="1">
                <a:off x="576" y="1536"/>
                <a:ext cx="144"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8" name="Group 43"/>
            <p:cNvGrpSpPr>
              <a:grpSpLocks/>
            </p:cNvGrpSpPr>
            <p:nvPr/>
          </p:nvGrpSpPr>
          <p:grpSpPr bwMode="auto">
            <a:xfrm rot="-5345865">
              <a:off x="3257919" y="1641820"/>
              <a:ext cx="762000" cy="685800"/>
              <a:chOff x="528" y="1248"/>
              <a:chExt cx="480" cy="432"/>
            </a:xfrm>
          </p:grpSpPr>
          <p:sp>
            <p:nvSpPr>
              <p:cNvPr id="76" name="Line 44"/>
              <p:cNvSpPr>
                <a:spLocks noChangeShapeType="1"/>
              </p:cNvSpPr>
              <p:nvPr/>
            </p:nvSpPr>
            <p:spPr bwMode="auto">
              <a:xfrm flipV="1">
                <a:off x="720" y="1248"/>
                <a:ext cx="288" cy="28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 name="Line 45"/>
              <p:cNvSpPr>
                <a:spLocks noChangeShapeType="1"/>
              </p:cNvSpPr>
              <p:nvPr/>
            </p:nvSpPr>
            <p:spPr bwMode="auto">
              <a:xfrm flipV="1">
                <a:off x="720" y="1344"/>
                <a:ext cx="0"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 name="Line 46"/>
              <p:cNvSpPr>
                <a:spLocks noChangeShapeType="1"/>
              </p:cNvSpPr>
              <p:nvPr/>
            </p:nvSpPr>
            <p:spPr bwMode="auto">
              <a:xfrm flipV="1">
                <a:off x="720" y="1488"/>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 name="Line 47"/>
              <p:cNvSpPr>
                <a:spLocks noChangeShapeType="1"/>
              </p:cNvSpPr>
              <p:nvPr/>
            </p:nvSpPr>
            <p:spPr bwMode="auto">
              <a:xfrm flipH="1" flipV="1">
                <a:off x="528" y="1344"/>
                <a:ext cx="192"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 name="Line 48"/>
              <p:cNvSpPr>
                <a:spLocks noChangeShapeType="1"/>
              </p:cNvSpPr>
              <p:nvPr/>
            </p:nvSpPr>
            <p:spPr bwMode="auto">
              <a:xfrm flipH="1">
                <a:off x="528" y="1536"/>
                <a:ext cx="192"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 name="Line 49"/>
              <p:cNvSpPr>
                <a:spLocks noChangeShapeType="1"/>
              </p:cNvSpPr>
              <p:nvPr/>
            </p:nvSpPr>
            <p:spPr bwMode="auto">
              <a:xfrm>
                <a:off x="720" y="1536"/>
                <a:ext cx="240"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 name="Line 50"/>
              <p:cNvSpPr>
                <a:spLocks noChangeShapeType="1"/>
              </p:cNvSpPr>
              <p:nvPr/>
            </p:nvSpPr>
            <p:spPr bwMode="auto">
              <a:xfrm flipH="1" flipV="1">
                <a:off x="576" y="1536"/>
                <a:ext cx="144"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9" name="Group 53"/>
            <p:cNvGrpSpPr>
              <a:grpSpLocks/>
            </p:cNvGrpSpPr>
            <p:nvPr/>
          </p:nvGrpSpPr>
          <p:grpSpPr bwMode="auto">
            <a:xfrm rot="-7004018">
              <a:off x="3257919" y="1718020"/>
              <a:ext cx="762000" cy="685800"/>
              <a:chOff x="528" y="1248"/>
              <a:chExt cx="480" cy="432"/>
            </a:xfrm>
          </p:grpSpPr>
          <p:sp>
            <p:nvSpPr>
              <p:cNvPr id="69" name="Line 54"/>
              <p:cNvSpPr>
                <a:spLocks noChangeShapeType="1"/>
              </p:cNvSpPr>
              <p:nvPr/>
            </p:nvSpPr>
            <p:spPr bwMode="auto">
              <a:xfrm flipV="1">
                <a:off x="720" y="1248"/>
                <a:ext cx="288" cy="28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 name="Line 55"/>
              <p:cNvSpPr>
                <a:spLocks noChangeShapeType="1"/>
              </p:cNvSpPr>
              <p:nvPr/>
            </p:nvSpPr>
            <p:spPr bwMode="auto">
              <a:xfrm flipV="1">
                <a:off x="720" y="1344"/>
                <a:ext cx="0"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 name="Line 56"/>
              <p:cNvSpPr>
                <a:spLocks noChangeShapeType="1"/>
              </p:cNvSpPr>
              <p:nvPr/>
            </p:nvSpPr>
            <p:spPr bwMode="auto">
              <a:xfrm flipV="1">
                <a:off x="720" y="1488"/>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 name="Line 57"/>
              <p:cNvSpPr>
                <a:spLocks noChangeShapeType="1"/>
              </p:cNvSpPr>
              <p:nvPr/>
            </p:nvSpPr>
            <p:spPr bwMode="auto">
              <a:xfrm flipH="1" flipV="1">
                <a:off x="528" y="1344"/>
                <a:ext cx="192"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 name="Line 58"/>
              <p:cNvSpPr>
                <a:spLocks noChangeShapeType="1"/>
              </p:cNvSpPr>
              <p:nvPr/>
            </p:nvSpPr>
            <p:spPr bwMode="auto">
              <a:xfrm flipH="1">
                <a:off x="528" y="1536"/>
                <a:ext cx="192"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 name="Line 59"/>
              <p:cNvSpPr>
                <a:spLocks noChangeShapeType="1"/>
              </p:cNvSpPr>
              <p:nvPr/>
            </p:nvSpPr>
            <p:spPr bwMode="auto">
              <a:xfrm>
                <a:off x="720" y="1536"/>
                <a:ext cx="240"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 name="Line 60"/>
              <p:cNvSpPr>
                <a:spLocks noChangeShapeType="1"/>
              </p:cNvSpPr>
              <p:nvPr/>
            </p:nvSpPr>
            <p:spPr bwMode="auto">
              <a:xfrm flipH="1" flipV="1">
                <a:off x="576" y="1536"/>
                <a:ext cx="144"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0" name="Group 63"/>
            <p:cNvGrpSpPr>
              <a:grpSpLocks/>
            </p:cNvGrpSpPr>
            <p:nvPr/>
          </p:nvGrpSpPr>
          <p:grpSpPr bwMode="auto">
            <a:xfrm rot="-10584243">
              <a:off x="3296019" y="1832320"/>
              <a:ext cx="762000" cy="685800"/>
              <a:chOff x="528" y="1248"/>
              <a:chExt cx="480" cy="432"/>
            </a:xfrm>
          </p:grpSpPr>
          <p:sp>
            <p:nvSpPr>
              <p:cNvPr id="62" name="Line 64"/>
              <p:cNvSpPr>
                <a:spLocks noChangeShapeType="1"/>
              </p:cNvSpPr>
              <p:nvPr/>
            </p:nvSpPr>
            <p:spPr bwMode="auto">
              <a:xfrm flipV="1">
                <a:off x="720" y="1248"/>
                <a:ext cx="288" cy="28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 name="Line 65"/>
              <p:cNvSpPr>
                <a:spLocks noChangeShapeType="1"/>
              </p:cNvSpPr>
              <p:nvPr/>
            </p:nvSpPr>
            <p:spPr bwMode="auto">
              <a:xfrm flipV="1">
                <a:off x="720" y="1344"/>
                <a:ext cx="0"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 name="Line 66"/>
              <p:cNvSpPr>
                <a:spLocks noChangeShapeType="1"/>
              </p:cNvSpPr>
              <p:nvPr/>
            </p:nvSpPr>
            <p:spPr bwMode="auto">
              <a:xfrm flipV="1">
                <a:off x="720" y="1488"/>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 name="Line 67"/>
              <p:cNvSpPr>
                <a:spLocks noChangeShapeType="1"/>
              </p:cNvSpPr>
              <p:nvPr/>
            </p:nvSpPr>
            <p:spPr bwMode="auto">
              <a:xfrm flipH="1" flipV="1">
                <a:off x="528" y="1344"/>
                <a:ext cx="192"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 name="Line 68"/>
              <p:cNvSpPr>
                <a:spLocks noChangeShapeType="1"/>
              </p:cNvSpPr>
              <p:nvPr/>
            </p:nvSpPr>
            <p:spPr bwMode="auto">
              <a:xfrm flipH="1">
                <a:off x="528" y="1536"/>
                <a:ext cx="192"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 name="Line 69"/>
              <p:cNvSpPr>
                <a:spLocks noChangeShapeType="1"/>
              </p:cNvSpPr>
              <p:nvPr/>
            </p:nvSpPr>
            <p:spPr bwMode="auto">
              <a:xfrm>
                <a:off x="720" y="1536"/>
                <a:ext cx="240"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 name="Line 70"/>
              <p:cNvSpPr>
                <a:spLocks noChangeShapeType="1"/>
              </p:cNvSpPr>
              <p:nvPr/>
            </p:nvSpPr>
            <p:spPr bwMode="auto">
              <a:xfrm flipH="1" flipV="1">
                <a:off x="576" y="1536"/>
                <a:ext cx="144"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1" name="Group 73"/>
            <p:cNvGrpSpPr>
              <a:grpSpLocks/>
            </p:cNvGrpSpPr>
            <p:nvPr/>
          </p:nvGrpSpPr>
          <p:grpSpPr bwMode="auto">
            <a:xfrm rot="7556906">
              <a:off x="3410319" y="1870420"/>
              <a:ext cx="762000" cy="685800"/>
              <a:chOff x="528" y="1248"/>
              <a:chExt cx="480" cy="432"/>
            </a:xfrm>
          </p:grpSpPr>
          <p:sp>
            <p:nvSpPr>
              <p:cNvPr id="55" name="Line 74"/>
              <p:cNvSpPr>
                <a:spLocks noChangeShapeType="1"/>
              </p:cNvSpPr>
              <p:nvPr/>
            </p:nvSpPr>
            <p:spPr bwMode="auto">
              <a:xfrm flipV="1">
                <a:off x="720" y="1248"/>
                <a:ext cx="288" cy="28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 name="Line 75"/>
              <p:cNvSpPr>
                <a:spLocks noChangeShapeType="1"/>
              </p:cNvSpPr>
              <p:nvPr/>
            </p:nvSpPr>
            <p:spPr bwMode="auto">
              <a:xfrm flipV="1">
                <a:off x="720" y="1344"/>
                <a:ext cx="0"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Line 76"/>
              <p:cNvSpPr>
                <a:spLocks noChangeShapeType="1"/>
              </p:cNvSpPr>
              <p:nvPr/>
            </p:nvSpPr>
            <p:spPr bwMode="auto">
              <a:xfrm flipV="1">
                <a:off x="720" y="1488"/>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 name="Line 77"/>
              <p:cNvSpPr>
                <a:spLocks noChangeShapeType="1"/>
              </p:cNvSpPr>
              <p:nvPr/>
            </p:nvSpPr>
            <p:spPr bwMode="auto">
              <a:xfrm flipH="1" flipV="1">
                <a:off x="528" y="1344"/>
                <a:ext cx="192"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 name="Line 78"/>
              <p:cNvSpPr>
                <a:spLocks noChangeShapeType="1"/>
              </p:cNvSpPr>
              <p:nvPr/>
            </p:nvSpPr>
            <p:spPr bwMode="auto">
              <a:xfrm flipH="1">
                <a:off x="528" y="1536"/>
                <a:ext cx="192"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 name="Line 79"/>
              <p:cNvSpPr>
                <a:spLocks noChangeShapeType="1"/>
              </p:cNvSpPr>
              <p:nvPr/>
            </p:nvSpPr>
            <p:spPr bwMode="auto">
              <a:xfrm>
                <a:off x="720" y="1536"/>
                <a:ext cx="240"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 name="Line 80"/>
              <p:cNvSpPr>
                <a:spLocks noChangeShapeType="1"/>
              </p:cNvSpPr>
              <p:nvPr/>
            </p:nvSpPr>
            <p:spPr bwMode="auto">
              <a:xfrm flipH="1" flipV="1">
                <a:off x="576" y="1536"/>
                <a:ext cx="144"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2" name="Group 83"/>
            <p:cNvGrpSpPr>
              <a:grpSpLocks/>
            </p:cNvGrpSpPr>
            <p:nvPr/>
          </p:nvGrpSpPr>
          <p:grpSpPr bwMode="auto">
            <a:xfrm rot="-4003753">
              <a:off x="3257919" y="1641820"/>
              <a:ext cx="762000" cy="685800"/>
              <a:chOff x="528" y="1248"/>
              <a:chExt cx="480" cy="432"/>
            </a:xfrm>
          </p:grpSpPr>
          <p:sp>
            <p:nvSpPr>
              <p:cNvPr id="48" name="Line 84"/>
              <p:cNvSpPr>
                <a:spLocks noChangeShapeType="1"/>
              </p:cNvSpPr>
              <p:nvPr/>
            </p:nvSpPr>
            <p:spPr bwMode="auto">
              <a:xfrm flipV="1">
                <a:off x="720" y="1248"/>
                <a:ext cx="288" cy="28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 name="Line 85"/>
              <p:cNvSpPr>
                <a:spLocks noChangeShapeType="1"/>
              </p:cNvSpPr>
              <p:nvPr/>
            </p:nvSpPr>
            <p:spPr bwMode="auto">
              <a:xfrm flipV="1">
                <a:off x="720" y="1344"/>
                <a:ext cx="0"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 name="Line 86"/>
              <p:cNvSpPr>
                <a:spLocks noChangeShapeType="1"/>
              </p:cNvSpPr>
              <p:nvPr/>
            </p:nvSpPr>
            <p:spPr bwMode="auto">
              <a:xfrm flipV="1">
                <a:off x="720" y="1488"/>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 name="Line 87"/>
              <p:cNvSpPr>
                <a:spLocks noChangeShapeType="1"/>
              </p:cNvSpPr>
              <p:nvPr/>
            </p:nvSpPr>
            <p:spPr bwMode="auto">
              <a:xfrm flipH="1" flipV="1">
                <a:off x="528" y="1344"/>
                <a:ext cx="192"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 name="Line 88"/>
              <p:cNvSpPr>
                <a:spLocks noChangeShapeType="1"/>
              </p:cNvSpPr>
              <p:nvPr/>
            </p:nvSpPr>
            <p:spPr bwMode="auto">
              <a:xfrm flipH="1">
                <a:off x="528" y="1536"/>
                <a:ext cx="192"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 name="Line 89"/>
              <p:cNvSpPr>
                <a:spLocks noChangeShapeType="1"/>
              </p:cNvSpPr>
              <p:nvPr/>
            </p:nvSpPr>
            <p:spPr bwMode="auto">
              <a:xfrm>
                <a:off x="720" y="1536"/>
                <a:ext cx="240"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 name="Line 90"/>
              <p:cNvSpPr>
                <a:spLocks noChangeShapeType="1"/>
              </p:cNvSpPr>
              <p:nvPr/>
            </p:nvSpPr>
            <p:spPr bwMode="auto">
              <a:xfrm flipH="1" flipV="1">
                <a:off x="576" y="1536"/>
                <a:ext cx="144"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3" name="Group 93"/>
            <p:cNvGrpSpPr>
              <a:grpSpLocks/>
            </p:cNvGrpSpPr>
            <p:nvPr/>
          </p:nvGrpSpPr>
          <p:grpSpPr bwMode="auto">
            <a:xfrm rot="-9616783">
              <a:off x="3219819" y="1756120"/>
              <a:ext cx="762000" cy="685800"/>
              <a:chOff x="528" y="1248"/>
              <a:chExt cx="480" cy="432"/>
            </a:xfrm>
          </p:grpSpPr>
          <p:sp>
            <p:nvSpPr>
              <p:cNvPr id="41" name="Line 94"/>
              <p:cNvSpPr>
                <a:spLocks noChangeShapeType="1"/>
              </p:cNvSpPr>
              <p:nvPr/>
            </p:nvSpPr>
            <p:spPr bwMode="auto">
              <a:xfrm flipV="1">
                <a:off x="720" y="1248"/>
                <a:ext cx="288" cy="28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Line 95"/>
              <p:cNvSpPr>
                <a:spLocks noChangeShapeType="1"/>
              </p:cNvSpPr>
              <p:nvPr/>
            </p:nvSpPr>
            <p:spPr bwMode="auto">
              <a:xfrm flipV="1">
                <a:off x="720" y="1344"/>
                <a:ext cx="0"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Line 96"/>
              <p:cNvSpPr>
                <a:spLocks noChangeShapeType="1"/>
              </p:cNvSpPr>
              <p:nvPr/>
            </p:nvSpPr>
            <p:spPr bwMode="auto">
              <a:xfrm flipV="1">
                <a:off x="720" y="1488"/>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 name="Line 97"/>
              <p:cNvSpPr>
                <a:spLocks noChangeShapeType="1"/>
              </p:cNvSpPr>
              <p:nvPr/>
            </p:nvSpPr>
            <p:spPr bwMode="auto">
              <a:xfrm flipH="1" flipV="1">
                <a:off x="528" y="1344"/>
                <a:ext cx="192"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Line 98"/>
              <p:cNvSpPr>
                <a:spLocks noChangeShapeType="1"/>
              </p:cNvSpPr>
              <p:nvPr/>
            </p:nvSpPr>
            <p:spPr bwMode="auto">
              <a:xfrm flipH="1">
                <a:off x="528" y="1536"/>
                <a:ext cx="192"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 name="Line 99"/>
              <p:cNvSpPr>
                <a:spLocks noChangeShapeType="1"/>
              </p:cNvSpPr>
              <p:nvPr/>
            </p:nvSpPr>
            <p:spPr bwMode="auto">
              <a:xfrm>
                <a:off x="720" y="1536"/>
                <a:ext cx="240"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 name="Line 100"/>
              <p:cNvSpPr>
                <a:spLocks noChangeShapeType="1"/>
              </p:cNvSpPr>
              <p:nvPr/>
            </p:nvSpPr>
            <p:spPr bwMode="auto">
              <a:xfrm flipH="1" flipV="1">
                <a:off x="576" y="1536"/>
                <a:ext cx="144"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4" name="Group 103"/>
            <p:cNvGrpSpPr>
              <a:grpSpLocks/>
            </p:cNvGrpSpPr>
            <p:nvPr/>
          </p:nvGrpSpPr>
          <p:grpSpPr bwMode="auto">
            <a:xfrm rot="-569795">
              <a:off x="3448419" y="1603720"/>
              <a:ext cx="762000" cy="685800"/>
              <a:chOff x="528" y="1248"/>
              <a:chExt cx="480" cy="432"/>
            </a:xfrm>
          </p:grpSpPr>
          <p:sp>
            <p:nvSpPr>
              <p:cNvPr id="34" name="Line 104"/>
              <p:cNvSpPr>
                <a:spLocks noChangeShapeType="1"/>
              </p:cNvSpPr>
              <p:nvPr/>
            </p:nvSpPr>
            <p:spPr bwMode="auto">
              <a:xfrm flipV="1">
                <a:off x="720" y="1248"/>
                <a:ext cx="288" cy="28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Line 105"/>
              <p:cNvSpPr>
                <a:spLocks noChangeShapeType="1"/>
              </p:cNvSpPr>
              <p:nvPr/>
            </p:nvSpPr>
            <p:spPr bwMode="auto">
              <a:xfrm flipV="1">
                <a:off x="720" y="1344"/>
                <a:ext cx="0"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 name="Line 106"/>
              <p:cNvSpPr>
                <a:spLocks noChangeShapeType="1"/>
              </p:cNvSpPr>
              <p:nvPr/>
            </p:nvSpPr>
            <p:spPr bwMode="auto">
              <a:xfrm flipV="1">
                <a:off x="720" y="1488"/>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Line 107"/>
              <p:cNvSpPr>
                <a:spLocks noChangeShapeType="1"/>
              </p:cNvSpPr>
              <p:nvPr/>
            </p:nvSpPr>
            <p:spPr bwMode="auto">
              <a:xfrm flipH="1" flipV="1">
                <a:off x="528" y="1344"/>
                <a:ext cx="192"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 name="Line 108"/>
              <p:cNvSpPr>
                <a:spLocks noChangeShapeType="1"/>
              </p:cNvSpPr>
              <p:nvPr/>
            </p:nvSpPr>
            <p:spPr bwMode="auto">
              <a:xfrm flipH="1">
                <a:off x="528" y="1536"/>
                <a:ext cx="192"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Line 109"/>
              <p:cNvSpPr>
                <a:spLocks noChangeShapeType="1"/>
              </p:cNvSpPr>
              <p:nvPr/>
            </p:nvSpPr>
            <p:spPr bwMode="auto">
              <a:xfrm>
                <a:off x="720" y="1536"/>
                <a:ext cx="240"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 name="Line 110"/>
              <p:cNvSpPr>
                <a:spLocks noChangeShapeType="1"/>
              </p:cNvSpPr>
              <p:nvPr/>
            </p:nvSpPr>
            <p:spPr bwMode="auto">
              <a:xfrm flipH="1" flipV="1">
                <a:off x="576" y="1536"/>
                <a:ext cx="144"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5" name="Group 113"/>
            <p:cNvGrpSpPr>
              <a:grpSpLocks/>
            </p:cNvGrpSpPr>
            <p:nvPr/>
          </p:nvGrpSpPr>
          <p:grpSpPr bwMode="auto">
            <a:xfrm rot="-2557780">
              <a:off x="3372219" y="1603720"/>
              <a:ext cx="762000" cy="685800"/>
              <a:chOff x="528" y="1248"/>
              <a:chExt cx="480" cy="432"/>
            </a:xfrm>
          </p:grpSpPr>
          <p:sp>
            <p:nvSpPr>
              <p:cNvPr id="27" name="Line 114"/>
              <p:cNvSpPr>
                <a:spLocks noChangeShapeType="1"/>
              </p:cNvSpPr>
              <p:nvPr/>
            </p:nvSpPr>
            <p:spPr bwMode="auto">
              <a:xfrm flipV="1">
                <a:off x="720" y="1248"/>
                <a:ext cx="288" cy="28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Line 115"/>
              <p:cNvSpPr>
                <a:spLocks noChangeShapeType="1"/>
              </p:cNvSpPr>
              <p:nvPr/>
            </p:nvSpPr>
            <p:spPr bwMode="auto">
              <a:xfrm flipV="1">
                <a:off x="720" y="1344"/>
                <a:ext cx="0"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116"/>
              <p:cNvSpPr>
                <a:spLocks noChangeShapeType="1"/>
              </p:cNvSpPr>
              <p:nvPr/>
            </p:nvSpPr>
            <p:spPr bwMode="auto">
              <a:xfrm flipV="1">
                <a:off x="720" y="1488"/>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Line 117"/>
              <p:cNvSpPr>
                <a:spLocks noChangeShapeType="1"/>
              </p:cNvSpPr>
              <p:nvPr/>
            </p:nvSpPr>
            <p:spPr bwMode="auto">
              <a:xfrm flipH="1" flipV="1">
                <a:off x="528" y="1344"/>
                <a:ext cx="192"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Line 118"/>
              <p:cNvSpPr>
                <a:spLocks noChangeShapeType="1"/>
              </p:cNvSpPr>
              <p:nvPr/>
            </p:nvSpPr>
            <p:spPr bwMode="auto">
              <a:xfrm flipH="1">
                <a:off x="528" y="1536"/>
                <a:ext cx="192"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Line 119"/>
              <p:cNvSpPr>
                <a:spLocks noChangeShapeType="1"/>
              </p:cNvSpPr>
              <p:nvPr/>
            </p:nvSpPr>
            <p:spPr bwMode="auto">
              <a:xfrm>
                <a:off x="720" y="1536"/>
                <a:ext cx="240"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 name="Line 120"/>
              <p:cNvSpPr>
                <a:spLocks noChangeShapeType="1"/>
              </p:cNvSpPr>
              <p:nvPr/>
            </p:nvSpPr>
            <p:spPr bwMode="auto">
              <a:xfrm flipH="1" flipV="1">
                <a:off x="576" y="1536"/>
                <a:ext cx="144"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6" name="AutoShape 12"/>
            <p:cNvSpPr>
              <a:spLocks noChangeArrowheads="1"/>
            </p:cNvSpPr>
            <p:nvPr/>
          </p:nvSpPr>
          <p:spPr bwMode="auto">
            <a:xfrm>
              <a:off x="3586532" y="1860895"/>
              <a:ext cx="304800" cy="381000"/>
            </a:xfrm>
            <a:prstGeom prst="irregularSeal1">
              <a:avLst/>
            </a:prstGeom>
            <a:solidFill>
              <a:srgbClr val="FF9933"/>
            </a:solidFill>
            <a:ln w="9525">
              <a:solidFill>
                <a:srgbClr val="000038"/>
              </a:solidFill>
              <a:miter lim="800000"/>
              <a:headEnd/>
              <a:tailEnd/>
            </a:ln>
          </p:spPr>
          <p:txBody>
            <a:bodyPr wrap="none" anchor="ctr"/>
            <a:lstStyle/>
            <a:p>
              <a:endParaRPr lang="en-US" sz="1600">
                <a:solidFill>
                  <a:srgbClr val="000038"/>
                </a:solidFill>
                <a:cs typeface="Arial" charset="0"/>
              </a:endParaRPr>
            </a:p>
          </p:txBody>
        </p:sp>
      </p:grpSp>
      <p:grpSp>
        <p:nvGrpSpPr>
          <p:cNvPr id="104" name="Group 144"/>
          <p:cNvGrpSpPr>
            <a:grpSpLocks/>
          </p:cNvGrpSpPr>
          <p:nvPr/>
        </p:nvGrpSpPr>
        <p:grpSpPr bwMode="auto">
          <a:xfrm>
            <a:off x="7409431" y="2032695"/>
            <a:ext cx="1295400" cy="762000"/>
            <a:chOff x="7706925" y="1577900"/>
            <a:chExt cx="1295400" cy="762000"/>
          </a:xfrm>
        </p:grpSpPr>
        <p:grpSp>
          <p:nvGrpSpPr>
            <p:cNvPr id="105" name="Group 148"/>
            <p:cNvGrpSpPr>
              <a:grpSpLocks/>
            </p:cNvGrpSpPr>
            <p:nvPr/>
          </p:nvGrpSpPr>
          <p:grpSpPr bwMode="auto">
            <a:xfrm>
              <a:off x="8316525" y="1577900"/>
              <a:ext cx="685800" cy="381000"/>
              <a:chOff x="1824" y="3360"/>
              <a:chExt cx="288" cy="192"/>
            </a:xfrm>
          </p:grpSpPr>
          <p:sp>
            <p:nvSpPr>
              <p:cNvPr id="131" name="Line 134"/>
              <p:cNvSpPr>
                <a:spLocks noChangeShapeType="1"/>
              </p:cNvSpPr>
              <p:nvPr/>
            </p:nvSpPr>
            <p:spPr bwMode="auto">
              <a:xfrm flipV="1">
                <a:off x="1824" y="3408"/>
                <a:ext cx="240"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 name="Line 135"/>
              <p:cNvSpPr>
                <a:spLocks noChangeShapeType="1"/>
              </p:cNvSpPr>
              <p:nvPr/>
            </p:nvSpPr>
            <p:spPr bwMode="auto">
              <a:xfrm flipV="1">
                <a:off x="1824" y="3504"/>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 name="Line 136"/>
              <p:cNvSpPr>
                <a:spLocks noChangeShapeType="1"/>
              </p:cNvSpPr>
              <p:nvPr/>
            </p:nvSpPr>
            <p:spPr bwMode="auto">
              <a:xfrm flipV="1">
                <a:off x="1824" y="3456"/>
                <a:ext cx="288"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 name="Line 137"/>
              <p:cNvSpPr>
                <a:spLocks noChangeShapeType="1"/>
              </p:cNvSpPr>
              <p:nvPr/>
            </p:nvSpPr>
            <p:spPr bwMode="auto">
              <a:xfrm flipV="1">
                <a:off x="1824" y="3456"/>
                <a:ext cx="96"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 name="Line 138"/>
              <p:cNvSpPr>
                <a:spLocks noChangeShapeType="1"/>
              </p:cNvSpPr>
              <p:nvPr/>
            </p:nvSpPr>
            <p:spPr bwMode="auto">
              <a:xfrm flipV="1">
                <a:off x="1824" y="3360"/>
                <a:ext cx="144"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6" name="Line 139"/>
              <p:cNvSpPr>
                <a:spLocks noChangeShapeType="1"/>
              </p:cNvSpPr>
              <p:nvPr/>
            </p:nvSpPr>
            <p:spPr bwMode="auto">
              <a:xfrm flipV="1">
                <a:off x="1824" y="3552"/>
                <a:ext cx="288"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 name="Line 140"/>
              <p:cNvSpPr>
                <a:spLocks noChangeShapeType="1"/>
              </p:cNvSpPr>
              <p:nvPr/>
            </p:nvSpPr>
            <p:spPr bwMode="auto">
              <a:xfrm flipV="1">
                <a:off x="1824" y="3408"/>
                <a:ext cx="48"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06" name="Group 149"/>
            <p:cNvGrpSpPr>
              <a:grpSpLocks/>
            </p:cNvGrpSpPr>
            <p:nvPr/>
          </p:nvGrpSpPr>
          <p:grpSpPr bwMode="auto">
            <a:xfrm flipH="1">
              <a:off x="7706925" y="1577900"/>
              <a:ext cx="685800" cy="381000"/>
              <a:chOff x="1824" y="3360"/>
              <a:chExt cx="288" cy="192"/>
            </a:xfrm>
          </p:grpSpPr>
          <p:sp>
            <p:nvSpPr>
              <p:cNvPr id="124" name="Line 150"/>
              <p:cNvSpPr>
                <a:spLocks noChangeShapeType="1"/>
              </p:cNvSpPr>
              <p:nvPr/>
            </p:nvSpPr>
            <p:spPr bwMode="auto">
              <a:xfrm flipV="1">
                <a:off x="1824" y="3408"/>
                <a:ext cx="240"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5" name="Line 151"/>
              <p:cNvSpPr>
                <a:spLocks noChangeShapeType="1"/>
              </p:cNvSpPr>
              <p:nvPr/>
            </p:nvSpPr>
            <p:spPr bwMode="auto">
              <a:xfrm flipV="1">
                <a:off x="1824" y="3504"/>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6" name="Line 152"/>
              <p:cNvSpPr>
                <a:spLocks noChangeShapeType="1"/>
              </p:cNvSpPr>
              <p:nvPr/>
            </p:nvSpPr>
            <p:spPr bwMode="auto">
              <a:xfrm flipV="1">
                <a:off x="1824" y="3456"/>
                <a:ext cx="288"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 name="Line 153"/>
              <p:cNvSpPr>
                <a:spLocks noChangeShapeType="1"/>
              </p:cNvSpPr>
              <p:nvPr/>
            </p:nvSpPr>
            <p:spPr bwMode="auto">
              <a:xfrm flipV="1">
                <a:off x="1824" y="3456"/>
                <a:ext cx="96"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8" name="Line 154"/>
              <p:cNvSpPr>
                <a:spLocks noChangeShapeType="1"/>
              </p:cNvSpPr>
              <p:nvPr/>
            </p:nvSpPr>
            <p:spPr bwMode="auto">
              <a:xfrm flipV="1">
                <a:off x="1824" y="3360"/>
                <a:ext cx="144"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 name="Line 155"/>
              <p:cNvSpPr>
                <a:spLocks noChangeShapeType="1"/>
              </p:cNvSpPr>
              <p:nvPr/>
            </p:nvSpPr>
            <p:spPr bwMode="auto">
              <a:xfrm flipV="1">
                <a:off x="1824" y="3552"/>
                <a:ext cx="288"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 name="Line 156"/>
              <p:cNvSpPr>
                <a:spLocks noChangeShapeType="1"/>
              </p:cNvSpPr>
              <p:nvPr/>
            </p:nvSpPr>
            <p:spPr bwMode="auto">
              <a:xfrm flipV="1">
                <a:off x="1824" y="3408"/>
                <a:ext cx="48"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07" name="Group 157"/>
            <p:cNvGrpSpPr>
              <a:grpSpLocks/>
            </p:cNvGrpSpPr>
            <p:nvPr/>
          </p:nvGrpSpPr>
          <p:grpSpPr bwMode="auto">
            <a:xfrm flipV="1">
              <a:off x="8316525" y="1958900"/>
              <a:ext cx="685800" cy="381000"/>
              <a:chOff x="1824" y="3360"/>
              <a:chExt cx="288" cy="192"/>
            </a:xfrm>
          </p:grpSpPr>
          <p:sp>
            <p:nvSpPr>
              <p:cNvPr id="117" name="Line 158"/>
              <p:cNvSpPr>
                <a:spLocks noChangeShapeType="1"/>
              </p:cNvSpPr>
              <p:nvPr/>
            </p:nvSpPr>
            <p:spPr bwMode="auto">
              <a:xfrm flipV="1">
                <a:off x="1824" y="3408"/>
                <a:ext cx="240"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8" name="Line 159"/>
              <p:cNvSpPr>
                <a:spLocks noChangeShapeType="1"/>
              </p:cNvSpPr>
              <p:nvPr/>
            </p:nvSpPr>
            <p:spPr bwMode="auto">
              <a:xfrm flipV="1">
                <a:off x="1824" y="3504"/>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 name="Line 160"/>
              <p:cNvSpPr>
                <a:spLocks noChangeShapeType="1"/>
              </p:cNvSpPr>
              <p:nvPr/>
            </p:nvSpPr>
            <p:spPr bwMode="auto">
              <a:xfrm flipV="1">
                <a:off x="1824" y="3456"/>
                <a:ext cx="288"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0" name="Line 161"/>
              <p:cNvSpPr>
                <a:spLocks noChangeShapeType="1"/>
              </p:cNvSpPr>
              <p:nvPr/>
            </p:nvSpPr>
            <p:spPr bwMode="auto">
              <a:xfrm flipV="1">
                <a:off x="1824" y="3456"/>
                <a:ext cx="96"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 name="Line 162"/>
              <p:cNvSpPr>
                <a:spLocks noChangeShapeType="1"/>
              </p:cNvSpPr>
              <p:nvPr/>
            </p:nvSpPr>
            <p:spPr bwMode="auto">
              <a:xfrm flipV="1">
                <a:off x="1824" y="3360"/>
                <a:ext cx="144"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 name="Line 163"/>
              <p:cNvSpPr>
                <a:spLocks noChangeShapeType="1"/>
              </p:cNvSpPr>
              <p:nvPr/>
            </p:nvSpPr>
            <p:spPr bwMode="auto">
              <a:xfrm flipV="1">
                <a:off x="1824" y="3552"/>
                <a:ext cx="288"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 name="Line 164"/>
              <p:cNvSpPr>
                <a:spLocks noChangeShapeType="1"/>
              </p:cNvSpPr>
              <p:nvPr/>
            </p:nvSpPr>
            <p:spPr bwMode="auto">
              <a:xfrm flipV="1">
                <a:off x="1824" y="3408"/>
                <a:ext cx="48"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08" name="Group 165"/>
            <p:cNvGrpSpPr>
              <a:grpSpLocks/>
            </p:cNvGrpSpPr>
            <p:nvPr/>
          </p:nvGrpSpPr>
          <p:grpSpPr bwMode="auto">
            <a:xfrm flipH="1" flipV="1">
              <a:off x="7706925" y="1958900"/>
              <a:ext cx="685800" cy="381000"/>
              <a:chOff x="1824" y="3360"/>
              <a:chExt cx="288" cy="192"/>
            </a:xfrm>
          </p:grpSpPr>
          <p:sp>
            <p:nvSpPr>
              <p:cNvPr id="110" name="Line 166"/>
              <p:cNvSpPr>
                <a:spLocks noChangeShapeType="1"/>
              </p:cNvSpPr>
              <p:nvPr/>
            </p:nvSpPr>
            <p:spPr bwMode="auto">
              <a:xfrm flipV="1">
                <a:off x="1824" y="3408"/>
                <a:ext cx="240"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1" name="Line 167"/>
              <p:cNvSpPr>
                <a:spLocks noChangeShapeType="1"/>
              </p:cNvSpPr>
              <p:nvPr/>
            </p:nvSpPr>
            <p:spPr bwMode="auto">
              <a:xfrm flipV="1">
                <a:off x="1824" y="3504"/>
                <a:ext cx="240" cy="48"/>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 name="Line 168"/>
              <p:cNvSpPr>
                <a:spLocks noChangeShapeType="1"/>
              </p:cNvSpPr>
              <p:nvPr/>
            </p:nvSpPr>
            <p:spPr bwMode="auto">
              <a:xfrm flipV="1">
                <a:off x="1824" y="3456"/>
                <a:ext cx="288"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 name="Line 169"/>
              <p:cNvSpPr>
                <a:spLocks noChangeShapeType="1"/>
              </p:cNvSpPr>
              <p:nvPr/>
            </p:nvSpPr>
            <p:spPr bwMode="auto">
              <a:xfrm flipV="1">
                <a:off x="1824" y="3456"/>
                <a:ext cx="96" cy="96"/>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 name="Line 170"/>
              <p:cNvSpPr>
                <a:spLocks noChangeShapeType="1"/>
              </p:cNvSpPr>
              <p:nvPr/>
            </p:nvSpPr>
            <p:spPr bwMode="auto">
              <a:xfrm flipV="1">
                <a:off x="1824" y="3360"/>
                <a:ext cx="144" cy="192"/>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 name="Line 171"/>
              <p:cNvSpPr>
                <a:spLocks noChangeShapeType="1"/>
              </p:cNvSpPr>
              <p:nvPr/>
            </p:nvSpPr>
            <p:spPr bwMode="auto">
              <a:xfrm flipV="1">
                <a:off x="1824" y="3552"/>
                <a:ext cx="288" cy="0"/>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6" name="Line 172"/>
              <p:cNvSpPr>
                <a:spLocks noChangeShapeType="1"/>
              </p:cNvSpPr>
              <p:nvPr/>
            </p:nvSpPr>
            <p:spPr bwMode="auto">
              <a:xfrm flipV="1">
                <a:off x="1824" y="3408"/>
                <a:ext cx="48" cy="144"/>
              </a:xfrm>
              <a:prstGeom prst="line">
                <a:avLst/>
              </a:prstGeom>
              <a:noFill/>
              <a:ln w="19050">
                <a:solidFill>
                  <a:srgbClr val="000038"/>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9" name="AutoShape 133"/>
            <p:cNvSpPr>
              <a:spLocks noChangeArrowheads="1"/>
            </p:cNvSpPr>
            <p:nvPr/>
          </p:nvSpPr>
          <p:spPr bwMode="auto">
            <a:xfrm>
              <a:off x="8195875" y="1773163"/>
              <a:ext cx="304800" cy="381000"/>
            </a:xfrm>
            <a:prstGeom prst="irregularSeal1">
              <a:avLst/>
            </a:prstGeom>
            <a:solidFill>
              <a:srgbClr val="FF9933"/>
            </a:solidFill>
            <a:ln w="9525">
              <a:solidFill>
                <a:srgbClr val="000038"/>
              </a:solidFill>
              <a:miter lim="800000"/>
              <a:headEnd/>
              <a:tailEnd/>
            </a:ln>
          </p:spPr>
          <p:txBody>
            <a:bodyPr wrap="none" anchor="ctr"/>
            <a:lstStyle/>
            <a:p>
              <a:endParaRPr lang="en-US" sz="1600">
                <a:solidFill>
                  <a:srgbClr val="000038"/>
                </a:solidFill>
                <a:cs typeface="Arial" charset="0"/>
              </a:endParaRPr>
            </a:p>
          </p:txBody>
        </p:sp>
      </p:grpSp>
      <p:sp>
        <p:nvSpPr>
          <p:cNvPr id="4" name="TextBox 3"/>
          <p:cNvSpPr txBox="1"/>
          <p:nvPr/>
        </p:nvSpPr>
        <p:spPr>
          <a:xfrm>
            <a:off x="74727" y="3129822"/>
            <a:ext cx="1779619" cy="1200329"/>
          </a:xfrm>
          <a:prstGeom prst="rect">
            <a:avLst/>
          </a:prstGeom>
          <a:noFill/>
        </p:spPr>
        <p:txBody>
          <a:bodyPr wrap="square" rtlCol="0">
            <a:spAutoFit/>
          </a:bodyPr>
          <a:lstStyle/>
          <a:p>
            <a:r>
              <a:rPr lang="el-GR" dirty="0" smtClean="0">
                <a:solidFill>
                  <a:srgbClr val="FFFF00"/>
                </a:solidFill>
              </a:rPr>
              <a:t>Υπέρθεση ανεξάρτητων συγκρούσεων πρωτονίων</a:t>
            </a:r>
            <a:endParaRPr lang="fr-FR" dirty="0">
              <a:solidFill>
                <a:srgbClr val="FFFF00"/>
              </a:solidFill>
            </a:endParaRPr>
          </a:p>
        </p:txBody>
      </p:sp>
      <p:sp>
        <p:nvSpPr>
          <p:cNvPr id="7" name="Footer Placeholder 6"/>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3141451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501473"/>
          </a:xfrm>
        </p:spPr>
        <p:txBody>
          <a:bodyPr>
            <a:normAutofit/>
          </a:bodyPr>
          <a:lstStyle/>
          <a:p>
            <a:r>
              <a:rPr lang="el-GR" sz="2400" dirty="0" smtClean="0">
                <a:solidFill>
                  <a:schemeClr val="bg1"/>
                </a:solidFill>
              </a:rPr>
              <a:t>Ενα τέ</a:t>
            </a:r>
            <a:r>
              <a:rPr lang="el-GR" sz="2400" dirty="0">
                <a:solidFill>
                  <a:schemeClr val="bg1"/>
                </a:solidFill>
              </a:rPr>
              <a:t>λ</a:t>
            </a:r>
            <a:r>
              <a:rPr lang="el-GR" sz="2400" dirty="0" smtClean="0">
                <a:solidFill>
                  <a:schemeClr val="bg1"/>
                </a:solidFill>
              </a:rPr>
              <a:t>ειο υγρό στο </a:t>
            </a:r>
            <a:r>
              <a:rPr lang="en-GB" sz="2400" dirty="0" smtClean="0">
                <a:solidFill>
                  <a:schemeClr val="bg1"/>
                </a:solidFill>
              </a:rPr>
              <a:t>LHC</a:t>
            </a:r>
            <a:endParaRPr lang="en-US" sz="2400" dirty="0">
              <a:solidFill>
                <a:schemeClr val="bg1"/>
              </a:solidFill>
            </a:endParaRPr>
          </a:p>
        </p:txBody>
      </p:sp>
      <p:sp>
        <p:nvSpPr>
          <p:cNvPr id="5" name="TextBox 4"/>
          <p:cNvSpPr txBox="1"/>
          <p:nvPr/>
        </p:nvSpPr>
        <p:spPr>
          <a:xfrm>
            <a:off x="481569" y="1067963"/>
            <a:ext cx="8444986" cy="3785652"/>
          </a:xfrm>
          <a:prstGeom prst="rect">
            <a:avLst/>
          </a:prstGeom>
          <a:noFill/>
        </p:spPr>
        <p:txBody>
          <a:bodyPr wrap="square" rtlCol="0">
            <a:spAutoFit/>
          </a:bodyPr>
          <a:lstStyle/>
          <a:p>
            <a:r>
              <a:rPr lang="el-GR" dirty="0" smtClean="0">
                <a:solidFill>
                  <a:srgbClr val="FFFFFF"/>
                </a:solidFill>
              </a:rPr>
              <a:t> </a:t>
            </a:r>
            <a:r>
              <a:rPr lang="el-GR" sz="2000" dirty="0" smtClean="0">
                <a:solidFill>
                  <a:srgbClr val="FFFFFF"/>
                </a:solidFill>
              </a:rPr>
              <a:t>Το μέγεθος της ελλειπτικής ροής εξαρτάται από την τριβή στο μέσο και χαρακτηρίζεται από το λόγο η/</a:t>
            </a:r>
            <a:r>
              <a:rPr lang="en-GB" sz="2000" dirty="0" smtClean="0">
                <a:solidFill>
                  <a:srgbClr val="FFFFFF"/>
                </a:solidFill>
              </a:rPr>
              <a:t>s, </a:t>
            </a:r>
            <a:r>
              <a:rPr lang="el-GR" sz="2000" dirty="0" smtClean="0">
                <a:solidFill>
                  <a:srgbClr val="FFFFFF"/>
                </a:solidFill>
              </a:rPr>
              <a:t>όπου η το ιξώδες και </a:t>
            </a:r>
            <a:r>
              <a:rPr lang="en-GB" sz="2000" dirty="0" smtClean="0">
                <a:solidFill>
                  <a:srgbClr val="FFFFFF"/>
                </a:solidFill>
              </a:rPr>
              <a:t>s</a:t>
            </a:r>
            <a:r>
              <a:rPr lang="el-GR" sz="2000" dirty="0" smtClean="0">
                <a:solidFill>
                  <a:srgbClr val="FFFFFF"/>
                </a:solidFill>
              </a:rPr>
              <a:t> η εντροπία.</a:t>
            </a:r>
          </a:p>
          <a:p>
            <a:r>
              <a:rPr lang="el-GR" sz="2000" dirty="0" smtClean="0">
                <a:solidFill>
                  <a:srgbClr val="FFFFFF"/>
                </a:solidFill>
              </a:rPr>
              <a:t>Η πυκνή </a:t>
            </a:r>
            <a:r>
              <a:rPr lang="el-GR" sz="2000" dirty="0">
                <a:solidFill>
                  <a:srgbClr val="FFFFFF"/>
                </a:solidFill>
              </a:rPr>
              <a:t>ύ</a:t>
            </a:r>
            <a:r>
              <a:rPr lang="el-GR" sz="2000" dirty="0" smtClean="0">
                <a:solidFill>
                  <a:srgbClr val="FFFFFF"/>
                </a:solidFill>
              </a:rPr>
              <a:t>λη που δημιουργείται από τη </a:t>
            </a:r>
            <a:r>
              <a:rPr lang="el-GR" sz="2000" dirty="0">
                <a:solidFill>
                  <a:srgbClr val="FFFFFF"/>
                </a:solidFill>
              </a:rPr>
              <a:t>σύγκρουση ρέει σχεδόν χωρίς τριβή (όπως το νερό, που έχει </a:t>
            </a:r>
            <a:r>
              <a:rPr lang="el-GR" sz="2000" dirty="0" smtClean="0">
                <a:solidFill>
                  <a:srgbClr val="FFFFFF"/>
                </a:solidFill>
              </a:rPr>
              <a:t>μικρό </a:t>
            </a:r>
            <a:r>
              <a:rPr lang="el-GR" sz="2000" dirty="0">
                <a:solidFill>
                  <a:srgbClr val="FFFFFF"/>
                </a:solidFill>
              </a:rPr>
              <a:t>ιξωδες) </a:t>
            </a:r>
            <a:r>
              <a:rPr lang="el-GR" sz="2000" dirty="0" smtClean="0">
                <a:solidFill>
                  <a:srgbClr val="FFFFFF"/>
                </a:solidFill>
              </a:rPr>
              <a:t>και όχι </a:t>
            </a:r>
            <a:r>
              <a:rPr lang="el-GR" sz="2000" dirty="0">
                <a:solidFill>
                  <a:srgbClr val="FFFFFF"/>
                </a:solidFill>
              </a:rPr>
              <a:t>ό</a:t>
            </a:r>
            <a:r>
              <a:rPr lang="el-GR" sz="2000" dirty="0" smtClean="0">
                <a:solidFill>
                  <a:srgbClr val="FFFFFF"/>
                </a:solidFill>
              </a:rPr>
              <a:t>πως το μέλι που έχει μεγάλο ιξώδες.</a:t>
            </a:r>
          </a:p>
          <a:p>
            <a:endParaRPr lang="el-GR" sz="2000" dirty="0">
              <a:solidFill>
                <a:srgbClr val="FFFFFF"/>
              </a:solidFill>
            </a:endParaRPr>
          </a:p>
          <a:p>
            <a:r>
              <a:rPr lang="el-GR" sz="2000" dirty="0" smtClean="0">
                <a:solidFill>
                  <a:srgbClr val="FFFF00"/>
                </a:solidFill>
              </a:rPr>
              <a:t>Η ύλη που σχηματίζεται από τις συγκρούσεις βαριών ιόντων αναμενόταν αρχικά να συμπεριφέρεται σαν αέριο πλάσμα.  Αντί γι’αυτό, φαίνεται να συμπεριφέρεται σαν τέλειο υγρό, με συντονισμένη συλλογική κίνηση (ροή) των σωματιδίων που το συνιστούν.</a:t>
            </a:r>
          </a:p>
          <a:p>
            <a:endParaRPr lang="el-GR" sz="2000" dirty="0" smtClean="0">
              <a:solidFill>
                <a:srgbClr val="FFFFFF"/>
              </a:solidFill>
            </a:endParaRPr>
          </a:p>
          <a:p>
            <a:endParaRPr lang="el-GR" sz="2000" dirty="0">
              <a:solidFill>
                <a:srgbClr val="FFFFFF"/>
              </a:solidFill>
            </a:endParaRPr>
          </a:p>
        </p:txBody>
      </p:sp>
      <p:sp>
        <p:nvSpPr>
          <p:cNvPr id="3" name="Slide Number Placeholder 2"/>
          <p:cNvSpPr>
            <a:spLocks noGrp="1"/>
          </p:cNvSpPr>
          <p:nvPr>
            <p:ph type="sldNum" sz="quarter" idx="12"/>
          </p:nvPr>
        </p:nvSpPr>
        <p:spPr/>
        <p:txBody>
          <a:bodyPr/>
          <a:lstStyle/>
          <a:p>
            <a:fld id="{8B9660DA-E739-CB4A-AEFC-82AEB23D0057}" type="slidenum">
              <a:rPr lang="en-US" smtClean="0"/>
              <a:t>47</a:t>
            </a:fld>
            <a:endParaRPr lang="en-US"/>
          </a:p>
        </p:txBody>
      </p:sp>
      <p:sp>
        <p:nvSpPr>
          <p:cNvPr id="11" name="TextBox 10"/>
          <p:cNvSpPr txBox="1"/>
          <p:nvPr/>
        </p:nvSpPr>
        <p:spPr>
          <a:xfrm>
            <a:off x="419211" y="4464838"/>
            <a:ext cx="8587642" cy="1477328"/>
          </a:xfrm>
          <a:prstGeom prst="rect">
            <a:avLst/>
          </a:prstGeom>
          <a:noFill/>
        </p:spPr>
        <p:txBody>
          <a:bodyPr wrap="square" rtlCol="0">
            <a:spAutoFit/>
          </a:bodyPr>
          <a:lstStyle/>
          <a:p>
            <a:r>
              <a:rPr lang="el-GR" dirty="0">
                <a:solidFill>
                  <a:srgbClr val="FFFF00"/>
                </a:solidFill>
              </a:rPr>
              <a:t>Ηδη είχε ανακοινωθεί από τα πειράματα στο </a:t>
            </a:r>
            <a:r>
              <a:rPr lang="en-GB" dirty="0" smtClean="0">
                <a:solidFill>
                  <a:srgbClr val="FFFF00"/>
                </a:solidFill>
              </a:rPr>
              <a:t>RHIC</a:t>
            </a:r>
            <a:r>
              <a:rPr lang="el-GR" dirty="0" smtClean="0">
                <a:solidFill>
                  <a:srgbClr val="FFFFFF"/>
                </a:solidFill>
              </a:rPr>
              <a:t> </a:t>
            </a:r>
            <a:r>
              <a:rPr lang="en-GB" dirty="0">
                <a:solidFill>
                  <a:srgbClr val="FFFFFF"/>
                </a:solidFill>
              </a:rPr>
              <a:t>(Relativistic Heavy Ion Collider)  </a:t>
            </a:r>
            <a:r>
              <a:rPr lang="el-GR" dirty="0">
                <a:solidFill>
                  <a:srgbClr val="FFFFFF"/>
                </a:solidFill>
              </a:rPr>
              <a:t>στο </a:t>
            </a:r>
            <a:r>
              <a:rPr lang="en-GB" dirty="0">
                <a:solidFill>
                  <a:srgbClr val="FFFFFF"/>
                </a:solidFill>
              </a:rPr>
              <a:t>Brookhaven</a:t>
            </a:r>
            <a:r>
              <a:rPr lang="el-GR" dirty="0">
                <a:solidFill>
                  <a:srgbClr val="FFFFFF"/>
                </a:solidFill>
              </a:rPr>
              <a:t> </a:t>
            </a:r>
            <a:r>
              <a:rPr lang="en-GB" dirty="0">
                <a:solidFill>
                  <a:srgbClr val="FFFFFF"/>
                </a:solidFill>
              </a:rPr>
              <a:t>(</a:t>
            </a:r>
            <a:r>
              <a:rPr lang="en-GB" dirty="0" smtClean="0">
                <a:solidFill>
                  <a:srgbClr val="FFFFFF"/>
                </a:solidFill>
              </a:rPr>
              <a:t>US</a:t>
            </a:r>
            <a:r>
              <a:rPr lang="el-GR" dirty="0" smtClean="0">
                <a:solidFill>
                  <a:srgbClr val="FFFFFF"/>
                </a:solidFill>
              </a:rPr>
              <a:t>Α), όπου συγκρούονται </a:t>
            </a:r>
            <a:r>
              <a:rPr lang="el-GR" dirty="0">
                <a:solidFill>
                  <a:srgbClr val="FFFFFF"/>
                </a:solidFill>
              </a:rPr>
              <a:t>πυρήνες </a:t>
            </a:r>
            <a:r>
              <a:rPr lang="el-GR" dirty="0" smtClean="0">
                <a:solidFill>
                  <a:srgbClr val="FFFFFF"/>
                </a:solidFill>
              </a:rPr>
              <a:t>χρυσού με ενέργεια 13 </a:t>
            </a:r>
            <a:r>
              <a:rPr lang="el-GR" dirty="0">
                <a:solidFill>
                  <a:srgbClr val="FFFFFF"/>
                </a:solidFill>
              </a:rPr>
              <a:t>φορές </a:t>
            </a:r>
            <a:r>
              <a:rPr lang="el-GR" dirty="0" smtClean="0">
                <a:solidFill>
                  <a:srgbClr val="FFFFFF"/>
                </a:solidFill>
              </a:rPr>
              <a:t>μικρότερη </a:t>
            </a:r>
          </a:p>
          <a:p>
            <a:endParaRPr lang="el-GR" dirty="0">
              <a:solidFill>
                <a:srgbClr val="FFFFFF"/>
              </a:solidFill>
            </a:endParaRPr>
          </a:p>
          <a:p>
            <a:r>
              <a:rPr lang="el-GR" dirty="0">
                <a:solidFill>
                  <a:srgbClr val="FFC8E5"/>
                </a:solidFill>
              </a:rPr>
              <a:t>Ενα από τα πιο θεαματικά αποτελέσματα από τα πειράματα βαριών ιόντων</a:t>
            </a:r>
            <a:endParaRPr lang="en-US" dirty="0">
              <a:solidFill>
                <a:srgbClr val="FFC8E5"/>
              </a:solidFill>
            </a:endParaRPr>
          </a:p>
          <a:p>
            <a:endParaRPr lang="el-GR" dirty="0">
              <a:solidFill>
                <a:srgbClr val="FFFFFF"/>
              </a:solidFill>
            </a:endParaRPr>
          </a:p>
        </p:txBody>
      </p:sp>
      <p:sp>
        <p:nvSpPr>
          <p:cNvPr id="4" name="Footer Placeholder 3"/>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361207745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Box 7"/>
          <p:cNvSpPr txBox="1">
            <a:spLocks noChangeArrowheads="1"/>
          </p:cNvSpPr>
          <p:nvPr/>
        </p:nvSpPr>
        <p:spPr bwMode="auto">
          <a:xfrm>
            <a:off x="1" y="404813"/>
            <a:ext cx="9143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l-GR" sz="2800" b="0" dirty="0">
                <a:solidFill>
                  <a:srgbClr val="FFFF00"/>
                </a:solidFill>
                <a:latin typeface="Calibri"/>
                <a:cs typeface="Calibri"/>
              </a:rPr>
              <a:t>Ενίσχυση της παραδοξότητας (</a:t>
            </a:r>
            <a:r>
              <a:rPr lang="en-US" sz="2800" b="0" dirty="0">
                <a:solidFill>
                  <a:srgbClr val="FFFF00"/>
                </a:solidFill>
                <a:latin typeface="Calibri"/>
                <a:cs typeface="Calibri"/>
              </a:rPr>
              <a:t>Strangeness enhancement </a:t>
            </a:r>
            <a:r>
              <a:rPr lang="el-GR" sz="2800" b="0" dirty="0">
                <a:solidFill>
                  <a:srgbClr val="FFFF00"/>
                </a:solidFill>
                <a:latin typeface="Calibri"/>
                <a:cs typeface="Calibri"/>
              </a:rPr>
              <a:t>)</a:t>
            </a:r>
          </a:p>
        </p:txBody>
      </p:sp>
      <p:sp>
        <p:nvSpPr>
          <p:cNvPr id="31750" name="TextBox 1"/>
          <p:cNvSpPr txBox="1">
            <a:spLocks noChangeArrowheads="1"/>
          </p:cNvSpPr>
          <p:nvPr/>
        </p:nvSpPr>
        <p:spPr bwMode="auto">
          <a:xfrm>
            <a:off x="250825" y="5222877"/>
            <a:ext cx="78534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GB" sz="2000" b="0" dirty="0">
                <a:solidFill>
                  <a:srgbClr val="FFFFFF"/>
                </a:solidFill>
                <a:latin typeface="Calibri"/>
                <a:cs typeface="Calibri"/>
              </a:rPr>
              <a:t>A</a:t>
            </a:r>
            <a:r>
              <a:rPr lang="el-GR" sz="2000" b="0" dirty="0">
                <a:solidFill>
                  <a:srgbClr val="FFFFFF"/>
                </a:solidFill>
                <a:latin typeface="Calibri"/>
                <a:cs typeface="Calibri"/>
              </a:rPr>
              <a:t>ριθμος των σωματιδίων ενός τύπου ανά αλληλεπίδραση </a:t>
            </a:r>
            <a:r>
              <a:rPr lang="en-GB" sz="2000" b="0" dirty="0" err="1">
                <a:solidFill>
                  <a:srgbClr val="FFFFFF"/>
                </a:solidFill>
                <a:latin typeface="Calibri"/>
                <a:cs typeface="Calibri"/>
              </a:rPr>
              <a:t>PbPb</a:t>
            </a:r>
            <a:r>
              <a:rPr lang="en-GB" sz="2000" b="0" dirty="0">
                <a:solidFill>
                  <a:srgbClr val="FFFFFF"/>
                </a:solidFill>
                <a:latin typeface="Calibri"/>
                <a:cs typeface="Calibri"/>
              </a:rPr>
              <a:t>/&lt;</a:t>
            </a:r>
            <a:r>
              <a:rPr lang="en-GB" sz="2000" b="0" dirty="0" err="1">
                <a:solidFill>
                  <a:srgbClr val="FFFFFF"/>
                </a:solidFill>
                <a:latin typeface="Calibri"/>
                <a:cs typeface="Calibri"/>
              </a:rPr>
              <a:t>N</a:t>
            </a:r>
            <a:r>
              <a:rPr lang="en-GB" sz="2000" b="0" baseline="-25000" dirty="0" err="1">
                <a:solidFill>
                  <a:srgbClr val="FFFFFF"/>
                </a:solidFill>
                <a:latin typeface="Calibri"/>
                <a:cs typeface="Calibri"/>
              </a:rPr>
              <a:t>part</a:t>
            </a:r>
            <a:r>
              <a:rPr lang="en-GB" sz="2000" b="0" dirty="0">
                <a:solidFill>
                  <a:srgbClr val="FFFFFF"/>
                </a:solidFill>
                <a:latin typeface="Calibri"/>
                <a:cs typeface="Calibri"/>
              </a:rPr>
              <a:t>&gt;</a:t>
            </a:r>
            <a:r>
              <a:rPr lang="el-GR" sz="2000" b="0" dirty="0">
                <a:solidFill>
                  <a:srgbClr val="FFFFFF"/>
                </a:solidFill>
                <a:latin typeface="Calibri"/>
                <a:cs typeface="Calibri"/>
              </a:rPr>
              <a:t> </a:t>
            </a:r>
            <a:endParaRPr lang="en-GB" sz="2000" b="0" dirty="0">
              <a:solidFill>
                <a:srgbClr val="FFFFFF"/>
              </a:solidFill>
              <a:latin typeface="Calibri"/>
              <a:cs typeface="Calibri"/>
            </a:endParaRPr>
          </a:p>
          <a:p>
            <a:r>
              <a:rPr lang="en-GB" sz="2000" b="0" dirty="0">
                <a:solidFill>
                  <a:srgbClr val="FFFFFF"/>
                </a:solidFill>
                <a:latin typeface="Calibri"/>
                <a:cs typeface="Calibri"/>
              </a:rPr>
              <a:t>____________________________________________________________</a:t>
            </a:r>
          </a:p>
          <a:p>
            <a:r>
              <a:rPr lang="en-GB" sz="2000" b="0" dirty="0">
                <a:solidFill>
                  <a:srgbClr val="FFFFFF"/>
                </a:solidFill>
                <a:latin typeface="Calibri"/>
                <a:cs typeface="Calibri"/>
              </a:rPr>
              <a:t>A</a:t>
            </a:r>
            <a:r>
              <a:rPr lang="el-GR" sz="2000" b="0" dirty="0">
                <a:solidFill>
                  <a:srgbClr val="FFFFFF"/>
                </a:solidFill>
                <a:latin typeface="Calibri"/>
                <a:cs typeface="Calibri"/>
              </a:rPr>
              <a:t>ριθμος των σωματιδίων του ίδιου τύπου ανά αλληλεπίδραση </a:t>
            </a:r>
            <a:r>
              <a:rPr lang="en-GB" sz="2000" b="0" dirty="0" err="1">
                <a:solidFill>
                  <a:srgbClr val="FFFFFF"/>
                </a:solidFill>
                <a:latin typeface="Calibri"/>
                <a:cs typeface="Calibri"/>
              </a:rPr>
              <a:t>pp</a:t>
            </a:r>
            <a:r>
              <a:rPr lang="en-GB" sz="2000" b="0" dirty="0">
                <a:solidFill>
                  <a:srgbClr val="FFFFFF"/>
                </a:solidFill>
                <a:latin typeface="Calibri"/>
                <a:cs typeface="Calibri"/>
              </a:rPr>
              <a:t>/2</a:t>
            </a:r>
          </a:p>
        </p:txBody>
      </p:sp>
      <p:sp>
        <p:nvSpPr>
          <p:cNvPr id="31751" name="TextBox 1"/>
          <p:cNvSpPr txBox="1">
            <a:spLocks noChangeArrowheads="1"/>
          </p:cNvSpPr>
          <p:nvPr/>
        </p:nvSpPr>
        <p:spPr bwMode="auto">
          <a:xfrm>
            <a:off x="603251" y="917413"/>
            <a:ext cx="695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l-GR" sz="2000" b="0" dirty="0">
                <a:solidFill>
                  <a:schemeClr val="bg1"/>
                </a:solidFill>
                <a:latin typeface="Calibri"/>
                <a:cs typeface="Calibri"/>
              </a:rPr>
              <a:t>Ενα από τα πρώτα σήματα για το πλάσμα κουάρκ και γλουονίων</a:t>
            </a:r>
            <a:endParaRPr lang="en-GB" sz="2000" b="0" dirty="0">
              <a:solidFill>
                <a:schemeClr val="bg1"/>
              </a:solidFill>
              <a:latin typeface="Calibri"/>
              <a:cs typeface="Calibri"/>
            </a:endParaRPr>
          </a:p>
        </p:txBody>
      </p:sp>
      <p:pic>
        <p:nvPicPr>
          <p:cNvPr id="4" name="Picture 3"/>
          <p:cNvPicPr>
            <a:picLocks noChangeAspect="1"/>
          </p:cNvPicPr>
          <p:nvPr/>
        </p:nvPicPr>
        <p:blipFill>
          <a:blip r:embed="rId2"/>
          <a:stretch>
            <a:fillRect/>
          </a:stretch>
        </p:blipFill>
        <p:spPr>
          <a:xfrm>
            <a:off x="1861439" y="1452563"/>
            <a:ext cx="5421123" cy="3672000"/>
          </a:xfrm>
          <a:prstGeom prst="rect">
            <a:avLst/>
          </a:prstGeom>
        </p:spPr>
      </p:pic>
      <p:sp>
        <p:nvSpPr>
          <p:cNvPr id="8" name="Slide Number Placeholder 7"/>
          <p:cNvSpPr>
            <a:spLocks noGrp="1"/>
          </p:cNvSpPr>
          <p:nvPr>
            <p:ph type="sldNum" sz="quarter" idx="12"/>
          </p:nvPr>
        </p:nvSpPr>
        <p:spPr/>
        <p:txBody>
          <a:bodyPr/>
          <a:lstStyle/>
          <a:p>
            <a:fld id="{DD6A0079-E3EA-F649-832E-01E6D884025C}" type="slidenum">
              <a:rPr lang="fr-FR" smtClean="0"/>
              <a:t>48</a:t>
            </a:fld>
            <a:endParaRPr lang="fr-FR"/>
          </a:p>
        </p:txBody>
      </p:sp>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19141118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p:cNvPicPr>
          <p:nvPr/>
        </p:nvPicPr>
        <p:blipFill>
          <a:blip r:embed="rId2" cstate="screen">
            <a:extLst>
              <a:ext uri="{28A0092B-C50C-407E-A947-70E740481C1C}">
                <a14:useLocalDpi xmlns:a14="http://schemas.microsoft.com/office/drawing/2010/main"/>
              </a:ext>
            </a:extLst>
          </a:blip>
          <a:stretch>
            <a:fillRect/>
          </a:stretch>
        </p:blipFill>
        <p:spPr>
          <a:xfrm>
            <a:off x="-100800" y="3099600"/>
            <a:ext cx="4546800" cy="3229200"/>
          </a:xfrm>
          <a:prstGeom prst="rect">
            <a:avLst/>
          </a:prstGeom>
        </p:spPr>
      </p:pic>
      <p:sp>
        <p:nvSpPr>
          <p:cNvPr id="9" name="Rounded Rectangle 8"/>
          <p:cNvSpPr/>
          <p:nvPr/>
        </p:nvSpPr>
        <p:spPr>
          <a:xfrm>
            <a:off x="4445000" y="1257300"/>
            <a:ext cx="4356100" cy="388620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itle 1"/>
          <p:cNvSpPr>
            <a:spLocks noGrp="1"/>
          </p:cNvSpPr>
          <p:nvPr>
            <p:ph type="title"/>
          </p:nvPr>
        </p:nvSpPr>
        <p:spPr>
          <a:xfrm>
            <a:off x="457200" y="274638"/>
            <a:ext cx="8229600" cy="538162"/>
          </a:xfrm>
        </p:spPr>
        <p:txBody>
          <a:bodyPr>
            <a:noAutofit/>
          </a:bodyPr>
          <a:lstStyle/>
          <a:p>
            <a:r>
              <a:rPr lang="el-GR" sz="3200" dirty="0" smtClean="0">
                <a:solidFill>
                  <a:srgbClr val="FFFF00"/>
                </a:solidFill>
              </a:rPr>
              <a:t>Πίδακες αδρονίων</a:t>
            </a:r>
            <a:endParaRPr lang="en-US" sz="3200" dirty="0">
              <a:solidFill>
                <a:srgbClr val="FFFF00"/>
              </a:solidFill>
            </a:endParaRPr>
          </a:p>
        </p:txBody>
      </p:sp>
      <p:pic>
        <p:nvPicPr>
          <p:cNvPr id="14" name="Picture 13"/>
          <p:cNvPicPr>
            <a:picLocks noChangeAspect="1"/>
          </p:cNvPicPr>
          <p:nvPr/>
        </p:nvPicPr>
        <p:blipFill>
          <a:blip r:embed="rId3"/>
          <a:stretch>
            <a:fillRect/>
          </a:stretch>
        </p:blipFill>
        <p:spPr>
          <a:xfrm>
            <a:off x="4495800" y="1257300"/>
            <a:ext cx="4356100" cy="3708400"/>
          </a:xfrm>
          <a:prstGeom prst="rect">
            <a:avLst/>
          </a:prstGeom>
        </p:spPr>
      </p:pic>
      <p:sp>
        <p:nvSpPr>
          <p:cNvPr id="11" name="Slide Number Placeholder 10"/>
          <p:cNvSpPr>
            <a:spLocks noGrp="1"/>
          </p:cNvSpPr>
          <p:nvPr>
            <p:ph type="sldNum" sz="quarter" idx="12"/>
          </p:nvPr>
        </p:nvSpPr>
        <p:spPr/>
        <p:txBody>
          <a:bodyPr/>
          <a:lstStyle/>
          <a:p>
            <a:fld id="{DD6A0079-E3EA-F649-832E-01E6D884025C}" type="slidenum">
              <a:rPr lang="fr-FR" smtClean="0"/>
              <a:t>49</a:t>
            </a:fld>
            <a:endParaRPr lang="fr-FR"/>
          </a:p>
        </p:txBody>
      </p:sp>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34814390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727710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9939" name="Group 4"/>
          <p:cNvGrpSpPr>
            <a:grpSpLocks/>
          </p:cNvGrpSpPr>
          <p:nvPr/>
        </p:nvGrpSpPr>
        <p:grpSpPr bwMode="auto">
          <a:xfrm>
            <a:off x="2276475" y="4800600"/>
            <a:ext cx="1176338" cy="890588"/>
            <a:chOff x="3116" y="3755"/>
            <a:chExt cx="741" cy="561"/>
          </a:xfrm>
        </p:grpSpPr>
        <p:sp>
          <p:nvSpPr>
            <p:cNvPr id="423941" name="Text Box 5"/>
            <p:cNvSpPr txBox="1">
              <a:spLocks noChangeArrowheads="1"/>
            </p:cNvSpPr>
            <p:nvPr/>
          </p:nvSpPr>
          <p:spPr bwMode="auto">
            <a:xfrm>
              <a:off x="3116" y="4160"/>
              <a:ext cx="691" cy="156"/>
            </a:xfrm>
            <a:prstGeom prst="rect">
              <a:avLst/>
            </a:prstGeom>
            <a:noFill/>
            <a:ln w="9525">
              <a:solidFill>
                <a:srgbClr val="FF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defRPr/>
              </a:pPr>
              <a:r>
                <a:rPr lang="en-US" sz="1000">
                  <a:solidFill>
                    <a:srgbClr val="FF9933"/>
                  </a:solidFill>
                  <a:latin typeface="Century" charset="0"/>
                  <a:cs typeface="+mn-cs"/>
                </a:rPr>
                <a:t>Geneva Airport</a:t>
              </a:r>
            </a:p>
          </p:txBody>
        </p:sp>
        <p:sp>
          <p:nvSpPr>
            <p:cNvPr id="423942" name="Line 6"/>
            <p:cNvSpPr>
              <a:spLocks noChangeShapeType="1"/>
            </p:cNvSpPr>
            <p:nvPr/>
          </p:nvSpPr>
          <p:spPr bwMode="auto">
            <a:xfrm flipV="1">
              <a:off x="3696" y="3755"/>
              <a:ext cx="161" cy="409"/>
            </a:xfrm>
            <a:prstGeom prst="line">
              <a:avLst/>
            </a:prstGeom>
            <a:noFill/>
            <a:ln w="28575">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cs typeface="+mn-cs"/>
              </a:endParaRPr>
            </a:p>
          </p:txBody>
        </p:sp>
      </p:grpSp>
      <p:grpSp>
        <p:nvGrpSpPr>
          <p:cNvPr id="39940" name="Group 7"/>
          <p:cNvGrpSpPr>
            <a:grpSpLocks/>
          </p:cNvGrpSpPr>
          <p:nvPr/>
        </p:nvGrpSpPr>
        <p:grpSpPr bwMode="auto">
          <a:xfrm>
            <a:off x="5659440" y="4343402"/>
            <a:ext cx="1743075" cy="1312863"/>
            <a:chOff x="4425" y="3499"/>
            <a:chExt cx="1098" cy="827"/>
          </a:xfrm>
        </p:grpSpPr>
        <p:sp>
          <p:nvSpPr>
            <p:cNvPr id="423944" name="Text Box 8"/>
            <p:cNvSpPr txBox="1">
              <a:spLocks noChangeArrowheads="1"/>
            </p:cNvSpPr>
            <p:nvPr/>
          </p:nvSpPr>
          <p:spPr bwMode="auto">
            <a:xfrm>
              <a:off x="4425" y="4112"/>
              <a:ext cx="1098" cy="214"/>
            </a:xfrm>
            <a:prstGeom prst="rect">
              <a:avLst/>
            </a:prstGeom>
            <a:solidFill>
              <a:schemeClr val="bg1"/>
            </a:solidFill>
            <a:ln w="9525">
              <a:solidFill>
                <a:srgbClr val="FF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defRPr/>
              </a:pPr>
              <a:r>
                <a:rPr lang="en-US" sz="1600">
                  <a:solidFill>
                    <a:srgbClr val="FF8000"/>
                  </a:solidFill>
                  <a:latin typeface="Century" charset="0"/>
                  <a:cs typeface="+mn-cs"/>
                </a:rPr>
                <a:t>LHC accelerator</a:t>
              </a:r>
            </a:p>
          </p:txBody>
        </p:sp>
        <p:sp>
          <p:nvSpPr>
            <p:cNvPr id="423945" name="Line 9"/>
            <p:cNvSpPr>
              <a:spLocks noChangeShapeType="1"/>
            </p:cNvSpPr>
            <p:nvPr/>
          </p:nvSpPr>
          <p:spPr bwMode="auto">
            <a:xfrm flipH="1" flipV="1">
              <a:off x="4846" y="3499"/>
              <a:ext cx="166" cy="614"/>
            </a:xfrm>
            <a:prstGeom prst="line">
              <a:avLst/>
            </a:prstGeom>
            <a:noFill/>
            <a:ln w="28575">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cs typeface="+mn-cs"/>
              </a:endParaRPr>
            </a:p>
          </p:txBody>
        </p:sp>
      </p:grpSp>
      <p:sp>
        <p:nvSpPr>
          <p:cNvPr id="423946" name="Oval 10"/>
          <p:cNvSpPr>
            <a:spLocks noChangeArrowheads="1"/>
          </p:cNvSpPr>
          <p:nvPr/>
        </p:nvSpPr>
        <p:spPr bwMode="auto">
          <a:xfrm>
            <a:off x="1676400" y="2743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47" name="Oval 11"/>
          <p:cNvSpPr>
            <a:spLocks noChangeArrowheads="1"/>
          </p:cNvSpPr>
          <p:nvPr/>
        </p:nvSpPr>
        <p:spPr bwMode="auto">
          <a:xfrm>
            <a:off x="3276600" y="4267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48" name="Oval 12"/>
          <p:cNvSpPr>
            <a:spLocks noChangeArrowheads="1"/>
          </p:cNvSpPr>
          <p:nvPr/>
        </p:nvSpPr>
        <p:spPr bwMode="auto">
          <a:xfrm>
            <a:off x="1981200" y="2819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49" name="Oval 13"/>
          <p:cNvSpPr>
            <a:spLocks noChangeArrowheads="1"/>
          </p:cNvSpPr>
          <p:nvPr/>
        </p:nvSpPr>
        <p:spPr bwMode="auto">
          <a:xfrm>
            <a:off x="2133600" y="2819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50" name="Oval 14"/>
          <p:cNvSpPr>
            <a:spLocks noChangeArrowheads="1"/>
          </p:cNvSpPr>
          <p:nvPr/>
        </p:nvSpPr>
        <p:spPr bwMode="auto">
          <a:xfrm>
            <a:off x="2286000" y="2819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51" name="Oval 15"/>
          <p:cNvSpPr>
            <a:spLocks noChangeArrowheads="1"/>
          </p:cNvSpPr>
          <p:nvPr/>
        </p:nvSpPr>
        <p:spPr bwMode="auto">
          <a:xfrm>
            <a:off x="2362200" y="2895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52" name="Oval 16"/>
          <p:cNvSpPr>
            <a:spLocks noChangeArrowheads="1"/>
          </p:cNvSpPr>
          <p:nvPr/>
        </p:nvSpPr>
        <p:spPr bwMode="auto">
          <a:xfrm>
            <a:off x="2590800" y="2895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53" name="Oval 17"/>
          <p:cNvSpPr>
            <a:spLocks noChangeArrowheads="1"/>
          </p:cNvSpPr>
          <p:nvPr/>
        </p:nvSpPr>
        <p:spPr bwMode="auto">
          <a:xfrm>
            <a:off x="2743200" y="2895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54" name="Oval 18"/>
          <p:cNvSpPr>
            <a:spLocks noChangeArrowheads="1"/>
          </p:cNvSpPr>
          <p:nvPr/>
        </p:nvSpPr>
        <p:spPr bwMode="auto">
          <a:xfrm>
            <a:off x="2514600" y="3048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55" name="Oval 19"/>
          <p:cNvSpPr>
            <a:spLocks noChangeArrowheads="1"/>
          </p:cNvSpPr>
          <p:nvPr/>
        </p:nvSpPr>
        <p:spPr bwMode="auto">
          <a:xfrm>
            <a:off x="2362200" y="3200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56" name="Oval 20"/>
          <p:cNvSpPr>
            <a:spLocks noChangeArrowheads="1"/>
          </p:cNvSpPr>
          <p:nvPr/>
        </p:nvSpPr>
        <p:spPr bwMode="auto">
          <a:xfrm>
            <a:off x="2514600" y="3200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57" name="Oval 21"/>
          <p:cNvSpPr>
            <a:spLocks noChangeArrowheads="1"/>
          </p:cNvSpPr>
          <p:nvPr/>
        </p:nvSpPr>
        <p:spPr bwMode="auto">
          <a:xfrm>
            <a:off x="2743200" y="3200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58" name="Oval 22"/>
          <p:cNvSpPr>
            <a:spLocks noChangeArrowheads="1"/>
          </p:cNvSpPr>
          <p:nvPr/>
        </p:nvSpPr>
        <p:spPr bwMode="auto">
          <a:xfrm>
            <a:off x="3048000" y="3200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59" name="Oval 23"/>
          <p:cNvSpPr>
            <a:spLocks noChangeArrowheads="1"/>
          </p:cNvSpPr>
          <p:nvPr/>
        </p:nvSpPr>
        <p:spPr bwMode="auto">
          <a:xfrm>
            <a:off x="3276600" y="3276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60" name="Oval 24"/>
          <p:cNvSpPr>
            <a:spLocks noChangeArrowheads="1"/>
          </p:cNvSpPr>
          <p:nvPr/>
        </p:nvSpPr>
        <p:spPr bwMode="auto">
          <a:xfrm>
            <a:off x="3200400" y="3429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61" name="Oval 25"/>
          <p:cNvSpPr>
            <a:spLocks noChangeArrowheads="1"/>
          </p:cNvSpPr>
          <p:nvPr/>
        </p:nvSpPr>
        <p:spPr bwMode="auto">
          <a:xfrm>
            <a:off x="3352800" y="3505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62" name="Oval 26"/>
          <p:cNvSpPr>
            <a:spLocks noChangeArrowheads="1"/>
          </p:cNvSpPr>
          <p:nvPr/>
        </p:nvSpPr>
        <p:spPr bwMode="auto">
          <a:xfrm>
            <a:off x="3581400" y="3581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63" name="Oval 27"/>
          <p:cNvSpPr>
            <a:spLocks noChangeArrowheads="1"/>
          </p:cNvSpPr>
          <p:nvPr/>
        </p:nvSpPr>
        <p:spPr bwMode="auto">
          <a:xfrm>
            <a:off x="3810000" y="3657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64" name="Oval 28"/>
          <p:cNvSpPr>
            <a:spLocks noChangeArrowheads="1"/>
          </p:cNvSpPr>
          <p:nvPr/>
        </p:nvSpPr>
        <p:spPr bwMode="auto">
          <a:xfrm>
            <a:off x="3733800" y="3886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65" name="Oval 29"/>
          <p:cNvSpPr>
            <a:spLocks noChangeArrowheads="1"/>
          </p:cNvSpPr>
          <p:nvPr/>
        </p:nvSpPr>
        <p:spPr bwMode="auto">
          <a:xfrm>
            <a:off x="3581400" y="4038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66" name="Oval 30"/>
          <p:cNvSpPr>
            <a:spLocks noChangeArrowheads="1"/>
          </p:cNvSpPr>
          <p:nvPr/>
        </p:nvSpPr>
        <p:spPr bwMode="auto">
          <a:xfrm>
            <a:off x="1828800" y="2895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67" name="Oval 31"/>
          <p:cNvSpPr>
            <a:spLocks noChangeArrowheads="1"/>
          </p:cNvSpPr>
          <p:nvPr/>
        </p:nvSpPr>
        <p:spPr bwMode="auto">
          <a:xfrm>
            <a:off x="3505200" y="4343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68" name="Oval 32"/>
          <p:cNvSpPr>
            <a:spLocks noChangeArrowheads="1"/>
          </p:cNvSpPr>
          <p:nvPr/>
        </p:nvSpPr>
        <p:spPr bwMode="auto">
          <a:xfrm>
            <a:off x="3581400" y="4495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69" name="Oval 33"/>
          <p:cNvSpPr>
            <a:spLocks noChangeArrowheads="1"/>
          </p:cNvSpPr>
          <p:nvPr/>
        </p:nvSpPr>
        <p:spPr bwMode="auto">
          <a:xfrm>
            <a:off x="3810000" y="4572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70" name="Oval 34"/>
          <p:cNvSpPr>
            <a:spLocks noChangeArrowheads="1"/>
          </p:cNvSpPr>
          <p:nvPr/>
        </p:nvSpPr>
        <p:spPr bwMode="auto">
          <a:xfrm>
            <a:off x="4114800" y="4648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71" name="Oval 35"/>
          <p:cNvSpPr>
            <a:spLocks noChangeArrowheads="1"/>
          </p:cNvSpPr>
          <p:nvPr/>
        </p:nvSpPr>
        <p:spPr bwMode="auto">
          <a:xfrm>
            <a:off x="4343400" y="4724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72" name="Oval 36"/>
          <p:cNvSpPr>
            <a:spLocks noChangeArrowheads="1"/>
          </p:cNvSpPr>
          <p:nvPr/>
        </p:nvSpPr>
        <p:spPr bwMode="auto">
          <a:xfrm>
            <a:off x="4572000" y="4800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73" name="Oval 37"/>
          <p:cNvSpPr>
            <a:spLocks noChangeArrowheads="1"/>
          </p:cNvSpPr>
          <p:nvPr/>
        </p:nvSpPr>
        <p:spPr bwMode="auto">
          <a:xfrm>
            <a:off x="4800600" y="4800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74" name="Oval 38"/>
          <p:cNvSpPr>
            <a:spLocks noChangeArrowheads="1"/>
          </p:cNvSpPr>
          <p:nvPr/>
        </p:nvSpPr>
        <p:spPr bwMode="auto">
          <a:xfrm>
            <a:off x="5105400" y="4876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75" name="Oval 39"/>
          <p:cNvSpPr>
            <a:spLocks noChangeArrowheads="1"/>
          </p:cNvSpPr>
          <p:nvPr/>
        </p:nvSpPr>
        <p:spPr bwMode="auto">
          <a:xfrm>
            <a:off x="5334000" y="4800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76" name="Oval 40"/>
          <p:cNvSpPr>
            <a:spLocks noChangeArrowheads="1"/>
          </p:cNvSpPr>
          <p:nvPr/>
        </p:nvSpPr>
        <p:spPr bwMode="auto">
          <a:xfrm>
            <a:off x="5486400" y="4648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77" name="Oval 41"/>
          <p:cNvSpPr>
            <a:spLocks noChangeArrowheads="1"/>
          </p:cNvSpPr>
          <p:nvPr/>
        </p:nvSpPr>
        <p:spPr bwMode="auto">
          <a:xfrm>
            <a:off x="5791200" y="4572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78" name="Oval 42"/>
          <p:cNvSpPr>
            <a:spLocks noChangeArrowheads="1"/>
          </p:cNvSpPr>
          <p:nvPr/>
        </p:nvSpPr>
        <p:spPr bwMode="auto">
          <a:xfrm>
            <a:off x="5943600" y="4419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79" name="Oval 43"/>
          <p:cNvSpPr>
            <a:spLocks noChangeArrowheads="1"/>
          </p:cNvSpPr>
          <p:nvPr/>
        </p:nvSpPr>
        <p:spPr bwMode="auto">
          <a:xfrm>
            <a:off x="6172200" y="4114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80" name="Oval 44"/>
          <p:cNvSpPr>
            <a:spLocks noChangeArrowheads="1"/>
          </p:cNvSpPr>
          <p:nvPr/>
        </p:nvSpPr>
        <p:spPr bwMode="auto">
          <a:xfrm>
            <a:off x="6477000" y="3886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81" name="Oval 45"/>
          <p:cNvSpPr>
            <a:spLocks noChangeArrowheads="1"/>
          </p:cNvSpPr>
          <p:nvPr/>
        </p:nvSpPr>
        <p:spPr bwMode="auto">
          <a:xfrm>
            <a:off x="6553200" y="3733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82" name="Oval 46"/>
          <p:cNvSpPr>
            <a:spLocks noChangeArrowheads="1"/>
          </p:cNvSpPr>
          <p:nvPr/>
        </p:nvSpPr>
        <p:spPr bwMode="auto">
          <a:xfrm>
            <a:off x="6858000" y="3581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83" name="Oval 47"/>
          <p:cNvSpPr>
            <a:spLocks noChangeArrowheads="1"/>
          </p:cNvSpPr>
          <p:nvPr/>
        </p:nvSpPr>
        <p:spPr bwMode="auto">
          <a:xfrm>
            <a:off x="7162800" y="3429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84" name="Oval 48"/>
          <p:cNvSpPr>
            <a:spLocks noChangeArrowheads="1"/>
          </p:cNvSpPr>
          <p:nvPr/>
        </p:nvSpPr>
        <p:spPr bwMode="auto">
          <a:xfrm>
            <a:off x="7467600" y="3505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85" name="Oval 49"/>
          <p:cNvSpPr>
            <a:spLocks noChangeArrowheads="1"/>
          </p:cNvSpPr>
          <p:nvPr/>
        </p:nvSpPr>
        <p:spPr bwMode="auto">
          <a:xfrm>
            <a:off x="2743200" y="2438400"/>
            <a:ext cx="5181600" cy="1981200"/>
          </a:xfrm>
          <a:prstGeom prst="ellipse">
            <a:avLst/>
          </a:prstGeom>
          <a:noFill/>
          <a:ln w="57150">
            <a:solidFill>
              <a:srgbClr val="E30B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a:solidFill>
                <a:srgbClr val="E30B0B"/>
              </a:solidFill>
              <a:latin typeface="Times" charset="0"/>
              <a:cs typeface="+mn-cs"/>
            </a:endParaRPr>
          </a:p>
        </p:txBody>
      </p:sp>
      <p:sp>
        <p:nvSpPr>
          <p:cNvPr id="423986" name="Freeform 50"/>
          <p:cNvSpPr>
            <a:spLocks/>
          </p:cNvSpPr>
          <p:nvPr/>
        </p:nvSpPr>
        <p:spPr bwMode="auto">
          <a:xfrm>
            <a:off x="1879601" y="2870200"/>
            <a:ext cx="1079500" cy="901700"/>
          </a:xfrm>
          <a:custGeom>
            <a:avLst/>
            <a:gdLst>
              <a:gd name="T0" fmla="*/ 64 w 680"/>
              <a:gd name="T1" fmla="*/ 448 h 568"/>
              <a:gd name="T2" fmla="*/ 304 w 680"/>
              <a:gd name="T3" fmla="*/ 496 h 568"/>
              <a:gd name="T4" fmla="*/ 640 w 680"/>
              <a:gd name="T5" fmla="*/ 16 h 568"/>
              <a:gd name="T6" fmla="*/ 64 w 680"/>
              <a:gd name="T7" fmla="*/ 400 h 568"/>
              <a:gd name="T8" fmla="*/ 256 w 680"/>
              <a:gd name="T9" fmla="*/ 544 h 568"/>
            </a:gdLst>
            <a:ahLst/>
            <a:cxnLst>
              <a:cxn ang="0">
                <a:pos x="T0" y="T1"/>
              </a:cxn>
              <a:cxn ang="0">
                <a:pos x="T2" y="T3"/>
              </a:cxn>
              <a:cxn ang="0">
                <a:pos x="T4" y="T5"/>
              </a:cxn>
              <a:cxn ang="0">
                <a:pos x="T6" y="T7"/>
              </a:cxn>
              <a:cxn ang="0">
                <a:pos x="T8" y="T9"/>
              </a:cxn>
            </a:cxnLst>
            <a:rect l="0" t="0" r="r" b="b"/>
            <a:pathLst>
              <a:path w="680" h="568">
                <a:moveTo>
                  <a:pt x="64" y="448"/>
                </a:moveTo>
                <a:cubicBezTo>
                  <a:pt x="136" y="508"/>
                  <a:pt x="208" y="568"/>
                  <a:pt x="304" y="496"/>
                </a:cubicBezTo>
                <a:cubicBezTo>
                  <a:pt x="400" y="424"/>
                  <a:pt x="680" y="32"/>
                  <a:pt x="640" y="16"/>
                </a:cubicBezTo>
                <a:cubicBezTo>
                  <a:pt x="600" y="0"/>
                  <a:pt x="127" y="312"/>
                  <a:pt x="64" y="400"/>
                </a:cubicBezTo>
                <a:cubicBezTo>
                  <a:pt x="0" y="487"/>
                  <a:pt x="128" y="515"/>
                  <a:pt x="256" y="544"/>
                </a:cubicBezTo>
              </a:path>
            </a:pathLst>
          </a:custGeom>
          <a:noFill/>
          <a:ln w="19050" cmpd="sng">
            <a:solidFill>
              <a:srgbClr val="FF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87" name="Line 51"/>
          <p:cNvSpPr>
            <a:spLocks noChangeShapeType="1"/>
          </p:cNvSpPr>
          <p:nvPr/>
        </p:nvSpPr>
        <p:spPr bwMode="auto">
          <a:xfrm flipH="1">
            <a:off x="1828800" y="3733800"/>
            <a:ext cx="228600" cy="304800"/>
          </a:xfrm>
          <a:prstGeom prst="line">
            <a:avLst/>
          </a:prstGeom>
          <a:noFill/>
          <a:ln w="28575">
            <a:solidFill>
              <a:srgbClr val="FF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88" name="Text Box 52"/>
          <p:cNvSpPr txBox="1">
            <a:spLocks noChangeArrowheads="1"/>
          </p:cNvSpPr>
          <p:nvPr/>
        </p:nvSpPr>
        <p:spPr bwMode="auto">
          <a:xfrm>
            <a:off x="990600" y="4038601"/>
            <a:ext cx="1738978" cy="338554"/>
          </a:xfrm>
          <a:prstGeom prst="rect">
            <a:avLst/>
          </a:prstGeom>
          <a:solidFill>
            <a:schemeClr val="bg1"/>
          </a:solidFill>
          <a:ln w="9525">
            <a:solidFill>
              <a:srgbClr val="FF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1600">
                <a:solidFill>
                  <a:srgbClr val="FF8000"/>
                </a:solidFill>
                <a:latin typeface="Century" charset="0"/>
                <a:cs typeface="+mn-cs"/>
              </a:rPr>
              <a:t>CERN main site</a:t>
            </a:r>
            <a:endParaRPr lang="fr-FR">
              <a:solidFill>
                <a:srgbClr val="FF8000"/>
              </a:solidFill>
              <a:latin typeface="Verdana" charset="0"/>
              <a:cs typeface="+mn-cs"/>
            </a:endParaRPr>
          </a:p>
        </p:txBody>
      </p:sp>
      <p:sp>
        <p:nvSpPr>
          <p:cNvPr id="423989" name="Oval 53"/>
          <p:cNvSpPr>
            <a:spLocks noChangeArrowheads="1"/>
          </p:cNvSpPr>
          <p:nvPr/>
        </p:nvSpPr>
        <p:spPr bwMode="auto">
          <a:xfrm>
            <a:off x="2743200" y="2971800"/>
            <a:ext cx="1219200" cy="457200"/>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90" name="Line 54"/>
          <p:cNvSpPr>
            <a:spLocks noChangeShapeType="1"/>
          </p:cNvSpPr>
          <p:nvPr/>
        </p:nvSpPr>
        <p:spPr bwMode="auto">
          <a:xfrm>
            <a:off x="3581400" y="2971800"/>
            <a:ext cx="609600" cy="7620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91" name="Line 55"/>
          <p:cNvSpPr>
            <a:spLocks noChangeShapeType="1"/>
          </p:cNvSpPr>
          <p:nvPr/>
        </p:nvSpPr>
        <p:spPr bwMode="auto">
          <a:xfrm>
            <a:off x="3810000" y="3352800"/>
            <a:ext cx="304800" cy="381000"/>
          </a:xfrm>
          <a:prstGeom prst="line">
            <a:avLst/>
          </a:prstGeom>
          <a:noFill/>
          <a:ln w="9525">
            <a:solidFill>
              <a:srgbClr val="FF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92" name="Text Box 56"/>
          <p:cNvSpPr txBox="1">
            <a:spLocks noChangeArrowheads="1"/>
          </p:cNvSpPr>
          <p:nvPr/>
        </p:nvSpPr>
        <p:spPr bwMode="auto">
          <a:xfrm>
            <a:off x="3946525" y="3733801"/>
            <a:ext cx="1681770" cy="338554"/>
          </a:xfrm>
          <a:prstGeom prst="rect">
            <a:avLst/>
          </a:prstGeom>
          <a:noFill/>
          <a:ln w="9525">
            <a:solidFill>
              <a:srgbClr val="FF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1600">
                <a:solidFill>
                  <a:srgbClr val="FF8000"/>
                </a:solidFill>
                <a:latin typeface="Century" charset="0"/>
                <a:cs typeface="+mn-cs"/>
              </a:rPr>
              <a:t>SPS accelerator</a:t>
            </a:r>
          </a:p>
        </p:txBody>
      </p:sp>
      <p:sp>
        <p:nvSpPr>
          <p:cNvPr id="423993" name="Freeform 57"/>
          <p:cNvSpPr>
            <a:spLocks/>
          </p:cNvSpPr>
          <p:nvPr/>
        </p:nvSpPr>
        <p:spPr bwMode="auto">
          <a:xfrm>
            <a:off x="4000500" y="2959100"/>
            <a:ext cx="914400" cy="254000"/>
          </a:xfrm>
          <a:custGeom>
            <a:avLst/>
            <a:gdLst>
              <a:gd name="T0" fmla="*/ 504 w 576"/>
              <a:gd name="T1" fmla="*/ 56 h 160"/>
              <a:gd name="T2" fmla="*/ 72 w 576"/>
              <a:gd name="T3" fmla="*/ 8 h 160"/>
              <a:gd name="T4" fmla="*/ 72 w 576"/>
              <a:gd name="T5" fmla="*/ 104 h 160"/>
              <a:gd name="T6" fmla="*/ 504 w 576"/>
              <a:gd name="T7" fmla="*/ 152 h 160"/>
              <a:gd name="T8" fmla="*/ 504 w 576"/>
              <a:gd name="T9" fmla="*/ 56 h 160"/>
            </a:gdLst>
            <a:ahLst/>
            <a:cxnLst>
              <a:cxn ang="0">
                <a:pos x="T0" y="T1"/>
              </a:cxn>
              <a:cxn ang="0">
                <a:pos x="T2" y="T3"/>
              </a:cxn>
              <a:cxn ang="0">
                <a:pos x="T4" y="T5"/>
              </a:cxn>
              <a:cxn ang="0">
                <a:pos x="T6" y="T7"/>
              </a:cxn>
              <a:cxn ang="0">
                <a:pos x="T8" y="T9"/>
              </a:cxn>
            </a:cxnLst>
            <a:rect l="0" t="0" r="r" b="b"/>
            <a:pathLst>
              <a:path w="576" h="160">
                <a:moveTo>
                  <a:pt x="504" y="56"/>
                </a:moveTo>
                <a:cubicBezTo>
                  <a:pt x="432" y="32"/>
                  <a:pt x="144" y="0"/>
                  <a:pt x="72" y="8"/>
                </a:cubicBezTo>
                <a:cubicBezTo>
                  <a:pt x="0" y="16"/>
                  <a:pt x="0" y="80"/>
                  <a:pt x="72" y="104"/>
                </a:cubicBezTo>
                <a:cubicBezTo>
                  <a:pt x="143" y="127"/>
                  <a:pt x="432" y="160"/>
                  <a:pt x="504" y="152"/>
                </a:cubicBezTo>
                <a:cubicBezTo>
                  <a:pt x="576" y="144"/>
                  <a:pt x="575" y="79"/>
                  <a:pt x="504" y="56"/>
                </a:cubicBezTo>
                <a:close/>
              </a:path>
            </a:pathLst>
          </a:custGeom>
          <a:noFill/>
          <a:ln w="9525">
            <a:solidFill>
              <a:srgbClr val="FF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94" name="Line 58"/>
          <p:cNvSpPr>
            <a:spLocks noChangeShapeType="1"/>
          </p:cNvSpPr>
          <p:nvPr/>
        </p:nvSpPr>
        <p:spPr bwMode="auto">
          <a:xfrm flipV="1">
            <a:off x="4892676" y="3048000"/>
            <a:ext cx="365125" cy="76200"/>
          </a:xfrm>
          <a:prstGeom prst="line">
            <a:avLst/>
          </a:prstGeom>
          <a:noFill/>
          <a:ln w="9525">
            <a:solidFill>
              <a:srgbClr val="FF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3995" name="Text Box 59"/>
          <p:cNvSpPr txBox="1">
            <a:spLocks noChangeArrowheads="1"/>
          </p:cNvSpPr>
          <p:nvPr/>
        </p:nvSpPr>
        <p:spPr bwMode="auto">
          <a:xfrm>
            <a:off x="5305425" y="2946402"/>
            <a:ext cx="1253468" cy="276999"/>
          </a:xfrm>
          <a:prstGeom prst="rect">
            <a:avLst/>
          </a:prstGeom>
          <a:noFill/>
          <a:ln w="9525">
            <a:solidFill>
              <a:srgbClr val="FF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1200" dirty="0">
                <a:solidFill>
                  <a:srgbClr val="FF8000"/>
                </a:solidFill>
                <a:latin typeface="Century" charset="0"/>
                <a:cs typeface="+mn-cs"/>
              </a:rPr>
              <a:t>CERN 2nd site</a:t>
            </a:r>
          </a:p>
        </p:txBody>
      </p:sp>
      <p:sp>
        <p:nvSpPr>
          <p:cNvPr id="2" name="Slide Number Placeholder 1"/>
          <p:cNvSpPr>
            <a:spLocks noGrp="1"/>
          </p:cNvSpPr>
          <p:nvPr>
            <p:ph type="sldNum" sz="quarter" idx="12"/>
          </p:nvPr>
        </p:nvSpPr>
        <p:spPr/>
        <p:txBody>
          <a:bodyPr/>
          <a:lstStyle/>
          <a:p>
            <a:fld id="{8B9660DA-E739-CB4A-AEFC-82AEB23D0057}" type="slidenum">
              <a:rPr lang="en-US" smtClean="0"/>
              <a:pPr/>
              <a:t>5</a:t>
            </a:fld>
            <a:endParaRPr lang="en-US"/>
          </a:p>
        </p:txBody>
      </p:sp>
      <p:sp>
        <p:nvSpPr>
          <p:cNvPr id="4" name="Footer Placeholder 3"/>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115233427"/>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423985"/>
                                        </p:tgtEl>
                                        <p:attrNameLst>
                                          <p:attrName>style.visibility</p:attrName>
                                        </p:attrNameLst>
                                      </p:cBhvr>
                                      <p:to>
                                        <p:strVal val="visible"/>
                                      </p:to>
                                    </p:set>
                                    <p:anim calcmode="lin" valueType="num">
                                      <p:cBhvr>
                                        <p:cTn id="7" dur="500" fill="hold"/>
                                        <p:tgtEl>
                                          <p:spTgt spid="423985"/>
                                        </p:tgtEl>
                                        <p:attrNameLst>
                                          <p:attrName>ppt_w</p:attrName>
                                        </p:attrNameLst>
                                      </p:cBhvr>
                                      <p:tavLst>
                                        <p:tav tm="0">
                                          <p:val>
                                            <p:strVal val="2/3*#ppt_w"/>
                                          </p:val>
                                        </p:tav>
                                        <p:tav tm="100000">
                                          <p:val>
                                            <p:strVal val="#ppt_w"/>
                                          </p:val>
                                        </p:tav>
                                      </p:tavLst>
                                    </p:anim>
                                    <p:anim calcmode="lin" valueType="num">
                                      <p:cBhvr>
                                        <p:cTn id="8" dur="500" fill="hold"/>
                                        <p:tgtEl>
                                          <p:spTgt spid="42398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8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0" y="3098799"/>
            <a:ext cx="4546600" cy="3229146"/>
          </a:xfrm>
          <a:prstGeom prst="rect">
            <a:avLst/>
          </a:prstGeom>
        </p:spPr>
      </p:pic>
      <p:sp>
        <p:nvSpPr>
          <p:cNvPr id="9" name="Rounded Rectangle 8"/>
          <p:cNvSpPr/>
          <p:nvPr/>
        </p:nvSpPr>
        <p:spPr>
          <a:xfrm>
            <a:off x="4445000" y="1257300"/>
            <a:ext cx="4356100" cy="388620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itle 1"/>
          <p:cNvSpPr>
            <a:spLocks noGrp="1"/>
          </p:cNvSpPr>
          <p:nvPr>
            <p:ph type="title"/>
          </p:nvPr>
        </p:nvSpPr>
        <p:spPr>
          <a:xfrm>
            <a:off x="457200" y="274638"/>
            <a:ext cx="8229600" cy="538162"/>
          </a:xfrm>
        </p:spPr>
        <p:txBody>
          <a:bodyPr>
            <a:noAutofit/>
          </a:bodyPr>
          <a:lstStyle/>
          <a:p>
            <a:r>
              <a:rPr lang="el-GR" sz="3200" dirty="0" smtClean="0">
                <a:solidFill>
                  <a:srgbClr val="FFFF00"/>
                </a:solidFill>
              </a:rPr>
              <a:t>Απόπνιξη των πιδάκων μέσα στο </a:t>
            </a:r>
            <a:r>
              <a:rPr lang="en-US" sz="3200" dirty="0" smtClean="0">
                <a:solidFill>
                  <a:srgbClr val="FFFF00"/>
                </a:solidFill>
              </a:rPr>
              <a:t>QGP</a:t>
            </a:r>
            <a:endParaRPr lang="en-US" sz="3200" dirty="0">
              <a:solidFill>
                <a:srgbClr val="FFFF00"/>
              </a:solidFill>
            </a:endParaRPr>
          </a:p>
        </p:txBody>
      </p:sp>
      <p:pic>
        <p:nvPicPr>
          <p:cNvPr id="2" name="Picture 1"/>
          <p:cNvPicPr>
            <a:picLocks noChangeAspect="1"/>
          </p:cNvPicPr>
          <p:nvPr/>
        </p:nvPicPr>
        <p:blipFill>
          <a:blip r:embed="rId3"/>
          <a:stretch>
            <a:fillRect/>
          </a:stretch>
        </p:blipFill>
        <p:spPr>
          <a:xfrm>
            <a:off x="4318144" y="1206499"/>
            <a:ext cx="4635500" cy="3937000"/>
          </a:xfrm>
          <a:prstGeom prst="rect">
            <a:avLst/>
          </a:prstGeom>
        </p:spPr>
      </p:pic>
      <p:sp>
        <p:nvSpPr>
          <p:cNvPr id="6" name="TextBox 5"/>
          <p:cNvSpPr txBox="1"/>
          <p:nvPr/>
        </p:nvSpPr>
        <p:spPr>
          <a:xfrm>
            <a:off x="135685" y="1195911"/>
            <a:ext cx="4142773" cy="1754327"/>
          </a:xfrm>
          <a:prstGeom prst="rect">
            <a:avLst/>
          </a:prstGeom>
          <a:noFill/>
        </p:spPr>
        <p:txBody>
          <a:bodyPr wrap="square" rtlCol="0">
            <a:spAutoFit/>
          </a:bodyPr>
          <a:lstStyle/>
          <a:p>
            <a:r>
              <a:rPr lang="el-GR" dirty="0">
                <a:solidFill>
                  <a:srgbClr val="FFFFFF"/>
                </a:solidFill>
              </a:rPr>
              <a:t>Ο πίδακας που παράγεται κοντά στην επιφάνεια από το  </a:t>
            </a:r>
            <a:r>
              <a:rPr lang="en-GB" dirty="0">
                <a:solidFill>
                  <a:srgbClr val="FFFFFF"/>
                </a:solidFill>
              </a:rPr>
              <a:t>QGP </a:t>
            </a:r>
            <a:r>
              <a:rPr lang="el-GR" dirty="0">
                <a:solidFill>
                  <a:srgbClr val="FFFFFF"/>
                </a:solidFill>
              </a:rPr>
              <a:t>έχει μεγάλη</a:t>
            </a:r>
            <a:r>
              <a:rPr lang="en-GB" dirty="0">
                <a:solidFill>
                  <a:srgbClr val="FFFFFF"/>
                </a:solidFill>
              </a:rPr>
              <a:t> </a:t>
            </a:r>
            <a:r>
              <a:rPr lang="el-GR" dirty="0">
                <a:solidFill>
                  <a:srgbClr val="FFFFFF"/>
                </a:solidFill>
              </a:rPr>
              <a:t>ενέργεια ενώ εκείνος που διασχίζει το</a:t>
            </a:r>
            <a:r>
              <a:rPr lang="en-GB" dirty="0">
                <a:solidFill>
                  <a:srgbClr val="FFFFFF"/>
                </a:solidFill>
              </a:rPr>
              <a:t> QGP</a:t>
            </a:r>
            <a:r>
              <a:rPr lang="el-GR" dirty="0">
                <a:solidFill>
                  <a:srgbClr val="FFFFFF"/>
                </a:solidFill>
              </a:rPr>
              <a:t> απορροφιέται και σκεδάζεται από το πυκνό μέσο χάνοντας μεγάλο μέρος της ενέργειάς του</a:t>
            </a:r>
            <a:endParaRPr lang="en-US" dirty="0">
              <a:solidFill>
                <a:srgbClr val="FFFFFF"/>
              </a:solidFill>
            </a:endParaRPr>
          </a:p>
        </p:txBody>
      </p:sp>
      <p:sp>
        <p:nvSpPr>
          <p:cNvPr id="13" name="Slide Number Placeholder 12"/>
          <p:cNvSpPr>
            <a:spLocks noGrp="1"/>
          </p:cNvSpPr>
          <p:nvPr>
            <p:ph type="sldNum" sz="quarter" idx="12"/>
          </p:nvPr>
        </p:nvSpPr>
        <p:spPr/>
        <p:txBody>
          <a:bodyPr/>
          <a:lstStyle/>
          <a:p>
            <a:fld id="{DD6A0079-E3EA-F649-832E-01E6D884025C}" type="slidenum">
              <a:rPr lang="fr-FR" smtClean="0"/>
              <a:t>50</a:t>
            </a:fld>
            <a:endParaRPr lang="fr-FR"/>
          </a:p>
        </p:txBody>
      </p:sp>
      <p:sp>
        <p:nvSpPr>
          <p:cNvPr id="3" name="Footer Placeholder 2"/>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13575643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540"/>
            <a:ext cx="8229600" cy="427881"/>
          </a:xfrm>
        </p:spPr>
        <p:txBody>
          <a:bodyPr>
            <a:normAutofit/>
          </a:bodyPr>
          <a:lstStyle/>
          <a:p>
            <a:r>
              <a:rPr lang="el-GR" sz="2000" dirty="0" smtClean="0">
                <a:solidFill>
                  <a:srgbClr val="FFFFFF"/>
                </a:solidFill>
              </a:rPr>
              <a:t>Το μυστήριο του </a:t>
            </a:r>
            <a:r>
              <a:rPr lang="en-GB" sz="2000" dirty="0" smtClean="0">
                <a:solidFill>
                  <a:srgbClr val="FFFFFF"/>
                </a:solidFill>
              </a:rPr>
              <a:t>J/</a:t>
            </a:r>
            <a:r>
              <a:rPr lang="el-GR" sz="2000" dirty="0" smtClean="0">
                <a:solidFill>
                  <a:srgbClr val="FFFFFF"/>
                </a:solidFill>
              </a:rPr>
              <a:t>Ψ</a:t>
            </a:r>
            <a:endParaRPr lang="en-US" sz="2000" dirty="0">
              <a:solidFill>
                <a:srgbClr val="FFFFFF"/>
              </a:solidFill>
            </a:endParaRPr>
          </a:p>
        </p:txBody>
      </p:sp>
      <p:sp>
        <p:nvSpPr>
          <p:cNvPr id="3" name="Content Placeholder 2"/>
          <p:cNvSpPr>
            <a:spLocks noGrp="1"/>
          </p:cNvSpPr>
          <p:nvPr>
            <p:ph idx="1"/>
          </p:nvPr>
        </p:nvSpPr>
        <p:spPr>
          <a:xfrm>
            <a:off x="457200" y="770070"/>
            <a:ext cx="8229600" cy="5356095"/>
          </a:xfrm>
        </p:spPr>
        <p:txBody>
          <a:bodyPr>
            <a:normAutofit/>
          </a:bodyPr>
          <a:lstStyle/>
          <a:p>
            <a:r>
              <a:rPr lang="en-GB" sz="1800" dirty="0">
                <a:solidFill>
                  <a:srgbClr val="FFFF00"/>
                </a:solidFill>
              </a:rPr>
              <a:t>J/</a:t>
            </a:r>
            <a:r>
              <a:rPr lang="el-GR" sz="1800" dirty="0" smtClean="0">
                <a:solidFill>
                  <a:srgbClr val="FFFF00"/>
                </a:solidFill>
              </a:rPr>
              <a:t>Ψ</a:t>
            </a:r>
            <a:r>
              <a:rPr lang="el-GR" sz="1800" dirty="0" smtClean="0">
                <a:solidFill>
                  <a:srgbClr val="FFFFFF"/>
                </a:solidFill>
              </a:rPr>
              <a:t> Βρέθηκε το 1974, σχεδόν συγχρόνως, στο </a:t>
            </a:r>
            <a:r>
              <a:rPr lang="en-GB" sz="1800" dirty="0" smtClean="0">
                <a:solidFill>
                  <a:srgbClr val="FFFFFF"/>
                </a:solidFill>
              </a:rPr>
              <a:t>Brookhaven </a:t>
            </a:r>
            <a:r>
              <a:rPr lang="el-GR" sz="1800" dirty="0" smtClean="0">
                <a:solidFill>
                  <a:srgbClr val="FFFFFF"/>
                </a:solidFill>
              </a:rPr>
              <a:t>(συγκρούσεις πρωτονίων-πυρήνων) και στο </a:t>
            </a:r>
            <a:r>
              <a:rPr lang="en-GB" sz="1800" dirty="0" smtClean="0">
                <a:solidFill>
                  <a:srgbClr val="FFFFFF"/>
                </a:solidFill>
              </a:rPr>
              <a:t>SLAC (</a:t>
            </a:r>
            <a:r>
              <a:rPr lang="el-GR" sz="1800" dirty="0" smtClean="0">
                <a:solidFill>
                  <a:srgbClr val="FFFFFF"/>
                </a:solidFill>
              </a:rPr>
              <a:t>συγκρούσεις </a:t>
            </a:r>
            <a:r>
              <a:rPr lang="en-GB" sz="1800" dirty="0" err="1" smtClean="0">
                <a:solidFill>
                  <a:srgbClr val="FFFFFF"/>
                </a:solidFill>
              </a:rPr>
              <a:t>e</a:t>
            </a:r>
            <a:r>
              <a:rPr lang="en-GB" sz="1800" baseline="30000" dirty="0" err="1" smtClean="0">
                <a:solidFill>
                  <a:srgbClr val="FFFFFF"/>
                </a:solidFill>
              </a:rPr>
              <a:t>+</a:t>
            </a:r>
            <a:r>
              <a:rPr lang="en-GB" sz="1800" dirty="0" err="1" smtClean="0">
                <a:solidFill>
                  <a:srgbClr val="FFFFFF"/>
                </a:solidFill>
              </a:rPr>
              <a:t>e</a:t>
            </a:r>
            <a:r>
              <a:rPr lang="en-GB" sz="1800" baseline="30000" dirty="0" smtClean="0">
                <a:solidFill>
                  <a:srgbClr val="FFFFFF"/>
                </a:solidFill>
              </a:rPr>
              <a:t>-</a:t>
            </a:r>
            <a:r>
              <a:rPr lang="el-GR" sz="1800" dirty="0" smtClean="0">
                <a:solidFill>
                  <a:srgbClr val="FFFFFF"/>
                </a:solidFill>
              </a:rPr>
              <a:t>)</a:t>
            </a:r>
          </a:p>
          <a:p>
            <a:r>
              <a:rPr lang="el-GR" sz="1800" dirty="0" smtClean="0">
                <a:solidFill>
                  <a:srgbClr val="FFFFFF"/>
                </a:solidFill>
              </a:rPr>
              <a:t>δέσμια κατάσταση ενός </a:t>
            </a:r>
            <a:r>
              <a:rPr lang="en-US" sz="1800" dirty="0">
                <a:solidFill>
                  <a:srgbClr val="FFFFFF"/>
                </a:solidFill>
              </a:rPr>
              <a:t>c</a:t>
            </a:r>
            <a:r>
              <a:rPr lang="el-GR" sz="1800" dirty="0">
                <a:solidFill>
                  <a:srgbClr val="FFFFFF"/>
                </a:solidFill>
              </a:rPr>
              <a:t> </a:t>
            </a:r>
            <a:r>
              <a:rPr lang="el-GR" sz="1800" dirty="0" smtClean="0">
                <a:solidFill>
                  <a:srgbClr val="FFFFFF"/>
                </a:solidFill>
              </a:rPr>
              <a:t>κουάρκ </a:t>
            </a:r>
            <a:r>
              <a:rPr lang="el-GR" sz="1800" dirty="0">
                <a:solidFill>
                  <a:srgbClr val="FFFFFF"/>
                </a:solidFill>
              </a:rPr>
              <a:t>και </a:t>
            </a:r>
            <a:r>
              <a:rPr lang="el-GR" sz="1800" dirty="0" smtClean="0">
                <a:solidFill>
                  <a:srgbClr val="FFFFFF"/>
                </a:solidFill>
              </a:rPr>
              <a:t>ενός </a:t>
            </a:r>
            <a:r>
              <a:rPr lang="en-US" sz="1800" dirty="0" smtClean="0">
                <a:solidFill>
                  <a:srgbClr val="FFFFFF"/>
                </a:solidFill>
              </a:rPr>
              <a:t> </a:t>
            </a:r>
            <a:r>
              <a:rPr lang="en-US" sz="1800" dirty="0">
                <a:solidFill>
                  <a:srgbClr val="FFFFFF"/>
                </a:solidFill>
              </a:rPr>
              <a:t>c</a:t>
            </a:r>
            <a:r>
              <a:rPr lang="el-GR" sz="1800" dirty="0">
                <a:solidFill>
                  <a:srgbClr val="FFFFFF"/>
                </a:solidFill>
              </a:rPr>
              <a:t> (αντι) </a:t>
            </a:r>
            <a:r>
              <a:rPr lang="el-GR" sz="1800" dirty="0" smtClean="0">
                <a:solidFill>
                  <a:srgbClr val="FFFFFF"/>
                </a:solidFill>
              </a:rPr>
              <a:t>κουάρκ (μάζα 3 </a:t>
            </a:r>
            <a:r>
              <a:rPr lang="en-GB" sz="1800" dirty="0" err="1" smtClean="0">
                <a:solidFill>
                  <a:srgbClr val="FFFFFF"/>
                </a:solidFill>
              </a:rPr>
              <a:t>GeV</a:t>
            </a:r>
            <a:r>
              <a:rPr lang="el-GR" sz="1800" dirty="0" smtClean="0">
                <a:solidFill>
                  <a:srgbClr val="FFFFFF"/>
                </a:solidFill>
              </a:rPr>
              <a:t>)</a:t>
            </a:r>
          </a:p>
          <a:p>
            <a:r>
              <a:rPr lang="el-GR" sz="1800" dirty="0" smtClean="0">
                <a:solidFill>
                  <a:srgbClr val="FFFFFF"/>
                </a:solidFill>
              </a:rPr>
              <a:t>Τα δύο «αντικείμενα» που αποτελούν το </a:t>
            </a:r>
            <a:r>
              <a:rPr lang="en-GB" sz="1800" dirty="0">
                <a:solidFill>
                  <a:srgbClr val="FFFFFF"/>
                </a:solidFill>
              </a:rPr>
              <a:t>J/</a:t>
            </a:r>
            <a:r>
              <a:rPr lang="el-GR" sz="1800" dirty="0" smtClean="0">
                <a:solidFill>
                  <a:srgbClr val="FFFFFF"/>
                </a:solidFill>
              </a:rPr>
              <a:t>Ψ συνδέονται λόγω της ισχυρής αλληλεπίδρασης</a:t>
            </a:r>
          </a:p>
          <a:p>
            <a:endParaRPr lang="el-GR" sz="1800" dirty="0" smtClean="0">
              <a:solidFill>
                <a:srgbClr val="FFFFFF"/>
              </a:solidFill>
            </a:endParaRPr>
          </a:p>
          <a:p>
            <a:r>
              <a:rPr lang="el-GR" sz="1800" dirty="0" smtClean="0">
                <a:solidFill>
                  <a:srgbClr val="FFFFFF"/>
                </a:solidFill>
              </a:rPr>
              <a:t>Μέσα στο πλάσμα κουάρκ και γλουονίων</a:t>
            </a:r>
            <a:r>
              <a:rPr lang="en-GB" sz="1800" dirty="0" smtClean="0">
                <a:solidFill>
                  <a:srgbClr val="FFFFFF"/>
                </a:solidFill>
              </a:rPr>
              <a:t> (QGP)</a:t>
            </a:r>
            <a:r>
              <a:rPr lang="el-GR" sz="1800" dirty="0" smtClean="0">
                <a:solidFill>
                  <a:srgbClr val="FFFFFF"/>
                </a:solidFill>
              </a:rPr>
              <a:t>, λόγω του μεγάλου αριθμού ελεύθερων φορτίων χρώματος που αποτελούν το</a:t>
            </a:r>
            <a:r>
              <a:rPr lang="en-GB" sz="1800" dirty="0" smtClean="0">
                <a:solidFill>
                  <a:srgbClr val="FFFFFF"/>
                </a:solidFill>
              </a:rPr>
              <a:t> QGP, </a:t>
            </a:r>
            <a:r>
              <a:rPr lang="el-GR" sz="1800" dirty="0" smtClean="0">
                <a:solidFill>
                  <a:srgbClr val="FFFFFF"/>
                </a:solidFill>
              </a:rPr>
              <a:t>η σύνδεση των </a:t>
            </a:r>
            <a:r>
              <a:rPr lang="en-US" sz="1800" dirty="0">
                <a:solidFill>
                  <a:srgbClr val="FFFFFF"/>
                </a:solidFill>
              </a:rPr>
              <a:t>c</a:t>
            </a:r>
            <a:r>
              <a:rPr lang="el-GR" sz="1800" dirty="0">
                <a:solidFill>
                  <a:srgbClr val="FFFFFF"/>
                </a:solidFill>
              </a:rPr>
              <a:t> </a:t>
            </a:r>
            <a:r>
              <a:rPr lang="el-GR" sz="1800" dirty="0" smtClean="0">
                <a:solidFill>
                  <a:srgbClr val="FFFFFF"/>
                </a:solidFill>
              </a:rPr>
              <a:t>κουάρκ </a:t>
            </a:r>
            <a:r>
              <a:rPr lang="el-GR" sz="1800" dirty="0">
                <a:solidFill>
                  <a:srgbClr val="FFFFFF"/>
                </a:solidFill>
              </a:rPr>
              <a:t>και </a:t>
            </a:r>
            <a:r>
              <a:rPr lang="en-US" sz="1800" dirty="0" smtClean="0">
                <a:solidFill>
                  <a:srgbClr val="FFFFFF"/>
                </a:solidFill>
              </a:rPr>
              <a:t>c</a:t>
            </a:r>
            <a:r>
              <a:rPr lang="el-GR" sz="1800" dirty="0" smtClean="0">
                <a:solidFill>
                  <a:srgbClr val="FFFFFF"/>
                </a:solidFill>
              </a:rPr>
              <a:t> </a:t>
            </a:r>
            <a:r>
              <a:rPr lang="el-GR" sz="1800" dirty="0">
                <a:solidFill>
                  <a:srgbClr val="FFFFFF"/>
                </a:solidFill>
              </a:rPr>
              <a:t>(αντι) </a:t>
            </a:r>
            <a:r>
              <a:rPr lang="el-GR" sz="1800" dirty="0" smtClean="0">
                <a:solidFill>
                  <a:srgbClr val="FFFFFF"/>
                </a:solidFill>
              </a:rPr>
              <a:t>κουάρκ γίνεται ασθενέστερη, το ζευγάρι αποσυντίθεται και το </a:t>
            </a:r>
            <a:r>
              <a:rPr lang="en-GB" sz="1800" dirty="0">
                <a:solidFill>
                  <a:srgbClr val="FFFFFF"/>
                </a:solidFill>
              </a:rPr>
              <a:t>J/</a:t>
            </a:r>
            <a:r>
              <a:rPr lang="el-GR" sz="1800" dirty="0">
                <a:solidFill>
                  <a:srgbClr val="FFFFFF"/>
                </a:solidFill>
              </a:rPr>
              <a:t>Ψ </a:t>
            </a:r>
            <a:r>
              <a:rPr lang="el-GR" sz="1800" dirty="0" smtClean="0">
                <a:solidFill>
                  <a:srgbClr val="FFFFFF"/>
                </a:solidFill>
              </a:rPr>
              <a:t>εξαφανίζεται</a:t>
            </a:r>
            <a:r>
              <a:rPr lang="en-GB" sz="1800" dirty="0" smtClean="0">
                <a:solidFill>
                  <a:srgbClr val="FFFFFF"/>
                </a:solidFill>
              </a:rPr>
              <a:t> (Debye screening)</a:t>
            </a:r>
          </a:p>
          <a:p>
            <a:r>
              <a:rPr lang="el-GR" sz="1800" dirty="0" smtClean="0">
                <a:solidFill>
                  <a:srgbClr val="FFFFFF"/>
                </a:solidFill>
              </a:rPr>
              <a:t>Παρατηρείται ελάττωση του σήματος από το </a:t>
            </a:r>
            <a:r>
              <a:rPr lang="en-GB" sz="1800" dirty="0">
                <a:solidFill>
                  <a:srgbClr val="FFFFFF"/>
                </a:solidFill>
              </a:rPr>
              <a:t>J/</a:t>
            </a:r>
            <a:r>
              <a:rPr lang="el-GR" sz="1800" dirty="0">
                <a:solidFill>
                  <a:srgbClr val="FFFFFF"/>
                </a:solidFill>
              </a:rPr>
              <a:t>Ψ </a:t>
            </a:r>
            <a:endParaRPr lang="el-GR" sz="1800" dirty="0" smtClean="0">
              <a:solidFill>
                <a:srgbClr val="FFFFFF"/>
              </a:solidFill>
            </a:endParaRPr>
          </a:p>
          <a:p>
            <a:pPr marL="0" indent="0">
              <a:buNone/>
            </a:pPr>
            <a:r>
              <a:rPr lang="el-GR" sz="1800" dirty="0" smtClean="0">
                <a:solidFill>
                  <a:srgbClr val="FFFFFF"/>
                </a:solidFill>
              </a:rPr>
              <a:t>       (τα προιόντα από τι</a:t>
            </a:r>
            <a:r>
              <a:rPr lang="el-GR" sz="1800" dirty="0">
                <a:solidFill>
                  <a:srgbClr val="FFFFFF"/>
                </a:solidFill>
              </a:rPr>
              <a:t>ς</a:t>
            </a:r>
            <a:r>
              <a:rPr lang="el-GR" sz="1800" dirty="0" smtClean="0">
                <a:solidFill>
                  <a:srgbClr val="FFFFFF"/>
                </a:solidFill>
              </a:rPr>
              <a:t> διασπάσεις του, κυρίως </a:t>
            </a:r>
            <a:r>
              <a:rPr lang="en-GB" sz="1800" dirty="0">
                <a:solidFill>
                  <a:srgbClr val="FFFFFF"/>
                </a:solidFill>
              </a:rPr>
              <a:t>J/</a:t>
            </a:r>
            <a:r>
              <a:rPr lang="el-GR" sz="1800" dirty="0">
                <a:solidFill>
                  <a:srgbClr val="FFFFFF"/>
                </a:solidFill>
              </a:rPr>
              <a:t>Ψ </a:t>
            </a:r>
            <a:r>
              <a:rPr lang="el-GR" sz="1800" dirty="0" smtClean="0">
                <a:solidFill>
                  <a:srgbClr val="FFFFFF"/>
                </a:solidFill>
              </a:rPr>
              <a:t> -&gt; μμ και </a:t>
            </a:r>
            <a:r>
              <a:rPr lang="en-GB" sz="1800" dirty="0">
                <a:solidFill>
                  <a:srgbClr val="FFFFFF"/>
                </a:solidFill>
              </a:rPr>
              <a:t>J/</a:t>
            </a:r>
            <a:r>
              <a:rPr lang="el-GR" sz="1800" dirty="0">
                <a:solidFill>
                  <a:srgbClr val="FFFFFF"/>
                </a:solidFill>
              </a:rPr>
              <a:t>Ψ </a:t>
            </a:r>
            <a:r>
              <a:rPr lang="el-GR" sz="1800" dirty="0" smtClean="0">
                <a:solidFill>
                  <a:srgbClr val="FFFFFF"/>
                </a:solidFill>
              </a:rPr>
              <a:t>-&gt; </a:t>
            </a:r>
            <a:r>
              <a:rPr lang="en-GB" sz="1800" dirty="0" err="1">
                <a:solidFill>
                  <a:srgbClr val="FFFFFF"/>
                </a:solidFill>
              </a:rPr>
              <a:t>e</a:t>
            </a:r>
            <a:r>
              <a:rPr lang="en-GB" sz="1800" baseline="30000" dirty="0" err="1">
                <a:solidFill>
                  <a:srgbClr val="FFFFFF"/>
                </a:solidFill>
              </a:rPr>
              <a:t>+</a:t>
            </a:r>
            <a:r>
              <a:rPr lang="en-GB" sz="1800" dirty="0" err="1">
                <a:solidFill>
                  <a:srgbClr val="FFFFFF"/>
                </a:solidFill>
              </a:rPr>
              <a:t>e</a:t>
            </a:r>
            <a:r>
              <a:rPr lang="en-GB" sz="1800" baseline="30000" dirty="0" smtClean="0">
                <a:solidFill>
                  <a:srgbClr val="FFFFFF"/>
                </a:solidFill>
              </a:rPr>
              <a:t>-</a:t>
            </a:r>
            <a:r>
              <a:rPr lang="el-GR" sz="1800" dirty="0" smtClean="0">
                <a:solidFill>
                  <a:srgbClr val="FFFFFF"/>
                </a:solidFill>
              </a:rPr>
              <a:t>)</a:t>
            </a:r>
          </a:p>
          <a:p>
            <a:pPr marL="0" indent="0">
              <a:buNone/>
            </a:pPr>
            <a:endParaRPr lang="en-GB" sz="1800" dirty="0">
              <a:solidFill>
                <a:srgbClr val="FFFFFF"/>
              </a:solidFill>
            </a:endParaRPr>
          </a:p>
          <a:p>
            <a:r>
              <a:rPr lang="en-GB" sz="1800" dirty="0" smtClean="0">
                <a:solidFill>
                  <a:srgbClr val="FFFFFF"/>
                </a:solidFill>
              </a:rPr>
              <a:t>To </a:t>
            </a:r>
            <a:r>
              <a:rPr lang="el-GR" sz="1800" dirty="0" smtClean="0">
                <a:solidFill>
                  <a:srgbClr val="FFFFFF"/>
                </a:solidFill>
              </a:rPr>
              <a:t>πόσο ελαττώνεται το σήμα </a:t>
            </a:r>
            <a:r>
              <a:rPr lang="el-GR" sz="1800" dirty="0">
                <a:solidFill>
                  <a:srgbClr val="FFFFFF"/>
                </a:solidFill>
              </a:rPr>
              <a:t>έ</a:t>
            </a:r>
            <a:r>
              <a:rPr lang="el-GR" sz="1800" dirty="0" smtClean="0">
                <a:solidFill>
                  <a:srgbClr val="FFFFFF"/>
                </a:solidFill>
              </a:rPr>
              <a:t>χει να κάνει με τη θερμοκρασία  του </a:t>
            </a:r>
            <a:r>
              <a:rPr lang="en-GB" sz="1800" dirty="0" smtClean="0">
                <a:solidFill>
                  <a:srgbClr val="FFFFFF"/>
                </a:solidFill>
              </a:rPr>
              <a:t>QGP</a:t>
            </a:r>
          </a:p>
          <a:p>
            <a:pPr marL="0" indent="0">
              <a:buNone/>
            </a:pPr>
            <a:r>
              <a:rPr lang="el-GR" sz="1800" dirty="0" smtClean="0">
                <a:solidFill>
                  <a:srgbClr val="FFFFFF"/>
                </a:solidFill>
              </a:rPr>
              <a:t> </a:t>
            </a:r>
            <a:endParaRPr lang="en-US" sz="1800" dirty="0">
              <a:solidFill>
                <a:srgbClr val="FFFFFF"/>
              </a:solidFill>
            </a:endParaRPr>
          </a:p>
        </p:txBody>
      </p:sp>
      <p:sp>
        <p:nvSpPr>
          <p:cNvPr id="10" name="Slide Number Placeholder 9"/>
          <p:cNvSpPr>
            <a:spLocks noGrp="1"/>
          </p:cNvSpPr>
          <p:nvPr>
            <p:ph type="sldNum" sz="quarter" idx="12"/>
          </p:nvPr>
        </p:nvSpPr>
        <p:spPr/>
        <p:txBody>
          <a:bodyPr/>
          <a:lstStyle/>
          <a:p>
            <a:fld id="{DD6A0079-E3EA-F649-832E-01E6D884025C}" type="slidenum">
              <a:rPr lang="fr-FR" smtClean="0"/>
              <a:t>51</a:t>
            </a:fld>
            <a:endParaRPr lang="fr-FR"/>
          </a:p>
        </p:txBody>
      </p:sp>
      <p:sp>
        <p:nvSpPr>
          <p:cNvPr id="4" name="Footer Placeholder 3"/>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300881650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540"/>
            <a:ext cx="8229600" cy="427881"/>
          </a:xfrm>
        </p:spPr>
        <p:txBody>
          <a:bodyPr>
            <a:normAutofit/>
          </a:bodyPr>
          <a:lstStyle/>
          <a:p>
            <a:r>
              <a:rPr lang="el-GR" sz="2000" dirty="0" smtClean="0">
                <a:solidFill>
                  <a:srgbClr val="FFFFFF"/>
                </a:solidFill>
              </a:rPr>
              <a:t>Το μυστήριο του </a:t>
            </a:r>
            <a:r>
              <a:rPr lang="en-GB" sz="2000" dirty="0" smtClean="0">
                <a:solidFill>
                  <a:srgbClr val="FFFFFF"/>
                </a:solidFill>
              </a:rPr>
              <a:t>J/</a:t>
            </a:r>
            <a:r>
              <a:rPr lang="el-GR" sz="2000" dirty="0" smtClean="0">
                <a:solidFill>
                  <a:srgbClr val="FFFFFF"/>
                </a:solidFill>
              </a:rPr>
              <a:t>Ψ</a:t>
            </a:r>
            <a:endParaRPr lang="en-US" sz="2000" dirty="0">
              <a:solidFill>
                <a:srgbClr val="FFFFFF"/>
              </a:solidFill>
            </a:endParaRPr>
          </a:p>
        </p:txBody>
      </p:sp>
      <p:sp>
        <p:nvSpPr>
          <p:cNvPr id="3" name="Content Placeholder 2"/>
          <p:cNvSpPr>
            <a:spLocks noGrp="1"/>
          </p:cNvSpPr>
          <p:nvPr>
            <p:ph idx="1"/>
          </p:nvPr>
        </p:nvSpPr>
        <p:spPr>
          <a:xfrm>
            <a:off x="5620841" y="686509"/>
            <a:ext cx="3269817" cy="4883096"/>
          </a:xfrm>
        </p:spPr>
        <p:txBody>
          <a:bodyPr>
            <a:normAutofit/>
          </a:bodyPr>
          <a:lstStyle/>
          <a:p>
            <a:r>
              <a:rPr lang="el-GR" sz="1800" dirty="0" smtClean="0">
                <a:solidFill>
                  <a:srgbClr val="FFFFFF"/>
                </a:solidFill>
              </a:rPr>
              <a:t>Σε πολύ κεντρικές συγκρούσεις έχουμε αναγέννηση του </a:t>
            </a:r>
            <a:r>
              <a:rPr lang="en-GB" sz="1800" dirty="0" smtClean="0">
                <a:solidFill>
                  <a:srgbClr val="FFFFFF"/>
                </a:solidFill>
              </a:rPr>
              <a:t>J</a:t>
            </a:r>
            <a:r>
              <a:rPr lang="el-GR" sz="1800" dirty="0" smtClean="0">
                <a:solidFill>
                  <a:srgbClr val="FFFFFF"/>
                </a:solidFill>
              </a:rPr>
              <a:t>/Ψ</a:t>
            </a:r>
            <a:endParaRPr lang="en-GB" sz="1800" dirty="0" smtClean="0">
              <a:solidFill>
                <a:srgbClr val="FFFFFF"/>
              </a:solidFill>
            </a:endParaRPr>
          </a:p>
          <a:p>
            <a:endParaRPr lang="en-GB" sz="1800" dirty="0">
              <a:solidFill>
                <a:srgbClr val="FFFFFF"/>
              </a:solidFill>
            </a:endParaRPr>
          </a:p>
          <a:p>
            <a:r>
              <a:rPr lang="el-GR" sz="1800" dirty="0" smtClean="0">
                <a:solidFill>
                  <a:srgbClr val="FFFFFF"/>
                </a:solidFill>
              </a:rPr>
              <a:t>Δύο φαινόμενα που συναγωνίζονται </a:t>
            </a:r>
          </a:p>
          <a:p>
            <a:endParaRPr lang="el-GR" sz="1800" dirty="0">
              <a:solidFill>
                <a:srgbClr val="FFFFFF"/>
              </a:solidFill>
            </a:endParaRPr>
          </a:p>
          <a:p>
            <a:r>
              <a:rPr lang="el-GR" sz="1800" dirty="0" smtClean="0">
                <a:solidFill>
                  <a:srgbClr val="FFFFFF"/>
                </a:solidFill>
              </a:rPr>
              <a:t>Ελάττωση του </a:t>
            </a:r>
            <a:r>
              <a:rPr lang="en-GB" sz="1800" dirty="0">
                <a:solidFill>
                  <a:srgbClr val="FFFFFF"/>
                </a:solidFill>
              </a:rPr>
              <a:t>J</a:t>
            </a:r>
            <a:r>
              <a:rPr lang="el-GR" sz="1800" dirty="0">
                <a:solidFill>
                  <a:srgbClr val="FFFFFF"/>
                </a:solidFill>
              </a:rPr>
              <a:t>/</a:t>
            </a:r>
            <a:r>
              <a:rPr lang="el-GR" sz="1800" dirty="0" smtClean="0">
                <a:solidFill>
                  <a:srgbClr val="FFFFFF"/>
                </a:solidFill>
              </a:rPr>
              <a:t>Ψ λόγω αλληλεπίδρασης με το</a:t>
            </a:r>
            <a:r>
              <a:rPr lang="en-GB" sz="1800" dirty="0" smtClean="0">
                <a:solidFill>
                  <a:srgbClr val="FFFFFF"/>
                </a:solidFill>
              </a:rPr>
              <a:t> QGP</a:t>
            </a:r>
            <a:r>
              <a:rPr lang="el-GR" sz="1800" dirty="0" smtClean="0">
                <a:solidFill>
                  <a:srgbClr val="FFFFFF"/>
                </a:solidFill>
              </a:rPr>
              <a:t> </a:t>
            </a:r>
          </a:p>
          <a:p>
            <a:endParaRPr lang="el-GR" sz="1800" dirty="0" smtClean="0">
              <a:solidFill>
                <a:srgbClr val="FFFFFF"/>
              </a:solidFill>
            </a:endParaRPr>
          </a:p>
          <a:p>
            <a:r>
              <a:rPr lang="el-GR" sz="1800" dirty="0" smtClean="0">
                <a:solidFill>
                  <a:srgbClr val="FFFFFF"/>
                </a:solidFill>
              </a:rPr>
              <a:t>Δημιουργ</a:t>
            </a:r>
            <a:r>
              <a:rPr lang="el-GR" sz="1800" dirty="0">
                <a:solidFill>
                  <a:srgbClr val="FFFFFF"/>
                </a:solidFill>
              </a:rPr>
              <a:t>ί</a:t>
            </a:r>
            <a:r>
              <a:rPr lang="el-GR" sz="1800" dirty="0" smtClean="0">
                <a:solidFill>
                  <a:srgbClr val="FFFFFF"/>
                </a:solidFill>
              </a:rPr>
              <a:t>α πολλών </a:t>
            </a:r>
            <a:r>
              <a:rPr lang="en-GB" sz="1800" dirty="0">
                <a:solidFill>
                  <a:srgbClr val="FFFFFF"/>
                </a:solidFill>
              </a:rPr>
              <a:t>J</a:t>
            </a:r>
            <a:r>
              <a:rPr lang="el-GR" sz="1800" dirty="0">
                <a:solidFill>
                  <a:srgbClr val="FFFFFF"/>
                </a:solidFill>
              </a:rPr>
              <a:t>/</a:t>
            </a:r>
            <a:r>
              <a:rPr lang="el-GR" sz="1800" dirty="0" smtClean="0">
                <a:solidFill>
                  <a:srgbClr val="FFFFFF"/>
                </a:solidFill>
              </a:rPr>
              <a:t>Ψ λόγω του μεγάλου αριθμού ζευγαριών </a:t>
            </a:r>
            <a:r>
              <a:rPr lang="en-GB" sz="1800" dirty="0">
                <a:solidFill>
                  <a:srgbClr val="FFFFFF"/>
                </a:solidFill>
              </a:rPr>
              <a:t>c</a:t>
            </a:r>
            <a:r>
              <a:rPr lang="el-GR" sz="1800" dirty="0" smtClean="0">
                <a:solidFill>
                  <a:srgbClr val="FFFFFF"/>
                </a:solidFill>
              </a:rPr>
              <a:t> </a:t>
            </a:r>
            <a:r>
              <a:rPr lang="en-US" sz="1800" dirty="0" smtClean="0">
                <a:solidFill>
                  <a:srgbClr val="FFFFFF"/>
                </a:solidFill>
              </a:rPr>
              <a:t>–</a:t>
            </a:r>
            <a:r>
              <a:rPr lang="el-GR" sz="1800" dirty="0" smtClean="0">
                <a:solidFill>
                  <a:srgbClr val="FFFFFF"/>
                </a:solidFill>
              </a:rPr>
              <a:t> αντι-</a:t>
            </a:r>
            <a:r>
              <a:rPr lang="en-GB" sz="1800" dirty="0" smtClean="0">
                <a:solidFill>
                  <a:srgbClr val="FFFFFF"/>
                </a:solidFill>
              </a:rPr>
              <a:t>c</a:t>
            </a:r>
            <a:r>
              <a:rPr lang="el-GR" sz="1800" dirty="0" smtClean="0">
                <a:solidFill>
                  <a:srgbClr val="FFFFFF"/>
                </a:solidFill>
              </a:rPr>
              <a:t> που δημιουργούνται λόγω της τεράστιας ενέργειας της σύγκρουσης</a:t>
            </a:r>
            <a:endParaRPr lang="el-GR" sz="1800" dirty="0">
              <a:solidFill>
                <a:srgbClr val="FFFFFF"/>
              </a:solidFill>
            </a:endParaRPr>
          </a:p>
          <a:p>
            <a:pPr marL="0" indent="0">
              <a:buNone/>
            </a:pPr>
            <a:endParaRPr lang="en-US" sz="1800" dirty="0">
              <a:solidFill>
                <a:srgbClr val="FFFFFF"/>
              </a:solidFill>
            </a:endParaRPr>
          </a:p>
        </p:txBody>
      </p:sp>
      <p:pic>
        <p:nvPicPr>
          <p:cNvPr id="4" name="Picture 3"/>
          <p:cNvPicPr>
            <a:picLocks noChangeAspect="1"/>
          </p:cNvPicPr>
          <p:nvPr/>
        </p:nvPicPr>
        <p:blipFill>
          <a:blip r:embed="rId2"/>
          <a:stretch>
            <a:fillRect/>
          </a:stretch>
        </p:blipFill>
        <p:spPr>
          <a:xfrm>
            <a:off x="12621" y="770070"/>
            <a:ext cx="5579998" cy="4064099"/>
          </a:xfrm>
          <a:prstGeom prst="rect">
            <a:avLst/>
          </a:prstGeom>
        </p:spPr>
      </p:pic>
      <p:sp>
        <p:nvSpPr>
          <p:cNvPr id="5" name="TextBox 4"/>
          <p:cNvSpPr txBox="1"/>
          <p:nvPr/>
        </p:nvSpPr>
        <p:spPr>
          <a:xfrm>
            <a:off x="513443" y="5079750"/>
            <a:ext cx="3114817" cy="369332"/>
          </a:xfrm>
          <a:prstGeom prst="rect">
            <a:avLst/>
          </a:prstGeom>
          <a:noFill/>
        </p:spPr>
        <p:txBody>
          <a:bodyPr wrap="none" rtlCol="0">
            <a:spAutoFit/>
          </a:bodyPr>
          <a:lstStyle/>
          <a:p>
            <a:r>
              <a:rPr lang="en-US" dirty="0" smtClean="0">
                <a:solidFill>
                  <a:srgbClr val="FFFF00"/>
                </a:solidFill>
              </a:rPr>
              <a:t>R</a:t>
            </a:r>
            <a:r>
              <a:rPr lang="en-US" baseline="-25000" dirty="0" smtClean="0">
                <a:solidFill>
                  <a:srgbClr val="FFFF00"/>
                </a:solidFill>
              </a:rPr>
              <a:t>AA</a:t>
            </a:r>
            <a:r>
              <a:rPr lang="en-US" dirty="0" smtClean="0">
                <a:solidFill>
                  <a:srgbClr val="FFFF00"/>
                </a:solidFill>
              </a:rPr>
              <a:t> Nuclear modification factor</a:t>
            </a:r>
            <a:endParaRPr lang="en-US" dirty="0">
              <a:solidFill>
                <a:srgbClr val="FFFF00"/>
              </a:solidFill>
            </a:endParaRPr>
          </a:p>
        </p:txBody>
      </p:sp>
      <p:sp>
        <p:nvSpPr>
          <p:cNvPr id="6" name="Rectangle 5"/>
          <p:cNvSpPr/>
          <p:nvPr/>
        </p:nvSpPr>
        <p:spPr>
          <a:xfrm>
            <a:off x="267345" y="5569606"/>
            <a:ext cx="8419456" cy="646331"/>
          </a:xfrm>
          <a:prstGeom prst="rect">
            <a:avLst/>
          </a:prstGeom>
          <a:ln>
            <a:solidFill>
              <a:srgbClr val="FFFFFF"/>
            </a:solidFill>
          </a:ln>
        </p:spPr>
        <p:txBody>
          <a:bodyPr wrap="square">
            <a:spAutoFit/>
          </a:bodyPr>
          <a:lstStyle/>
          <a:p>
            <a:r>
              <a:rPr lang="el-GR" dirty="0">
                <a:solidFill>
                  <a:srgbClr val="FFFFFF"/>
                </a:solidFill>
              </a:rPr>
              <a:t>Συγκρίνουμε τον αριθμό των  </a:t>
            </a:r>
            <a:r>
              <a:rPr lang="en-GB" dirty="0">
                <a:solidFill>
                  <a:srgbClr val="FFFFFF"/>
                </a:solidFill>
              </a:rPr>
              <a:t>J/</a:t>
            </a:r>
            <a:r>
              <a:rPr lang="el-GR" dirty="0">
                <a:solidFill>
                  <a:srgbClr val="FFFFFF"/>
                </a:solidFill>
              </a:rPr>
              <a:t>Ψ που παρατηρούμε σε συγκρούσεις </a:t>
            </a:r>
            <a:r>
              <a:rPr lang="el-GR" dirty="0" smtClean="0">
                <a:solidFill>
                  <a:srgbClr val="FFFFFF"/>
                </a:solidFill>
              </a:rPr>
              <a:t>μολύβδου </a:t>
            </a:r>
            <a:r>
              <a:rPr lang="el-GR" dirty="0">
                <a:solidFill>
                  <a:srgbClr val="FFFFFF"/>
                </a:solidFill>
              </a:rPr>
              <a:t>με τον αντίστοιχο αριθμό σε συγκρούσεις πρωτονίων (όπου δεν έχουμε </a:t>
            </a:r>
            <a:r>
              <a:rPr lang="en-GB" dirty="0">
                <a:solidFill>
                  <a:srgbClr val="FFFFFF"/>
                </a:solidFill>
              </a:rPr>
              <a:t>QGP).</a:t>
            </a:r>
          </a:p>
        </p:txBody>
      </p:sp>
      <p:sp>
        <p:nvSpPr>
          <p:cNvPr id="13" name="Slide Number Placeholder 12"/>
          <p:cNvSpPr>
            <a:spLocks noGrp="1"/>
          </p:cNvSpPr>
          <p:nvPr>
            <p:ph type="sldNum" sz="quarter" idx="12"/>
          </p:nvPr>
        </p:nvSpPr>
        <p:spPr/>
        <p:txBody>
          <a:bodyPr/>
          <a:lstStyle/>
          <a:p>
            <a:fld id="{DD6A0079-E3EA-F649-832E-01E6D884025C}" type="slidenum">
              <a:rPr lang="fr-FR" smtClean="0"/>
              <a:t>52</a:t>
            </a:fld>
            <a:endParaRPr lang="fr-FR"/>
          </a:p>
        </p:txBody>
      </p:sp>
      <p:sp>
        <p:nvSpPr>
          <p:cNvPr id="7" name="Footer Placeholder 6"/>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293099199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l-GR" smtClean="0"/>
              <a:t>Δέσποινα Χατζηφωτιάδου </a:t>
            </a:r>
            <a:endParaRPr lang="fr-FR"/>
          </a:p>
        </p:txBody>
      </p:sp>
      <p:sp>
        <p:nvSpPr>
          <p:cNvPr id="5" name="Slide Number Placeholder 4"/>
          <p:cNvSpPr>
            <a:spLocks noGrp="1"/>
          </p:cNvSpPr>
          <p:nvPr>
            <p:ph type="sldNum" sz="quarter" idx="12"/>
          </p:nvPr>
        </p:nvSpPr>
        <p:spPr/>
        <p:txBody>
          <a:bodyPr/>
          <a:lstStyle/>
          <a:p>
            <a:fld id="{DD6A0079-E3EA-F649-832E-01E6D884025C}" type="slidenum">
              <a:rPr lang="fr-FR" smtClean="0"/>
              <a:t>53</a:t>
            </a:fld>
            <a:endParaRPr lang="fr-FR"/>
          </a:p>
        </p:txBody>
      </p:sp>
      <p:sp>
        <p:nvSpPr>
          <p:cNvPr id="6" name="TextBox 5"/>
          <p:cNvSpPr txBox="1"/>
          <p:nvPr/>
        </p:nvSpPr>
        <p:spPr>
          <a:xfrm>
            <a:off x="615801" y="2116568"/>
            <a:ext cx="8071000" cy="1938992"/>
          </a:xfrm>
          <a:prstGeom prst="rect">
            <a:avLst/>
          </a:prstGeom>
          <a:noFill/>
        </p:spPr>
        <p:txBody>
          <a:bodyPr wrap="square" rtlCol="0">
            <a:spAutoFit/>
          </a:bodyPr>
          <a:lstStyle/>
          <a:p>
            <a:r>
              <a:rPr lang="el-GR" sz="2400" dirty="0">
                <a:solidFill>
                  <a:srgbClr val="FFFF00"/>
                </a:solidFill>
              </a:rPr>
              <a:t>Αναβάθμιση του ALICE </a:t>
            </a:r>
            <a:r>
              <a:rPr lang="el-GR" sz="2400" dirty="0" smtClean="0">
                <a:solidFill>
                  <a:srgbClr val="FFFF00"/>
                </a:solidFill>
              </a:rPr>
              <a:t>κατά τη διάρκεια του LS2, για το Run3</a:t>
            </a:r>
          </a:p>
          <a:p>
            <a:endParaRPr lang="el-GR" sz="2400" dirty="0">
              <a:solidFill>
                <a:srgbClr val="FFFF00"/>
              </a:solidFill>
            </a:endParaRPr>
          </a:p>
          <a:p>
            <a:r>
              <a:rPr lang="el-GR" sz="2400" dirty="0" smtClean="0">
                <a:solidFill>
                  <a:srgbClr val="FFFF00"/>
                </a:solidFill>
              </a:rPr>
              <a:t>αυξημένη φωτεινότητα των δεσμών</a:t>
            </a:r>
          </a:p>
          <a:p>
            <a:r>
              <a:rPr lang="el-GR" sz="2400" dirty="0" smtClean="0">
                <a:solidFill>
                  <a:srgbClr val="FFFF00"/>
                </a:solidFill>
              </a:rPr>
              <a:t>περισσότερες συγκρούσεις</a:t>
            </a:r>
          </a:p>
          <a:p>
            <a:r>
              <a:rPr lang="el-GR" sz="2400" dirty="0">
                <a:solidFill>
                  <a:srgbClr val="FFFF00"/>
                </a:solidFill>
              </a:rPr>
              <a:t>μ</a:t>
            </a:r>
            <a:r>
              <a:rPr lang="el-GR" sz="2400" dirty="0" smtClean="0">
                <a:solidFill>
                  <a:srgbClr val="FFFF00"/>
                </a:solidFill>
              </a:rPr>
              <a:t>εγαλύτερη στατιστική</a:t>
            </a:r>
            <a:endParaRPr lang="en-US" sz="2400" dirty="0">
              <a:solidFill>
                <a:srgbClr val="FFFF00"/>
              </a:solidFill>
            </a:endParaRPr>
          </a:p>
        </p:txBody>
      </p:sp>
    </p:spTree>
    <p:extLst>
      <p:ext uri="{BB962C8B-B14F-4D97-AF65-F5344CB8AC3E}">
        <p14:creationId xmlns:p14="http://schemas.microsoft.com/office/powerpoint/2010/main" val="104270230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l-GR" smtClean="0"/>
              <a:t>Δέσποινα Χατζηφωτιάδου </a:t>
            </a:r>
            <a:endParaRPr lang="en-US" dirty="0"/>
          </a:p>
        </p:txBody>
      </p:sp>
      <p:sp>
        <p:nvSpPr>
          <p:cNvPr id="4" name="Slide Number Placeholder 3"/>
          <p:cNvSpPr>
            <a:spLocks noGrp="1"/>
          </p:cNvSpPr>
          <p:nvPr>
            <p:ph type="sldNum" sz="quarter" idx="12"/>
          </p:nvPr>
        </p:nvSpPr>
        <p:spPr/>
        <p:txBody>
          <a:bodyPr/>
          <a:lstStyle/>
          <a:p>
            <a:fld id="{5E06753C-B0B7-584B-8477-F95328221666}" type="slidenum">
              <a:rPr lang="en-US" smtClean="0"/>
              <a:pPr/>
              <a:t>54</a:t>
            </a:fld>
            <a:endParaRPr lang="en-US" dirty="0"/>
          </a:p>
        </p:txBody>
      </p:sp>
      <p:sp>
        <p:nvSpPr>
          <p:cNvPr id="7" name="TextBox 6"/>
          <p:cNvSpPr txBox="1"/>
          <p:nvPr/>
        </p:nvSpPr>
        <p:spPr>
          <a:xfrm>
            <a:off x="328429" y="4620359"/>
            <a:ext cx="4557658" cy="830997"/>
          </a:xfrm>
          <a:prstGeom prst="rect">
            <a:avLst/>
          </a:prstGeom>
          <a:noFill/>
        </p:spPr>
        <p:txBody>
          <a:bodyPr wrap="none" rtlCol="0">
            <a:spAutoFit/>
          </a:bodyPr>
          <a:lstStyle/>
          <a:p>
            <a:r>
              <a:rPr lang="el-GR" sz="1600" dirty="0" smtClean="0">
                <a:solidFill>
                  <a:srgbClr val="FFFFFF"/>
                </a:solidFill>
              </a:rPr>
              <a:t>Καλύτερη διακριτική ικανότητα </a:t>
            </a:r>
          </a:p>
          <a:p>
            <a:r>
              <a:rPr lang="el-GR" sz="1600" dirty="0" smtClean="0">
                <a:solidFill>
                  <a:srgbClr val="FFFFFF"/>
                </a:solidFill>
              </a:rPr>
              <a:t>Δυνατότητα ανίχνευσης πιο βραχύβιων σωματιδίων</a:t>
            </a:r>
          </a:p>
          <a:p>
            <a:endParaRPr lang="en-US" sz="1600" dirty="0">
              <a:solidFill>
                <a:srgbClr val="FFFFFF"/>
              </a:solidFill>
            </a:endParaRPr>
          </a:p>
        </p:txBody>
      </p:sp>
      <p:pic>
        <p:nvPicPr>
          <p:cNvPr id="10" name="Picture 9"/>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2171" r="10673"/>
          <a:stretch/>
        </p:blipFill>
        <p:spPr>
          <a:xfrm>
            <a:off x="212264" y="1436183"/>
            <a:ext cx="3888000" cy="2453531"/>
          </a:xfrm>
          <a:prstGeom prst="rect">
            <a:avLst/>
          </a:prstGeom>
          <a:solidFill>
            <a:schemeClr val="bg1"/>
          </a:solidFill>
        </p:spPr>
      </p:pic>
      <p:sp>
        <p:nvSpPr>
          <p:cNvPr id="11" name="TextBox 10"/>
          <p:cNvSpPr txBox="1">
            <a:spLocks noChangeAspect="1"/>
          </p:cNvSpPr>
          <p:nvPr/>
        </p:nvSpPr>
        <p:spPr>
          <a:xfrm>
            <a:off x="4536169" y="1262182"/>
            <a:ext cx="4095993" cy="2809316"/>
          </a:xfrm>
          <a:prstGeom prst="rect">
            <a:avLst/>
          </a:prstGeom>
          <a:solidFill>
            <a:srgbClr val="FFFFFF"/>
          </a:solidFill>
          <a:ln>
            <a:solidFill>
              <a:schemeClr val="accent1"/>
            </a:solidFill>
          </a:ln>
          <a:effectLst>
            <a:outerShdw blurRad="50800" dist="38100" dir="2700000" algn="tl" rotWithShape="0">
              <a:prstClr val="black">
                <a:alpha val="40000"/>
              </a:prstClr>
            </a:outerShdw>
          </a:effectLst>
        </p:spPr>
        <p:txBody>
          <a:bodyPr wrap="none" rtlCol="0">
            <a:spAutoFit/>
          </a:bodyPr>
          <a:lstStyle/>
          <a:p>
            <a:pPr marL="342900" indent="-342900">
              <a:lnSpc>
                <a:spcPts val="2000"/>
              </a:lnSpc>
              <a:spcBef>
                <a:spcPts val="1200"/>
              </a:spcBef>
              <a:buFont typeface="Arial" charset="0"/>
              <a:buChar char="•"/>
            </a:pPr>
            <a:r>
              <a:rPr lang="en-US" sz="1600" dirty="0">
                <a:solidFill>
                  <a:schemeClr val="accent1"/>
                </a:solidFill>
              </a:rPr>
              <a:t>7-layer geometry (</a:t>
            </a:r>
            <a:r>
              <a:rPr lang="en-US" sz="1600" dirty="0">
                <a:solidFill>
                  <a:srgbClr val="008000"/>
                </a:solidFill>
              </a:rPr>
              <a:t>23 – 400mm)</a:t>
            </a:r>
            <a:r>
              <a:rPr lang="en-US" sz="1600" dirty="0">
                <a:solidFill>
                  <a:schemeClr val="accent1"/>
                </a:solidFill>
              </a:rPr>
              <a:t>, </a:t>
            </a:r>
            <a:r>
              <a:rPr lang="en-US" sz="1600" dirty="0">
                <a:solidFill>
                  <a:srgbClr val="000000"/>
                </a:solidFill>
              </a:rPr>
              <a:t>|</a:t>
            </a:r>
            <a:r>
              <a:rPr lang="en-US" sz="1600" dirty="0">
                <a:solidFill>
                  <a:srgbClr val="000000"/>
                </a:solidFill>
                <a:latin typeface="Symbol" charset="2"/>
                <a:cs typeface="Symbol" charset="2"/>
              </a:rPr>
              <a:t>h</a:t>
            </a:r>
            <a:r>
              <a:rPr lang="en-US" sz="1600" dirty="0">
                <a:solidFill>
                  <a:srgbClr val="000000"/>
                </a:solidFill>
              </a:rPr>
              <a:t>| ≤ 1.5</a:t>
            </a:r>
            <a:r>
              <a:rPr lang="en-US" sz="1600" dirty="0">
                <a:solidFill>
                  <a:schemeClr val="accent1"/>
                </a:solidFill>
              </a:rPr>
              <a:t>)</a:t>
            </a:r>
          </a:p>
          <a:p>
            <a:pPr marL="342900" indent="-342900">
              <a:lnSpc>
                <a:spcPts val="2000"/>
              </a:lnSpc>
              <a:spcBef>
                <a:spcPts val="1200"/>
              </a:spcBef>
              <a:buFont typeface="Arial" charset="0"/>
              <a:buChar char="•"/>
            </a:pPr>
            <a:r>
              <a:rPr lang="en-US" sz="1600" dirty="0">
                <a:solidFill>
                  <a:srgbClr val="008000"/>
                </a:solidFill>
              </a:rPr>
              <a:t>10 m</a:t>
            </a:r>
            <a:r>
              <a:rPr lang="en-US" sz="1600" baseline="30000" dirty="0">
                <a:solidFill>
                  <a:srgbClr val="008000"/>
                </a:solidFill>
              </a:rPr>
              <a:t>2</a:t>
            </a:r>
            <a:r>
              <a:rPr lang="en-US" sz="1600" dirty="0">
                <a:solidFill>
                  <a:srgbClr val="008000"/>
                </a:solidFill>
              </a:rPr>
              <a:t> </a:t>
            </a:r>
            <a:r>
              <a:rPr lang="en-US" sz="1600" dirty="0">
                <a:solidFill>
                  <a:schemeClr val="accent1"/>
                </a:solidFill>
              </a:rPr>
              <a:t>active silicon area (</a:t>
            </a:r>
            <a:r>
              <a:rPr lang="en-US" sz="1600" b="1" dirty="0">
                <a:solidFill>
                  <a:srgbClr val="FF0000"/>
                </a:solidFill>
              </a:rPr>
              <a:t>12.5 G-pixels</a:t>
            </a:r>
            <a:r>
              <a:rPr lang="en-US" sz="1600" dirty="0">
                <a:solidFill>
                  <a:schemeClr val="accent1"/>
                </a:solidFill>
              </a:rPr>
              <a:t>)</a:t>
            </a:r>
          </a:p>
          <a:p>
            <a:pPr marL="342900" indent="-342900">
              <a:lnSpc>
                <a:spcPts val="2000"/>
              </a:lnSpc>
              <a:spcBef>
                <a:spcPts val="1200"/>
              </a:spcBef>
              <a:buFont typeface="Arial" charset="0"/>
              <a:buChar char="•"/>
            </a:pPr>
            <a:r>
              <a:rPr lang="en-US" sz="1600" dirty="0">
                <a:solidFill>
                  <a:schemeClr val="accent1"/>
                </a:solidFill>
              </a:rPr>
              <a:t>Pixel pitch </a:t>
            </a:r>
            <a:r>
              <a:rPr lang="en-US" sz="1600" dirty="0">
                <a:solidFill>
                  <a:srgbClr val="008000"/>
                </a:solidFill>
              </a:rPr>
              <a:t>28 x 28 </a:t>
            </a:r>
            <a:r>
              <a:rPr lang="en-US" sz="1600" dirty="0">
                <a:solidFill>
                  <a:srgbClr val="008000"/>
                </a:solidFill>
                <a:latin typeface="Symbol" charset="2"/>
                <a:cs typeface="Symbol" charset="2"/>
              </a:rPr>
              <a:t>m</a:t>
            </a:r>
            <a:r>
              <a:rPr lang="en-US" sz="1600" dirty="0">
                <a:solidFill>
                  <a:srgbClr val="008000"/>
                </a:solidFill>
              </a:rPr>
              <a:t>m</a:t>
            </a:r>
            <a:r>
              <a:rPr lang="en-US" sz="1600" baseline="30000" dirty="0">
                <a:solidFill>
                  <a:srgbClr val="008000"/>
                </a:solidFill>
              </a:rPr>
              <a:t>2  </a:t>
            </a:r>
          </a:p>
          <a:p>
            <a:pPr marL="342900" indent="-342900">
              <a:lnSpc>
                <a:spcPts val="2000"/>
              </a:lnSpc>
              <a:spcBef>
                <a:spcPts val="1200"/>
              </a:spcBef>
              <a:buFont typeface="Arial" charset="0"/>
              <a:buChar char="•"/>
            </a:pPr>
            <a:r>
              <a:rPr lang="en-US" sz="1600" dirty="0">
                <a:solidFill>
                  <a:schemeClr val="accent1"/>
                </a:solidFill>
              </a:rPr>
              <a:t>Spatial resolution </a:t>
            </a:r>
            <a:r>
              <a:rPr lang="en-US" sz="1600" dirty="0">
                <a:solidFill>
                  <a:srgbClr val="008000"/>
                </a:solidFill>
              </a:rPr>
              <a:t>~5</a:t>
            </a:r>
            <a:r>
              <a:rPr lang="en-US" sz="1600" dirty="0">
                <a:solidFill>
                  <a:srgbClr val="008000"/>
                </a:solidFill>
                <a:latin typeface="Symbol" charset="2"/>
                <a:cs typeface="Symbol" charset="2"/>
              </a:rPr>
              <a:t>m</a:t>
            </a:r>
            <a:r>
              <a:rPr lang="en-US" sz="1600" dirty="0">
                <a:solidFill>
                  <a:srgbClr val="008000"/>
                </a:solidFill>
              </a:rPr>
              <a:t>m </a:t>
            </a:r>
          </a:p>
          <a:p>
            <a:pPr marL="342900" indent="-342900">
              <a:lnSpc>
                <a:spcPts val="2000"/>
              </a:lnSpc>
              <a:spcBef>
                <a:spcPts val="1200"/>
              </a:spcBef>
              <a:buFont typeface="Arial" charset="0"/>
              <a:buChar char="•"/>
            </a:pPr>
            <a:r>
              <a:rPr lang="en-US" sz="1600" dirty="0">
                <a:solidFill>
                  <a:schemeClr val="accent1"/>
                </a:solidFill>
              </a:rPr>
              <a:t>Power density &lt; </a:t>
            </a:r>
            <a:r>
              <a:rPr lang="en-US" sz="1600" dirty="0">
                <a:solidFill>
                  <a:srgbClr val="008000"/>
                </a:solidFill>
              </a:rPr>
              <a:t>40mW / cm</a:t>
            </a:r>
            <a:r>
              <a:rPr lang="en-US" sz="1600" baseline="30000" dirty="0">
                <a:solidFill>
                  <a:srgbClr val="008000"/>
                </a:solidFill>
              </a:rPr>
              <a:t>2  </a:t>
            </a:r>
          </a:p>
          <a:p>
            <a:pPr marL="342900" indent="-342900">
              <a:lnSpc>
                <a:spcPts val="2000"/>
              </a:lnSpc>
              <a:spcBef>
                <a:spcPts val="1200"/>
              </a:spcBef>
              <a:buFont typeface="Arial" charset="0"/>
              <a:buChar char="•"/>
            </a:pPr>
            <a:r>
              <a:rPr lang="en-US" sz="1600" dirty="0">
                <a:solidFill>
                  <a:schemeClr val="accent1"/>
                </a:solidFill>
              </a:rPr>
              <a:t>Material thickness: </a:t>
            </a:r>
            <a:r>
              <a:rPr lang="en-US" sz="1600" dirty="0">
                <a:solidFill>
                  <a:srgbClr val="008000"/>
                </a:solidFill>
              </a:rPr>
              <a:t>~0.3% </a:t>
            </a:r>
            <a:r>
              <a:rPr lang="en-US" sz="1600" dirty="0">
                <a:solidFill>
                  <a:schemeClr val="accent1"/>
                </a:solidFill>
              </a:rPr>
              <a:t>/ layer  (IB)</a:t>
            </a:r>
          </a:p>
          <a:p>
            <a:pPr marL="342900" indent="-342900">
              <a:lnSpc>
                <a:spcPts val="2000"/>
              </a:lnSpc>
              <a:spcBef>
                <a:spcPts val="1200"/>
              </a:spcBef>
              <a:buFont typeface="Arial" charset="0"/>
              <a:buChar char="•"/>
            </a:pPr>
            <a:r>
              <a:rPr lang="en-US" sz="1600" dirty="0" smtClean="0">
                <a:solidFill>
                  <a:schemeClr val="accent1"/>
                </a:solidFill>
              </a:rPr>
              <a:t>Maximum </a:t>
            </a:r>
            <a:r>
              <a:rPr lang="en-US" sz="1600" dirty="0">
                <a:solidFill>
                  <a:schemeClr val="accent1"/>
                </a:solidFill>
              </a:rPr>
              <a:t>particle rate: </a:t>
            </a:r>
            <a:r>
              <a:rPr lang="en-US" sz="1600" dirty="0">
                <a:solidFill>
                  <a:srgbClr val="008000"/>
                </a:solidFill>
              </a:rPr>
              <a:t>100 MHz / cm</a:t>
            </a:r>
            <a:r>
              <a:rPr lang="en-US" sz="1600" baseline="30000" dirty="0">
                <a:solidFill>
                  <a:srgbClr val="008000"/>
                </a:solidFill>
              </a:rPr>
              <a:t>2</a:t>
            </a:r>
          </a:p>
        </p:txBody>
      </p:sp>
      <p:sp>
        <p:nvSpPr>
          <p:cNvPr id="6" name="Rectangle 5"/>
          <p:cNvSpPr/>
          <p:nvPr/>
        </p:nvSpPr>
        <p:spPr>
          <a:xfrm>
            <a:off x="328428" y="360711"/>
            <a:ext cx="7138155" cy="400110"/>
          </a:xfrm>
          <a:prstGeom prst="rect">
            <a:avLst/>
          </a:prstGeom>
        </p:spPr>
        <p:txBody>
          <a:bodyPr wrap="square">
            <a:spAutoFit/>
          </a:bodyPr>
          <a:lstStyle/>
          <a:p>
            <a:r>
              <a:rPr lang="el-GR" sz="2000" dirty="0">
                <a:solidFill>
                  <a:srgbClr val="FFFF00"/>
                </a:solidFill>
              </a:rPr>
              <a:t>Καινούριο σύστημα καταγραφής ιχνών (ITS) με 7 στρ</a:t>
            </a:r>
            <a:r>
              <a:rPr lang="el-GR" dirty="0">
                <a:solidFill>
                  <a:srgbClr val="FFFF00"/>
                </a:solidFill>
              </a:rPr>
              <a:t>ώματα</a:t>
            </a:r>
            <a:endParaRPr lang="en-US" dirty="0">
              <a:solidFill>
                <a:srgbClr val="FFFF00"/>
              </a:solidFill>
            </a:endParaRPr>
          </a:p>
        </p:txBody>
      </p:sp>
    </p:spTree>
    <p:extLst>
      <p:ext uri="{BB962C8B-B14F-4D97-AF65-F5344CB8AC3E}">
        <p14:creationId xmlns:p14="http://schemas.microsoft.com/office/powerpoint/2010/main" val="5993274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l-GR" smtClean="0"/>
              <a:t>Δέσποινα Χατζηφωτιάδου </a:t>
            </a:r>
            <a:endParaRPr lang="en-US" dirty="0"/>
          </a:p>
        </p:txBody>
      </p:sp>
      <p:sp>
        <p:nvSpPr>
          <p:cNvPr id="4" name="Slide Number Placeholder 3"/>
          <p:cNvSpPr>
            <a:spLocks noGrp="1"/>
          </p:cNvSpPr>
          <p:nvPr>
            <p:ph type="sldNum" sz="quarter" idx="12"/>
          </p:nvPr>
        </p:nvSpPr>
        <p:spPr/>
        <p:txBody>
          <a:bodyPr/>
          <a:lstStyle/>
          <a:p>
            <a:fld id="{5E06753C-B0B7-584B-8477-F95328221666}" type="slidenum">
              <a:rPr lang="en-US" smtClean="0"/>
              <a:pPr/>
              <a:t>55</a:t>
            </a:fld>
            <a:endParaRPr lang="en-US" dirty="0"/>
          </a:p>
        </p:txBody>
      </p:sp>
      <p:sp>
        <p:nvSpPr>
          <p:cNvPr id="6" name="Rectangle 5"/>
          <p:cNvSpPr/>
          <p:nvPr/>
        </p:nvSpPr>
        <p:spPr>
          <a:xfrm>
            <a:off x="328428" y="360711"/>
            <a:ext cx="7138155" cy="400110"/>
          </a:xfrm>
          <a:prstGeom prst="rect">
            <a:avLst/>
          </a:prstGeom>
        </p:spPr>
        <p:txBody>
          <a:bodyPr wrap="square">
            <a:spAutoFit/>
          </a:bodyPr>
          <a:lstStyle/>
          <a:p>
            <a:r>
              <a:rPr lang="el-GR" sz="2000" dirty="0" smtClean="0">
                <a:solidFill>
                  <a:srgbClr val="FFFF00"/>
                </a:solidFill>
              </a:rPr>
              <a:t>Καινούριοι </a:t>
            </a:r>
            <a:r>
              <a:rPr lang="el-GR" sz="2000" dirty="0">
                <a:solidFill>
                  <a:srgbClr val="FFFF00"/>
                </a:solidFill>
              </a:rPr>
              <a:t>θάλαμοι </a:t>
            </a:r>
            <a:r>
              <a:rPr lang="el-GR" sz="2000" dirty="0" smtClean="0">
                <a:solidFill>
                  <a:srgbClr val="FFFF00"/>
                </a:solidFill>
              </a:rPr>
              <a:t>για </a:t>
            </a:r>
            <a:r>
              <a:rPr lang="el-GR" sz="2000" dirty="0">
                <a:solidFill>
                  <a:srgbClr val="FFFF00"/>
                </a:solidFill>
              </a:rPr>
              <a:t>το διάβασμα του σήματος από το </a:t>
            </a:r>
            <a:r>
              <a:rPr lang="el-GR" sz="2000" dirty="0" smtClean="0">
                <a:solidFill>
                  <a:srgbClr val="FFFF00"/>
                </a:solidFill>
              </a:rPr>
              <a:t>TP</a:t>
            </a:r>
            <a:r>
              <a:rPr lang="el-GR" sz="2000" dirty="0" smtClean="0">
                <a:solidFill>
                  <a:srgbClr val="FFFFFF"/>
                </a:solidFill>
              </a:rPr>
              <a:t>C</a:t>
            </a:r>
            <a:endParaRPr lang="el-GR" sz="2000" dirty="0">
              <a:solidFill>
                <a:srgbClr val="FFFFFF"/>
              </a:solidFill>
            </a:endParaRPr>
          </a:p>
        </p:txBody>
      </p:sp>
      <p:pic>
        <p:nvPicPr>
          <p:cNvPr id="12" name="Picture 3"/>
          <p:cNvPicPr>
            <a:picLocks noChangeAspect="1"/>
          </p:cNvPicPr>
          <p:nvPr/>
        </p:nvPicPr>
        <p:blipFill>
          <a:blip r:embed="rId2"/>
          <a:stretch>
            <a:fillRect/>
          </a:stretch>
        </p:blipFill>
        <p:spPr>
          <a:xfrm>
            <a:off x="4001624" y="1058618"/>
            <a:ext cx="5103151" cy="3695875"/>
          </a:xfrm>
          <a:prstGeom prst="rect">
            <a:avLst/>
          </a:prstGeom>
          <a:solidFill>
            <a:schemeClr val="bg1"/>
          </a:solidFill>
        </p:spPr>
      </p:pic>
      <p:pic>
        <p:nvPicPr>
          <p:cNvPr id="1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429" y="1033891"/>
            <a:ext cx="3446292" cy="2680099"/>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420" y="3725342"/>
            <a:ext cx="2089109" cy="2058301"/>
          </a:xfrm>
          <a:prstGeom prst="rect">
            <a:avLst/>
          </a:prstGeom>
        </p:spPr>
      </p:pic>
      <p:cxnSp>
        <p:nvCxnSpPr>
          <p:cNvPr id="15" name="Gerade Verbindung mit Pfeil 13"/>
          <p:cNvCxnSpPr/>
          <p:nvPr/>
        </p:nvCxnSpPr>
        <p:spPr>
          <a:xfrm flipV="1">
            <a:off x="2208096" y="3713991"/>
            <a:ext cx="3026211" cy="480661"/>
          </a:xfrm>
          <a:prstGeom prst="straightConnector1">
            <a:avLst/>
          </a:prstGeom>
          <a:ln>
            <a:solidFill>
              <a:srgbClr val="E2050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Gerade Verbindung mit Pfeil 14"/>
          <p:cNvCxnSpPr/>
          <p:nvPr/>
        </p:nvCxnSpPr>
        <p:spPr>
          <a:xfrm>
            <a:off x="2816278" y="2229559"/>
            <a:ext cx="1916886" cy="75685"/>
          </a:xfrm>
          <a:prstGeom prst="straightConnector1">
            <a:avLst/>
          </a:prstGeom>
          <a:ln>
            <a:solidFill>
              <a:srgbClr val="E20508"/>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335588" y="5169556"/>
            <a:ext cx="3595856" cy="369332"/>
          </a:xfrm>
          <a:prstGeom prst="rect">
            <a:avLst/>
          </a:prstGeom>
          <a:noFill/>
        </p:spPr>
        <p:txBody>
          <a:bodyPr wrap="none" rtlCol="0">
            <a:spAutoFit/>
          </a:bodyPr>
          <a:lstStyle/>
          <a:p>
            <a:r>
              <a:rPr lang="el-GR" dirty="0"/>
              <a:t>	</a:t>
            </a:r>
            <a:r>
              <a:rPr lang="el-GR" dirty="0" smtClean="0">
                <a:solidFill>
                  <a:srgbClr val="FFFF00"/>
                </a:solidFill>
              </a:rPr>
              <a:t>GEMs : Gas electron multiplier</a:t>
            </a:r>
            <a:r>
              <a:rPr lang="en-US" dirty="0" smtClean="0">
                <a:solidFill>
                  <a:srgbClr val="FFFF00"/>
                </a:solidFill>
              </a:rPr>
              <a:t>s</a:t>
            </a:r>
            <a:endParaRPr lang="en-US" dirty="0">
              <a:solidFill>
                <a:srgbClr val="FFFF00"/>
              </a:solidFill>
            </a:endParaRPr>
          </a:p>
        </p:txBody>
      </p:sp>
      <p:sp>
        <p:nvSpPr>
          <p:cNvPr id="21" name="TextBox 20"/>
          <p:cNvSpPr txBox="1"/>
          <p:nvPr/>
        </p:nvSpPr>
        <p:spPr>
          <a:xfrm>
            <a:off x="3155979" y="5733974"/>
            <a:ext cx="4895203" cy="646331"/>
          </a:xfrm>
          <a:prstGeom prst="rect">
            <a:avLst/>
          </a:prstGeom>
          <a:noFill/>
        </p:spPr>
        <p:txBody>
          <a:bodyPr wrap="none" rtlCol="0">
            <a:spAutoFit/>
          </a:bodyPr>
          <a:lstStyle/>
          <a:p>
            <a:r>
              <a:rPr lang="el-GR" dirty="0" smtClean="0">
                <a:solidFill>
                  <a:srgbClr val="FFFF00"/>
                </a:solidFill>
              </a:rPr>
              <a:t>Θα ελαττωθει ο νεκρός χρόνος του TPC</a:t>
            </a:r>
          </a:p>
          <a:p>
            <a:r>
              <a:rPr lang="el-GR" dirty="0" smtClean="0">
                <a:solidFill>
                  <a:srgbClr val="FFFF00"/>
                </a:solidFill>
              </a:rPr>
              <a:t>Δυνατότητα ανίχνευσης 50 000 συγκρούσεων/sec</a:t>
            </a:r>
            <a:endParaRPr lang="en-US" dirty="0">
              <a:solidFill>
                <a:srgbClr val="FFFF00"/>
              </a:solidFill>
            </a:endParaRPr>
          </a:p>
        </p:txBody>
      </p:sp>
    </p:spTree>
    <p:extLst>
      <p:ext uri="{BB962C8B-B14F-4D97-AF65-F5344CB8AC3E}">
        <p14:creationId xmlns:p14="http://schemas.microsoft.com/office/powerpoint/2010/main" val="253756139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l-GR" smtClean="0"/>
              <a:t>Δέσποινα Χατζηφωτιάδου </a:t>
            </a:r>
            <a:endParaRPr lang="en-US" dirty="0"/>
          </a:p>
        </p:txBody>
      </p:sp>
      <p:sp>
        <p:nvSpPr>
          <p:cNvPr id="3" name="Slide Number Placeholder 2"/>
          <p:cNvSpPr>
            <a:spLocks noGrp="1"/>
          </p:cNvSpPr>
          <p:nvPr>
            <p:ph type="sldNum" sz="quarter" idx="12"/>
          </p:nvPr>
        </p:nvSpPr>
        <p:spPr/>
        <p:txBody>
          <a:bodyPr/>
          <a:lstStyle/>
          <a:p>
            <a:fld id="{5E06753C-B0B7-584B-8477-F95328221666}" type="slidenum">
              <a:rPr lang="en-US" smtClean="0"/>
              <a:pPr/>
              <a:t>56</a:t>
            </a:fld>
            <a:endParaRPr lang="en-US" dirty="0"/>
          </a:p>
        </p:txBody>
      </p:sp>
      <p:pic>
        <p:nvPicPr>
          <p:cNvPr id="4" name="Picture 3" descr="mft-hal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162" y="1491819"/>
            <a:ext cx="3251200" cy="2225040"/>
          </a:xfrm>
          <a:prstGeom prst="rect">
            <a:avLst/>
          </a:prstGeom>
        </p:spPr>
      </p:pic>
      <p:pic>
        <p:nvPicPr>
          <p:cNvPr id="5" name="Picture 4" descr="mft-f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917" y="1491819"/>
            <a:ext cx="3251200" cy="2108200"/>
          </a:xfrm>
          <a:prstGeom prst="rect">
            <a:avLst/>
          </a:prstGeom>
        </p:spPr>
      </p:pic>
      <p:sp>
        <p:nvSpPr>
          <p:cNvPr id="6" name="Rectangle 5"/>
          <p:cNvSpPr/>
          <p:nvPr/>
        </p:nvSpPr>
        <p:spPr>
          <a:xfrm>
            <a:off x="328428" y="360711"/>
            <a:ext cx="7860689" cy="400110"/>
          </a:xfrm>
          <a:prstGeom prst="rect">
            <a:avLst/>
          </a:prstGeom>
        </p:spPr>
        <p:txBody>
          <a:bodyPr wrap="square">
            <a:spAutoFit/>
          </a:bodyPr>
          <a:lstStyle/>
          <a:p>
            <a:r>
              <a:rPr lang="el-GR" sz="2000" dirty="0">
                <a:solidFill>
                  <a:srgbClr val="FFFF00"/>
                </a:solidFill>
              </a:rPr>
              <a:t>Καινούριο σύστημα καταγραφής ιχνών </a:t>
            </a:r>
            <a:r>
              <a:rPr lang="el-GR" sz="2000" dirty="0" smtClean="0">
                <a:solidFill>
                  <a:srgbClr val="FFFF00"/>
                </a:solidFill>
              </a:rPr>
              <a:t>για το φασματόμετρο των μιονίων</a:t>
            </a:r>
            <a:endParaRPr lang="en-US" dirty="0"/>
          </a:p>
        </p:txBody>
      </p:sp>
      <p:sp>
        <p:nvSpPr>
          <p:cNvPr id="7" name="TextBox 6"/>
          <p:cNvSpPr txBox="1"/>
          <p:nvPr/>
        </p:nvSpPr>
        <p:spPr>
          <a:xfrm>
            <a:off x="949360" y="4027892"/>
            <a:ext cx="8194640" cy="1200329"/>
          </a:xfrm>
          <a:prstGeom prst="rect">
            <a:avLst/>
          </a:prstGeom>
          <a:noFill/>
        </p:spPr>
        <p:txBody>
          <a:bodyPr wrap="square" rtlCol="0">
            <a:spAutoFit/>
          </a:bodyPr>
          <a:lstStyle/>
          <a:p>
            <a:r>
              <a:rPr lang="en-US" dirty="0" smtClean="0">
                <a:solidFill>
                  <a:srgbClr val="FFFF00"/>
                </a:solidFill>
              </a:rPr>
              <a:t>MFT : </a:t>
            </a:r>
            <a:r>
              <a:rPr lang="en-US" dirty="0" err="1" smtClean="0">
                <a:solidFill>
                  <a:srgbClr val="FFFF00"/>
                </a:solidFill>
              </a:rPr>
              <a:t>Muon</a:t>
            </a:r>
            <a:r>
              <a:rPr lang="en-US" dirty="0" smtClean="0">
                <a:solidFill>
                  <a:srgbClr val="FFFF00"/>
                </a:solidFill>
              </a:rPr>
              <a:t> Forward Tracker  </a:t>
            </a:r>
            <a:endParaRPr lang="el-GR" dirty="0" smtClean="0">
              <a:solidFill>
                <a:srgbClr val="FFFF00"/>
              </a:solidFill>
            </a:endParaRPr>
          </a:p>
          <a:p>
            <a:r>
              <a:rPr lang="en-US" dirty="0" smtClean="0">
                <a:solidFill>
                  <a:srgbClr val="FFFF00"/>
                </a:solidFill>
              </a:rPr>
              <a:t> </a:t>
            </a:r>
          </a:p>
          <a:p>
            <a:r>
              <a:rPr lang="en-US" dirty="0" smtClean="0">
                <a:solidFill>
                  <a:srgbClr val="FFFF00"/>
                </a:solidFill>
              </a:rPr>
              <a:t>5 </a:t>
            </a:r>
            <a:r>
              <a:rPr lang="el-GR" dirty="0" smtClean="0">
                <a:solidFill>
                  <a:srgbClr val="FFFF00"/>
                </a:solidFill>
              </a:rPr>
              <a:t>δίσκοι από ανιχνευτές πυριτίου που θα αυξήσουν την ακρίβεια στην εύρεση του σημείου προέλευσης των μιονίων</a:t>
            </a:r>
            <a:endParaRPr lang="en-US" dirty="0">
              <a:solidFill>
                <a:srgbClr val="FFFF00"/>
              </a:solidFill>
            </a:endParaRPr>
          </a:p>
        </p:txBody>
      </p:sp>
    </p:spTree>
    <p:extLst>
      <p:ext uri="{BB962C8B-B14F-4D97-AF65-F5344CB8AC3E}">
        <p14:creationId xmlns:p14="http://schemas.microsoft.com/office/powerpoint/2010/main" val="111840117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l-GR" smtClean="0"/>
              <a:t>Δέσποινα Χατζηφωτιάδου </a:t>
            </a:r>
            <a:endParaRPr lang="en-US" dirty="0"/>
          </a:p>
        </p:txBody>
      </p:sp>
      <p:sp>
        <p:nvSpPr>
          <p:cNvPr id="3" name="Slide Number Placeholder 2"/>
          <p:cNvSpPr>
            <a:spLocks noGrp="1"/>
          </p:cNvSpPr>
          <p:nvPr>
            <p:ph type="sldNum" sz="quarter" idx="12"/>
          </p:nvPr>
        </p:nvSpPr>
        <p:spPr/>
        <p:txBody>
          <a:bodyPr/>
          <a:lstStyle/>
          <a:p>
            <a:fld id="{5E06753C-B0B7-584B-8477-F95328221666}" type="slidenum">
              <a:rPr lang="en-US" smtClean="0"/>
              <a:pPr/>
              <a:t>57</a:t>
            </a:fld>
            <a:endParaRPr lang="en-US" dirty="0"/>
          </a:p>
        </p:txBody>
      </p:sp>
      <p:pic>
        <p:nvPicPr>
          <p:cNvPr id="5" name="Picture 4" descr="newreadou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020"/>
            <a:ext cx="9144000" cy="5391332"/>
          </a:xfrm>
          <a:prstGeom prst="rect">
            <a:avLst/>
          </a:prstGeom>
        </p:spPr>
      </p:pic>
    </p:spTree>
    <p:extLst>
      <p:ext uri="{BB962C8B-B14F-4D97-AF65-F5344CB8AC3E}">
        <p14:creationId xmlns:p14="http://schemas.microsoft.com/office/powerpoint/2010/main" val="332361173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l-GR" smtClean="0"/>
              <a:t>Δέσποινα Χατζηφωτιάδου </a:t>
            </a:r>
            <a:endParaRPr lang="en-US" dirty="0"/>
          </a:p>
        </p:txBody>
      </p:sp>
      <p:sp>
        <p:nvSpPr>
          <p:cNvPr id="4" name="Slide Number Placeholder 3"/>
          <p:cNvSpPr>
            <a:spLocks noGrp="1"/>
          </p:cNvSpPr>
          <p:nvPr>
            <p:ph type="sldNum" sz="quarter" idx="12"/>
          </p:nvPr>
        </p:nvSpPr>
        <p:spPr/>
        <p:txBody>
          <a:bodyPr/>
          <a:lstStyle/>
          <a:p>
            <a:fld id="{5E06753C-B0B7-584B-8477-F95328221666}" type="slidenum">
              <a:rPr lang="en-US" smtClean="0"/>
              <a:pPr/>
              <a:t>58</a:t>
            </a:fld>
            <a:endParaRPr lang="en-US" dirty="0"/>
          </a:p>
        </p:txBody>
      </p:sp>
      <p:pic>
        <p:nvPicPr>
          <p:cNvPr id="5" name="Picture 2" descr="https://lhc-commissioning.web.cern.ch/schedule/images/LHC-longterm-schedule-sep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23" y="942537"/>
            <a:ext cx="8818966" cy="360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67831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solidFill>
                  <a:srgbClr val="FFFF00"/>
                </a:solidFill>
              </a:rPr>
              <a:t>Αντί συμπεράσματος</a:t>
            </a:r>
            <a:endParaRPr lang="fr-FR" sz="3600" dirty="0">
              <a:solidFill>
                <a:srgbClr val="FFFF00"/>
              </a:solidFill>
            </a:endParaRPr>
          </a:p>
        </p:txBody>
      </p:sp>
      <p:sp>
        <p:nvSpPr>
          <p:cNvPr id="5" name="Slide Number Placeholder 4"/>
          <p:cNvSpPr>
            <a:spLocks noGrp="1"/>
          </p:cNvSpPr>
          <p:nvPr>
            <p:ph type="sldNum" sz="quarter" idx="12"/>
          </p:nvPr>
        </p:nvSpPr>
        <p:spPr/>
        <p:txBody>
          <a:bodyPr/>
          <a:lstStyle/>
          <a:p>
            <a:fld id="{DD6A0079-E3EA-F649-832E-01E6D884025C}" type="slidenum">
              <a:rPr lang="fr-FR" smtClean="0"/>
              <a:t>59</a:t>
            </a:fld>
            <a:endParaRPr lang="fr-FR"/>
          </a:p>
        </p:txBody>
      </p:sp>
      <p:sp>
        <p:nvSpPr>
          <p:cNvPr id="6" name="TextBox 5"/>
          <p:cNvSpPr txBox="1"/>
          <p:nvPr/>
        </p:nvSpPr>
        <p:spPr>
          <a:xfrm>
            <a:off x="690671" y="1580667"/>
            <a:ext cx="7674609" cy="3139321"/>
          </a:xfrm>
          <a:prstGeom prst="rect">
            <a:avLst/>
          </a:prstGeom>
          <a:noFill/>
        </p:spPr>
        <p:txBody>
          <a:bodyPr wrap="square" rtlCol="0">
            <a:spAutoFit/>
          </a:bodyPr>
          <a:lstStyle/>
          <a:p>
            <a:pPr marL="342900" indent="-342900">
              <a:buFont typeface="Arial"/>
              <a:buChar char="•"/>
            </a:pPr>
            <a:r>
              <a:rPr lang="el-GR" sz="2200" dirty="0" smtClean="0">
                <a:solidFill>
                  <a:schemeClr val="bg1"/>
                </a:solidFill>
              </a:rPr>
              <a:t>Οι συγκρούσεις βαριών ιόντων ήδη τα πρώτα χρόνια λειτουργίας του </a:t>
            </a:r>
            <a:r>
              <a:rPr lang="en-GB" sz="2200" dirty="0" smtClean="0">
                <a:solidFill>
                  <a:schemeClr val="bg1"/>
                </a:solidFill>
              </a:rPr>
              <a:t>LHC </a:t>
            </a:r>
            <a:r>
              <a:rPr lang="el-GR" sz="2200" dirty="0" smtClean="0">
                <a:solidFill>
                  <a:schemeClr val="bg1"/>
                </a:solidFill>
              </a:rPr>
              <a:t>επιβεβαίωσαν τα αποτελέσματα 10 χρόνων έρευνας στο </a:t>
            </a:r>
            <a:r>
              <a:rPr lang="en-GB" sz="2200" dirty="0" smtClean="0">
                <a:solidFill>
                  <a:schemeClr val="bg1"/>
                </a:solidFill>
              </a:rPr>
              <a:t>RHIC,</a:t>
            </a:r>
            <a:r>
              <a:rPr lang="el-GR" sz="2200" dirty="0" smtClean="0">
                <a:solidFill>
                  <a:schemeClr val="bg1"/>
                </a:solidFill>
              </a:rPr>
              <a:t> και έδωσαν καινούρια αποτελέσματα</a:t>
            </a:r>
            <a:endParaRPr lang="en-GB" sz="2200" dirty="0" smtClean="0">
              <a:solidFill>
                <a:schemeClr val="bg1"/>
              </a:solidFill>
            </a:endParaRPr>
          </a:p>
          <a:p>
            <a:pPr marL="342900" indent="-342900">
              <a:buFont typeface="Arial"/>
              <a:buChar char="•"/>
            </a:pPr>
            <a:r>
              <a:rPr lang="en-GB" sz="2200" dirty="0" smtClean="0">
                <a:solidFill>
                  <a:schemeClr val="bg1"/>
                </a:solidFill>
              </a:rPr>
              <a:t>H </a:t>
            </a:r>
            <a:r>
              <a:rPr lang="el-GR" sz="2200" dirty="0" smtClean="0">
                <a:solidFill>
                  <a:schemeClr val="bg1"/>
                </a:solidFill>
              </a:rPr>
              <a:t>αυξημένη </a:t>
            </a:r>
            <a:r>
              <a:rPr lang="el-GR" sz="2200" dirty="0" smtClean="0">
                <a:solidFill>
                  <a:schemeClr val="bg1"/>
                </a:solidFill>
              </a:rPr>
              <a:t>φωτεινότητα </a:t>
            </a:r>
            <a:r>
              <a:rPr lang="el-GR" sz="2200" dirty="0" smtClean="0">
                <a:solidFill>
                  <a:schemeClr val="bg1"/>
                </a:solidFill>
              </a:rPr>
              <a:t>των δεσμών του </a:t>
            </a:r>
            <a:r>
              <a:rPr lang="en-GB" sz="2200" dirty="0" smtClean="0">
                <a:solidFill>
                  <a:schemeClr val="bg1"/>
                </a:solidFill>
              </a:rPr>
              <a:t>LHC</a:t>
            </a:r>
            <a:r>
              <a:rPr lang="el-GR" sz="2200" dirty="0" smtClean="0">
                <a:solidFill>
                  <a:schemeClr val="bg1"/>
                </a:solidFill>
              </a:rPr>
              <a:t> από το </a:t>
            </a:r>
            <a:r>
              <a:rPr lang="el-GR" sz="2200" dirty="0" smtClean="0">
                <a:solidFill>
                  <a:schemeClr val="bg1"/>
                </a:solidFill>
              </a:rPr>
              <a:t>2022 </a:t>
            </a:r>
            <a:r>
              <a:rPr lang="el-GR" sz="2200" dirty="0" smtClean="0">
                <a:solidFill>
                  <a:schemeClr val="bg1"/>
                </a:solidFill>
              </a:rPr>
              <a:t>και μετά </a:t>
            </a:r>
            <a:r>
              <a:rPr lang="el-GR" sz="2200" dirty="0" smtClean="0">
                <a:solidFill>
                  <a:schemeClr val="bg1"/>
                </a:solidFill>
              </a:rPr>
              <a:t>σε συνδυασμό με τις αναβαθμισμένες επιδόσεις του ALICE </a:t>
            </a:r>
            <a:r>
              <a:rPr lang="el-GR" sz="2200" dirty="0" smtClean="0">
                <a:solidFill>
                  <a:schemeClr val="bg1"/>
                </a:solidFill>
              </a:rPr>
              <a:t>αναμένεται να </a:t>
            </a:r>
            <a:r>
              <a:rPr lang="el-GR" sz="2200" dirty="0" smtClean="0">
                <a:solidFill>
                  <a:schemeClr val="bg1"/>
                </a:solidFill>
              </a:rPr>
              <a:t>δώσει αυξημένη ακρίβεια στις μετρήσεις και καινούριους τρόπους μελέτης της συμπεριφοράς </a:t>
            </a:r>
            <a:r>
              <a:rPr lang="el-GR" sz="2200" dirty="0" smtClean="0">
                <a:solidFill>
                  <a:schemeClr val="bg1"/>
                </a:solidFill>
              </a:rPr>
              <a:t>και </a:t>
            </a:r>
            <a:r>
              <a:rPr lang="el-GR" sz="2200" dirty="0" smtClean="0">
                <a:solidFill>
                  <a:schemeClr val="bg1"/>
                </a:solidFill>
              </a:rPr>
              <a:t>των ιδιοτήτων </a:t>
            </a:r>
            <a:r>
              <a:rPr lang="el-GR" sz="2200" dirty="0" smtClean="0">
                <a:solidFill>
                  <a:schemeClr val="bg1"/>
                </a:solidFill>
              </a:rPr>
              <a:t>της πρωταρχικής ύλης του σύμπαντος </a:t>
            </a:r>
            <a:endParaRPr lang="fr-FR" sz="2200" dirty="0">
              <a:solidFill>
                <a:schemeClr val="bg1"/>
              </a:solidFill>
            </a:endParaRPr>
          </a:p>
        </p:txBody>
      </p:sp>
      <p:sp>
        <p:nvSpPr>
          <p:cNvPr id="7" name="Title 1"/>
          <p:cNvSpPr txBox="1">
            <a:spLocks/>
          </p:cNvSpPr>
          <p:nvPr/>
        </p:nvSpPr>
        <p:spPr>
          <a:xfrm>
            <a:off x="758228" y="469670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3600" dirty="0" smtClean="0">
                <a:solidFill>
                  <a:srgbClr val="FFFF00"/>
                </a:solidFill>
              </a:rPr>
              <a:t>Σας ευχαριστώ πολύ</a:t>
            </a:r>
            <a:endParaRPr lang="fr-FR" sz="3600" dirty="0">
              <a:solidFill>
                <a:srgbClr val="FFFF00"/>
              </a:solidFill>
            </a:endParaRPr>
          </a:p>
        </p:txBody>
      </p:sp>
      <p:sp>
        <p:nvSpPr>
          <p:cNvPr id="8" name="Footer Placeholder 7"/>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33857645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9906026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1873"/>
            <a:ext cx="6518489"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02" name="Oval 6"/>
          <p:cNvSpPr>
            <a:spLocks noChangeArrowheads="1"/>
          </p:cNvSpPr>
          <p:nvPr/>
        </p:nvSpPr>
        <p:spPr bwMode="auto">
          <a:xfrm>
            <a:off x="1447800" y="5257800"/>
            <a:ext cx="10668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2503" name="Oval 7"/>
          <p:cNvSpPr>
            <a:spLocks noChangeArrowheads="1"/>
          </p:cNvSpPr>
          <p:nvPr/>
        </p:nvSpPr>
        <p:spPr bwMode="auto">
          <a:xfrm>
            <a:off x="3810000" y="4572000"/>
            <a:ext cx="762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2504" name="Oval 8"/>
          <p:cNvSpPr>
            <a:spLocks noChangeArrowheads="1"/>
          </p:cNvSpPr>
          <p:nvPr/>
        </p:nvSpPr>
        <p:spPr bwMode="auto">
          <a:xfrm>
            <a:off x="2971800" y="4343400"/>
            <a:ext cx="762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2505" name="Oval 9"/>
          <p:cNvSpPr>
            <a:spLocks noChangeArrowheads="1"/>
          </p:cNvSpPr>
          <p:nvPr/>
        </p:nvSpPr>
        <p:spPr bwMode="auto">
          <a:xfrm>
            <a:off x="1981200" y="4343400"/>
            <a:ext cx="762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2507" name="Rectangle 11"/>
          <p:cNvSpPr>
            <a:spLocks noChangeArrowheads="1"/>
          </p:cNvSpPr>
          <p:nvPr/>
        </p:nvSpPr>
        <p:spPr bwMode="auto">
          <a:xfrm>
            <a:off x="743682" y="152400"/>
            <a:ext cx="68498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l-GR" sz="2000" dirty="0" smtClean="0">
                <a:solidFill>
                  <a:srgbClr val="FFFFFF"/>
                </a:solidFill>
                <a:cs typeface="+mn-cs"/>
              </a:rPr>
              <a:t>Ο Μεγάλος Επιταχυντής Αδρονίων </a:t>
            </a:r>
            <a:r>
              <a:rPr lang="fr-FR" sz="2000" dirty="0" smtClean="0">
                <a:solidFill>
                  <a:srgbClr val="FFFFFF"/>
                </a:solidFill>
                <a:cs typeface="+mn-cs"/>
              </a:rPr>
              <a:t>LHC </a:t>
            </a:r>
            <a:r>
              <a:rPr lang="el-GR" sz="2000" dirty="0" smtClean="0">
                <a:solidFill>
                  <a:srgbClr val="FFFFFF"/>
                </a:solidFill>
                <a:cs typeface="+mn-cs"/>
              </a:rPr>
              <a:t>(</a:t>
            </a:r>
            <a:r>
              <a:rPr lang="fr-FR" sz="2000" dirty="0" smtClean="0">
                <a:solidFill>
                  <a:srgbClr val="FFFFFF"/>
                </a:solidFill>
                <a:cs typeface="+mn-cs"/>
              </a:rPr>
              <a:t>Large </a:t>
            </a:r>
            <a:r>
              <a:rPr lang="fr-FR" sz="2000" dirty="0">
                <a:solidFill>
                  <a:srgbClr val="FFFFFF"/>
                </a:solidFill>
                <a:cs typeface="+mn-cs"/>
              </a:rPr>
              <a:t>Hadron </a:t>
            </a:r>
            <a:r>
              <a:rPr lang="fr-FR" sz="2000" dirty="0" err="1" smtClean="0">
                <a:solidFill>
                  <a:srgbClr val="FFFFFF"/>
                </a:solidFill>
                <a:cs typeface="+mn-cs"/>
              </a:rPr>
              <a:t>Collider</a:t>
            </a:r>
            <a:r>
              <a:rPr lang="el-GR" sz="2000" dirty="0" smtClean="0">
                <a:solidFill>
                  <a:srgbClr val="FFFFFF"/>
                </a:solidFill>
                <a:cs typeface="+mn-cs"/>
              </a:rPr>
              <a:t>)</a:t>
            </a:r>
            <a:endParaRPr lang="en-US" sz="2000" dirty="0">
              <a:solidFill>
                <a:srgbClr val="FFFFFF"/>
              </a:solidFill>
              <a:cs typeface="+mn-cs"/>
            </a:endParaRPr>
          </a:p>
        </p:txBody>
      </p:sp>
      <p:sp>
        <p:nvSpPr>
          <p:cNvPr id="3" name="TextBox 2"/>
          <p:cNvSpPr txBox="1"/>
          <p:nvPr/>
        </p:nvSpPr>
        <p:spPr>
          <a:xfrm>
            <a:off x="6769330" y="724875"/>
            <a:ext cx="2347651" cy="5632312"/>
          </a:xfrm>
          <a:prstGeom prst="rect">
            <a:avLst/>
          </a:prstGeom>
          <a:noFill/>
        </p:spPr>
        <p:txBody>
          <a:bodyPr wrap="square" rtlCol="0">
            <a:spAutoFit/>
          </a:bodyPr>
          <a:lstStyle/>
          <a:p>
            <a:r>
              <a:rPr lang="en-GB" dirty="0" smtClean="0">
                <a:solidFill>
                  <a:srgbClr val="FFFFFF"/>
                </a:solidFill>
              </a:rPr>
              <a:t>O </a:t>
            </a:r>
            <a:r>
              <a:rPr lang="el-GR" dirty="0" smtClean="0">
                <a:solidFill>
                  <a:srgbClr val="FFFFFF"/>
                </a:solidFill>
              </a:rPr>
              <a:t>μεγαλύτερος επιταχυντής του κόσμου </a:t>
            </a:r>
            <a:r>
              <a:rPr lang="el-GR" dirty="0" smtClean="0">
                <a:solidFill>
                  <a:srgbClr val="FFFFFF"/>
                </a:solidFill>
              </a:rPr>
              <a:t>(</a:t>
            </a:r>
            <a:r>
              <a:rPr lang="el-GR" dirty="0" smtClean="0">
                <a:solidFill>
                  <a:srgbClr val="FFFFFF"/>
                </a:solidFill>
              </a:rPr>
              <a:t>δακτύλιος με περίμετρο 27 </a:t>
            </a:r>
            <a:r>
              <a:rPr lang="en-GB" dirty="0" smtClean="0">
                <a:solidFill>
                  <a:srgbClr val="FFFFFF"/>
                </a:solidFill>
              </a:rPr>
              <a:t>km</a:t>
            </a:r>
            <a:r>
              <a:rPr lang="el-GR" dirty="0" smtClean="0">
                <a:solidFill>
                  <a:srgbClr val="FFFFFF"/>
                </a:solidFill>
              </a:rPr>
              <a:t>, σε 100 μέτρα βάθος</a:t>
            </a:r>
            <a:r>
              <a:rPr lang="en-GB" dirty="0" smtClean="0">
                <a:solidFill>
                  <a:srgbClr val="FFFFFF"/>
                </a:solidFill>
              </a:rPr>
              <a:t>)</a:t>
            </a:r>
            <a:endParaRPr lang="en-GB" dirty="0" smtClean="0">
              <a:solidFill>
                <a:srgbClr val="FFFFFF"/>
              </a:solidFill>
            </a:endParaRPr>
          </a:p>
          <a:p>
            <a:endParaRPr lang="en-GB" dirty="0">
              <a:solidFill>
                <a:srgbClr val="FFFFFF"/>
              </a:solidFill>
            </a:endParaRPr>
          </a:p>
          <a:p>
            <a:r>
              <a:rPr lang="el-GR" dirty="0" smtClean="0">
                <a:solidFill>
                  <a:srgbClr val="FFFFFF"/>
                </a:solidFill>
              </a:rPr>
              <a:t>Στο</a:t>
            </a:r>
            <a:r>
              <a:rPr lang="en-GB" dirty="0" smtClean="0">
                <a:solidFill>
                  <a:srgbClr val="FFFFFF"/>
                </a:solidFill>
              </a:rPr>
              <a:t> LHC </a:t>
            </a:r>
            <a:r>
              <a:rPr lang="el-GR" dirty="0" smtClean="0">
                <a:solidFill>
                  <a:srgbClr val="FFFFFF"/>
                </a:solidFill>
              </a:rPr>
              <a:t>συγκρούονται δέσμες πρωτονίων με την μεγαλύτερη ενέργεια στον κόσμο (</a:t>
            </a:r>
            <a:r>
              <a:rPr lang="en-GB" dirty="0" smtClean="0">
                <a:solidFill>
                  <a:srgbClr val="FFFFFF"/>
                </a:solidFill>
              </a:rPr>
              <a:t>13</a:t>
            </a:r>
            <a:r>
              <a:rPr lang="el-GR" dirty="0" smtClean="0">
                <a:solidFill>
                  <a:srgbClr val="FFFFFF"/>
                </a:solidFill>
              </a:rPr>
              <a:t> Τ</a:t>
            </a:r>
            <a:r>
              <a:rPr lang="en-GB" dirty="0" err="1" smtClean="0">
                <a:solidFill>
                  <a:srgbClr val="FFFFFF"/>
                </a:solidFill>
              </a:rPr>
              <a:t>eV</a:t>
            </a:r>
            <a:r>
              <a:rPr lang="en-GB" dirty="0" smtClean="0">
                <a:solidFill>
                  <a:srgbClr val="FFFFFF"/>
                </a:solidFill>
              </a:rPr>
              <a:t> </a:t>
            </a:r>
            <a:r>
              <a:rPr lang="el-GR" dirty="0" smtClean="0">
                <a:solidFill>
                  <a:srgbClr val="FFFFFF"/>
                </a:solidFill>
              </a:rPr>
              <a:t>και θα φτάσ</a:t>
            </a:r>
            <a:r>
              <a:rPr lang="en-GB" dirty="0" smtClean="0">
                <a:solidFill>
                  <a:srgbClr val="FFFFFF"/>
                </a:solidFill>
              </a:rPr>
              <a:t>o</a:t>
            </a:r>
            <a:r>
              <a:rPr lang="el-GR" dirty="0" smtClean="0">
                <a:solidFill>
                  <a:srgbClr val="FFFFFF"/>
                </a:solidFill>
              </a:rPr>
              <a:t>υν τα 14 Τ</a:t>
            </a:r>
            <a:r>
              <a:rPr lang="en-GB" dirty="0" err="1" smtClean="0">
                <a:solidFill>
                  <a:srgbClr val="FFFFFF"/>
                </a:solidFill>
              </a:rPr>
              <a:t>eV</a:t>
            </a:r>
            <a:r>
              <a:rPr lang="el-GR" dirty="0" smtClean="0">
                <a:solidFill>
                  <a:srgbClr val="FFFFFF"/>
                </a:solidFill>
              </a:rPr>
              <a:t>)</a:t>
            </a:r>
          </a:p>
          <a:p>
            <a:endParaRPr lang="el-GR" dirty="0">
              <a:solidFill>
                <a:srgbClr val="FFFFFF"/>
              </a:solidFill>
            </a:endParaRPr>
          </a:p>
          <a:p>
            <a:r>
              <a:rPr lang="el-GR" dirty="0">
                <a:solidFill>
                  <a:srgbClr val="FFFFFF"/>
                </a:solidFill>
              </a:rPr>
              <a:t>Ε</a:t>
            </a:r>
            <a:r>
              <a:rPr lang="el-GR" dirty="0" smtClean="0">
                <a:solidFill>
                  <a:srgbClr val="FFFFFF"/>
                </a:solidFill>
              </a:rPr>
              <a:t>ίναι </a:t>
            </a:r>
            <a:r>
              <a:rPr lang="el-GR" dirty="0" smtClean="0">
                <a:solidFill>
                  <a:srgbClr val="FFFFFF"/>
                </a:solidFill>
              </a:rPr>
              <a:t>το πιο ψυχρό μέρος του σύμπαντος - οι </a:t>
            </a:r>
            <a:r>
              <a:rPr lang="el-GR" dirty="0" smtClean="0">
                <a:solidFill>
                  <a:srgbClr val="FFFF00"/>
                </a:solidFill>
              </a:rPr>
              <a:t>υπεραγώγιμοι </a:t>
            </a:r>
            <a:r>
              <a:rPr lang="el-GR" dirty="0" smtClean="0">
                <a:solidFill>
                  <a:srgbClr val="FFFFFF"/>
                </a:solidFill>
              </a:rPr>
              <a:t>μαγνήτες του λειτουργούν σε </a:t>
            </a:r>
            <a:r>
              <a:rPr lang="el-GR" dirty="0" smtClean="0">
                <a:solidFill>
                  <a:srgbClr val="FFFF00"/>
                </a:solidFill>
              </a:rPr>
              <a:t>1.9 Κ</a:t>
            </a:r>
            <a:r>
              <a:rPr lang="el-GR" dirty="0" smtClean="0">
                <a:solidFill>
                  <a:srgbClr val="FFFFFF"/>
                </a:solidFill>
              </a:rPr>
              <a:t> </a:t>
            </a:r>
            <a:r>
              <a:rPr lang="el-GR" dirty="0" smtClean="0">
                <a:solidFill>
                  <a:srgbClr val="FFFFFF"/>
                </a:solidFill>
              </a:rPr>
              <a:t>,</a:t>
            </a:r>
          </a:p>
          <a:p>
            <a:r>
              <a:rPr lang="el-GR" dirty="0" smtClean="0">
                <a:solidFill>
                  <a:srgbClr val="FFFF00"/>
                </a:solidFill>
              </a:rPr>
              <a:t>-271</a:t>
            </a:r>
            <a:r>
              <a:rPr lang="el-GR" baseline="30000" dirty="0" smtClean="0">
                <a:solidFill>
                  <a:srgbClr val="FFFF00"/>
                </a:solidFill>
              </a:rPr>
              <a:t>ο</a:t>
            </a:r>
            <a:r>
              <a:rPr lang="el-GR" dirty="0" smtClean="0">
                <a:solidFill>
                  <a:srgbClr val="FFFF00"/>
                </a:solidFill>
              </a:rPr>
              <a:t>C </a:t>
            </a:r>
            <a:r>
              <a:rPr lang="el-GR" dirty="0" smtClean="0">
                <a:solidFill>
                  <a:srgbClr val="FFFFFF"/>
                </a:solidFill>
              </a:rPr>
              <a:t>(</a:t>
            </a:r>
            <a:r>
              <a:rPr lang="el-GR" dirty="0" smtClean="0">
                <a:solidFill>
                  <a:srgbClr val="FFFFFF"/>
                </a:solidFill>
              </a:rPr>
              <a:t>ψύξη με υγρό ήλιο</a:t>
            </a:r>
            <a:r>
              <a:rPr lang="en-GB" dirty="0" smtClean="0">
                <a:solidFill>
                  <a:srgbClr val="FFFFFF"/>
                </a:solidFill>
              </a:rPr>
              <a:t>)</a:t>
            </a:r>
          </a:p>
        </p:txBody>
      </p:sp>
      <p:sp>
        <p:nvSpPr>
          <p:cNvPr id="4" name="Slide Number Placeholder 3"/>
          <p:cNvSpPr>
            <a:spLocks noGrp="1"/>
          </p:cNvSpPr>
          <p:nvPr>
            <p:ph type="sldNum" sz="quarter" idx="12"/>
          </p:nvPr>
        </p:nvSpPr>
        <p:spPr/>
        <p:txBody>
          <a:bodyPr/>
          <a:lstStyle/>
          <a:p>
            <a:fld id="{8B9660DA-E739-CB4A-AEFC-82AEB23D0057}" type="slidenum">
              <a:rPr lang="en-US" smtClean="0"/>
              <a:pPr/>
              <a:t>6</a:t>
            </a:fld>
            <a:endParaRPr lang="en-US"/>
          </a:p>
        </p:txBody>
      </p:sp>
      <p:sp>
        <p:nvSpPr>
          <p:cNvPr id="6" name="Footer Placeholder 5"/>
          <p:cNvSpPr>
            <a:spLocks noGrp="1"/>
          </p:cNvSpPr>
          <p:nvPr>
            <p:ph type="ftr" sz="quarter" idx="11"/>
          </p:nvPr>
        </p:nvSpPr>
        <p:spPr/>
        <p:txBody>
          <a:bodyPr/>
          <a:lstStyle/>
          <a:p>
            <a:r>
              <a:rPr lang="el-GR" smtClean="0"/>
              <a:t>Δέσποινα Χατζηφωτιάδου </a:t>
            </a:r>
            <a:endParaRPr lang="fr-FR" dirty="0"/>
          </a:p>
        </p:txBody>
      </p:sp>
    </p:spTree>
    <p:extLst>
      <p:ext uri="{BB962C8B-B14F-4D97-AF65-F5344CB8AC3E}">
        <p14:creationId xmlns:p14="http://schemas.microsoft.com/office/powerpoint/2010/main" val="410068595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50E90">
            <a:alpha val="49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D6A0079-E3EA-F649-832E-01E6D884025C}" type="slidenum">
              <a:rPr lang="fr-FR" smtClean="0"/>
              <a:t>60</a:t>
            </a:fld>
            <a:endParaRPr lang="fr-FR"/>
          </a:p>
        </p:txBody>
      </p:sp>
      <p:sp>
        <p:nvSpPr>
          <p:cNvPr id="7" name="TextBox 6"/>
          <p:cNvSpPr txBox="1"/>
          <p:nvPr/>
        </p:nvSpPr>
        <p:spPr>
          <a:xfrm>
            <a:off x="846594" y="627192"/>
            <a:ext cx="7888473" cy="4524316"/>
          </a:xfrm>
          <a:prstGeom prst="rect">
            <a:avLst/>
          </a:prstGeom>
          <a:noFill/>
        </p:spPr>
        <p:txBody>
          <a:bodyPr wrap="none" rtlCol="0">
            <a:spAutoFit/>
          </a:bodyPr>
          <a:lstStyle/>
          <a:p>
            <a:r>
              <a:rPr lang="en-US" dirty="0">
                <a:hlinkClick r:id="rId2"/>
              </a:rPr>
              <a:t>https://</a:t>
            </a:r>
            <a:r>
              <a:rPr lang="en-US" dirty="0" smtClean="0">
                <a:hlinkClick r:id="rId2"/>
              </a:rPr>
              <a:t>alice.cern</a:t>
            </a:r>
            <a:endParaRPr lang="en-US" dirty="0" smtClean="0"/>
          </a:p>
          <a:p>
            <a:r>
              <a:rPr lang="en-US" dirty="0">
                <a:hlinkClick r:id="rId3"/>
              </a:rPr>
              <a:t>http://alice-</a:t>
            </a:r>
            <a:r>
              <a:rPr lang="en-US" dirty="0" smtClean="0">
                <a:hlinkClick r:id="rId3"/>
              </a:rPr>
              <a:t>collaboration.web.cern.ch</a:t>
            </a:r>
            <a:endParaRPr lang="en-US" dirty="0" smtClean="0"/>
          </a:p>
          <a:p>
            <a:endParaRPr lang="en-US" u="sng" dirty="0">
              <a:solidFill>
                <a:srgbClr val="FFFFFF"/>
              </a:solidFill>
            </a:endParaRPr>
          </a:p>
          <a:p>
            <a:r>
              <a:rPr lang="en-US" dirty="0"/>
              <a:t>Journey of the beams into the accelerators </a:t>
            </a:r>
            <a:r>
              <a:rPr lang="en-US" dirty="0" smtClean="0"/>
              <a:t>chain : </a:t>
            </a:r>
            <a:endParaRPr lang="en-US" dirty="0"/>
          </a:p>
          <a:p>
            <a:r>
              <a:rPr lang="en-US" u="sng" dirty="0">
                <a:hlinkClick r:id="rId4"/>
              </a:rPr>
              <a:t>http://cds.cern.ch/record/</a:t>
            </a:r>
            <a:r>
              <a:rPr lang="en-US" u="sng" dirty="0" smtClean="0">
                <a:hlinkClick r:id="rId4"/>
              </a:rPr>
              <a:t>1228924</a:t>
            </a:r>
            <a:endParaRPr lang="en-US" u="sng" dirty="0" smtClean="0"/>
          </a:p>
          <a:p>
            <a:endParaRPr lang="en-US" u="sng" dirty="0">
              <a:solidFill>
                <a:srgbClr val="FFFFFF"/>
              </a:solidFill>
            </a:endParaRPr>
          </a:p>
          <a:p>
            <a:r>
              <a:rPr lang="en-US" u="sng" dirty="0">
                <a:solidFill>
                  <a:srgbClr val="000000"/>
                </a:solidFill>
              </a:rPr>
              <a:t>CERN in 3 MINUTES </a:t>
            </a:r>
            <a:r>
              <a:rPr lang="en-US" u="sng" dirty="0" smtClean="0">
                <a:solidFill>
                  <a:srgbClr val="000000"/>
                </a:solidFill>
              </a:rPr>
              <a:t> an introduction to CERN </a:t>
            </a:r>
            <a:r>
              <a:rPr lang="en-US" u="sng" dirty="0" smtClean="0">
                <a:hlinkClick r:id="rId5"/>
              </a:rPr>
              <a:t>http</a:t>
            </a:r>
            <a:r>
              <a:rPr lang="en-US" u="sng" dirty="0">
                <a:hlinkClick r:id="rId5"/>
              </a:rPr>
              <a:t>://cds.cern.ch/record/</a:t>
            </a:r>
            <a:r>
              <a:rPr lang="en-US" u="sng" dirty="0" smtClean="0">
                <a:hlinkClick r:id="rId5"/>
              </a:rPr>
              <a:t>986165</a:t>
            </a:r>
            <a:endParaRPr lang="en-US" u="sng" dirty="0" smtClean="0"/>
          </a:p>
          <a:p>
            <a:endParaRPr lang="en-US" u="sng" dirty="0">
              <a:solidFill>
                <a:srgbClr val="FFFFFF"/>
              </a:solidFill>
            </a:endParaRPr>
          </a:p>
          <a:p>
            <a:r>
              <a:rPr lang="en-US" dirty="0"/>
              <a:t>ALICE: Voyage inside the core of matter </a:t>
            </a:r>
            <a:r>
              <a:rPr lang="en-US" u="sng" dirty="0" smtClean="0">
                <a:hlinkClick r:id="rId6"/>
              </a:rPr>
              <a:t>http</a:t>
            </a:r>
            <a:r>
              <a:rPr lang="en-US" u="sng" dirty="0">
                <a:hlinkClick r:id="rId6"/>
              </a:rPr>
              <a:t>://cds.cern.ch/record/1018975?ln=</a:t>
            </a:r>
            <a:r>
              <a:rPr lang="en-US" u="sng" dirty="0" smtClean="0">
                <a:hlinkClick r:id="rId6"/>
              </a:rPr>
              <a:t>en</a:t>
            </a:r>
          </a:p>
          <a:p>
            <a:endParaRPr lang="en-US" dirty="0" smtClean="0"/>
          </a:p>
          <a:p>
            <a:r>
              <a:rPr lang="en-US" dirty="0" smtClean="0"/>
              <a:t>Flying over ALICE :</a:t>
            </a:r>
            <a:endParaRPr lang="en-US" u="sng" dirty="0">
              <a:hlinkClick r:id="rId6"/>
            </a:endParaRPr>
          </a:p>
          <a:p>
            <a:r>
              <a:rPr lang="pl-PL" u="sng" dirty="0" smtClean="0">
                <a:hlinkClick r:id="rId7"/>
              </a:rPr>
              <a:t>https</a:t>
            </a:r>
            <a:r>
              <a:rPr lang="pl-PL" u="sng" dirty="0">
                <a:hlinkClick r:id="rId7"/>
              </a:rPr>
              <a:t>://www.youtube.com/watch?v=yWBWzIUCNpw</a:t>
            </a:r>
            <a:endParaRPr lang="en-US" u="sng" dirty="0">
              <a:hlinkClick r:id="rId6"/>
            </a:endParaRPr>
          </a:p>
          <a:p>
            <a:endParaRPr lang="pl-PL" dirty="0" smtClean="0">
              <a:solidFill>
                <a:srgbClr val="FFFFFF"/>
              </a:solidFill>
            </a:endParaRPr>
          </a:p>
          <a:p>
            <a:r>
              <a:rPr lang="fr-FR" dirty="0" err="1" smtClean="0">
                <a:solidFill>
                  <a:srgbClr val="000000"/>
                </a:solidFill>
              </a:rPr>
              <a:t>Visit</a:t>
            </a:r>
            <a:r>
              <a:rPr lang="fr-FR" dirty="0" smtClean="0">
                <a:solidFill>
                  <a:srgbClr val="000000"/>
                </a:solidFill>
              </a:rPr>
              <a:t> ALICE  : </a:t>
            </a:r>
            <a:r>
              <a:rPr lang="fr-FR" dirty="0" err="1" smtClean="0">
                <a:solidFill>
                  <a:srgbClr val="000000"/>
                </a:solidFill>
              </a:rPr>
              <a:t>write</a:t>
            </a:r>
            <a:r>
              <a:rPr lang="fr-FR" dirty="0" smtClean="0">
                <a:solidFill>
                  <a:srgbClr val="000000"/>
                </a:solidFill>
              </a:rPr>
              <a:t> to </a:t>
            </a:r>
            <a:r>
              <a:rPr lang="fr-FR" dirty="0" smtClean="0">
                <a:solidFill>
                  <a:srgbClr val="000000"/>
                </a:solidFill>
                <a:hlinkClick r:id="rId8"/>
              </a:rPr>
              <a:t>alice-visits@cern.ch</a:t>
            </a:r>
            <a:endParaRPr lang="fr-FR" dirty="0" smtClean="0">
              <a:solidFill>
                <a:srgbClr val="000000"/>
              </a:solidFill>
            </a:endParaRPr>
          </a:p>
          <a:p>
            <a:endParaRPr lang="fr-FR" dirty="0">
              <a:solidFill>
                <a:srgbClr val="000000"/>
              </a:solidFill>
            </a:endParaRPr>
          </a:p>
          <a:p>
            <a:r>
              <a:rPr lang="en-US" dirty="0" smtClean="0">
                <a:solidFill>
                  <a:srgbClr val="000000"/>
                </a:solidFill>
              </a:rPr>
              <a:t>M</a:t>
            </a:r>
            <a:r>
              <a:rPr lang="fr-FR" dirty="0" smtClean="0">
                <a:solidFill>
                  <a:srgbClr val="000000"/>
                </a:solidFill>
              </a:rPr>
              <a:t>y email : </a:t>
            </a:r>
            <a:r>
              <a:rPr lang="fr-FR" dirty="0" err="1" smtClean="0">
                <a:solidFill>
                  <a:srgbClr val="000000"/>
                </a:solidFill>
              </a:rPr>
              <a:t>despina.hatzifotiadou@cern.ch</a:t>
            </a:r>
            <a:endParaRPr lang="fr-FR" dirty="0">
              <a:solidFill>
                <a:srgbClr val="000000"/>
              </a:solidFill>
            </a:endParaRPr>
          </a:p>
        </p:txBody>
      </p:sp>
      <p:sp>
        <p:nvSpPr>
          <p:cNvPr id="2" name="Footer Placeholder 1"/>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35653578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yodipo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 y="18"/>
            <a:ext cx="4223999" cy="3167990"/>
          </a:xfrm>
          <a:prstGeom prst="rect">
            <a:avLst/>
          </a:prstGeom>
        </p:spPr>
      </p:pic>
      <p:pic>
        <p:nvPicPr>
          <p:cNvPr id="3" name="Picture 2"/>
          <p:cNvPicPr>
            <a:picLocks noChangeAspect="1"/>
          </p:cNvPicPr>
          <p:nvPr/>
        </p:nvPicPr>
        <p:blipFill>
          <a:blip r:embed="rId3"/>
          <a:stretch>
            <a:fillRect/>
          </a:stretch>
        </p:blipFill>
        <p:spPr>
          <a:xfrm>
            <a:off x="4512308" y="3805794"/>
            <a:ext cx="4617580" cy="3023984"/>
          </a:xfrm>
          <a:prstGeom prst="rect">
            <a:avLst/>
          </a:prstGeom>
        </p:spPr>
      </p:pic>
      <p:pic>
        <p:nvPicPr>
          <p:cNvPr id="4" name="Picture 3"/>
          <p:cNvPicPr>
            <a:picLocks noChangeAspect="1"/>
          </p:cNvPicPr>
          <p:nvPr/>
        </p:nvPicPr>
        <p:blipFill>
          <a:blip r:embed="rId4"/>
          <a:stretch>
            <a:fillRect/>
          </a:stretch>
        </p:blipFill>
        <p:spPr>
          <a:xfrm>
            <a:off x="5602108" y="628650"/>
            <a:ext cx="2284722" cy="1871998"/>
          </a:xfrm>
          <a:prstGeom prst="rect">
            <a:avLst/>
          </a:prstGeom>
        </p:spPr>
      </p:pic>
      <p:sp>
        <p:nvSpPr>
          <p:cNvPr id="5" name="TextBox 4"/>
          <p:cNvSpPr txBox="1"/>
          <p:nvPr/>
        </p:nvSpPr>
        <p:spPr>
          <a:xfrm>
            <a:off x="19" y="3146779"/>
            <a:ext cx="4656650" cy="646331"/>
          </a:xfrm>
          <a:prstGeom prst="rect">
            <a:avLst/>
          </a:prstGeom>
          <a:noFill/>
        </p:spPr>
        <p:txBody>
          <a:bodyPr wrap="square" rtlCol="0">
            <a:spAutoFit/>
          </a:bodyPr>
          <a:lstStyle/>
          <a:p>
            <a:pPr marL="342900" indent="-342900">
              <a:buAutoNum type="arabicPlain" startAt="1232"/>
            </a:pPr>
            <a:r>
              <a:rPr lang="el-GR" dirty="0" smtClean="0">
                <a:solidFill>
                  <a:srgbClr val="FFFFFF"/>
                </a:solidFill>
              </a:rPr>
              <a:t> διπλά μαγνητικά </a:t>
            </a:r>
            <a:r>
              <a:rPr lang="el-GR" dirty="0" smtClean="0">
                <a:solidFill>
                  <a:srgbClr val="FFFFFF"/>
                </a:solidFill>
              </a:rPr>
              <a:t>δίπολα στρέφουν τις </a:t>
            </a:r>
            <a:r>
              <a:rPr lang="el-GR" dirty="0" smtClean="0">
                <a:solidFill>
                  <a:srgbClr val="FFFFFF"/>
                </a:solidFill>
              </a:rPr>
              <a:t>δέσμες (</a:t>
            </a:r>
            <a:r>
              <a:rPr lang="el-GR" dirty="0" smtClean="0">
                <a:solidFill>
                  <a:srgbClr val="FFFFFF"/>
                </a:solidFill>
              </a:rPr>
              <a:t>8.3 Τ με ένα ρεύμα 12 000 Α)</a:t>
            </a:r>
            <a:endParaRPr lang="el-GR" dirty="0">
              <a:solidFill>
                <a:srgbClr val="FFFFFF"/>
              </a:solidFill>
            </a:endParaRPr>
          </a:p>
        </p:txBody>
      </p:sp>
      <p:sp>
        <p:nvSpPr>
          <p:cNvPr id="6" name="TextBox 5"/>
          <p:cNvSpPr txBox="1"/>
          <p:nvPr/>
        </p:nvSpPr>
        <p:spPr>
          <a:xfrm>
            <a:off x="4224018" y="42336"/>
            <a:ext cx="4919983" cy="369332"/>
          </a:xfrm>
          <a:prstGeom prst="rect">
            <a:avLst/>
          </a:prstGeom>
          <a:noFill/>
        </p:spPr>
        <p:txBody>
          <a:bodyPr wrap="square" rtlCol="0">
            <a:spAutoFit/>
          </a:bodyPr>
          <a:lstStyle/>
          <a:p>
            <a:r>
              <a:rPr lang="el-GR" dirty="0" smtClean="0">
                <a:solidFill>
                  <a:srgbClr val="FFFFFF"/>
                </a:solidFill>
              </a:rPr>
              <a:t>τετραπολικοί </a:t>
            </a:r>
            <a:r>
              <a:rPr lang="el-GR" dirty="0" smtClean="0">
                <a:solidFill>
                  <a:srgbClr val="FFFFFF"/>
                </a:solidFill>
              </a:rPr>
              <a:t>μαγνήτες εστιάζουν τις δέσμες</a:t>
            </a:r>
            <a:endParaRPr lang="en-US" dirty="0">
              <a:solidFill>
                <a:srgbClr val="FFFFFF"/>
              </a:solidFill>
            </a:endParaRPr>
          </a:p>
        </p:txBody>
      </p:sp>
      <p:sp>
        <p:nvSpPr>
          <p:cNvPr id="7" name="TextBox 6"/>
          <p:cNvSpPr txBox="1"/>
          <p:nvPr/>
        </p:nvSpPr>
        <p:spPr>
          <a:xfrm>
            <a:off x="4910667" y="2748473"/>
            <a:ext cx="4106333" cy="923330"/>
          </a:xfrm>
          <a:prstGeom prst="rect">
            <a:avLst/>
          </a:prstGeom>
          <a:noFill/>
        </p:spPr>
        <p:txBody>
          <a:bodyPr wrap="square" rtlCol="0">
            <a:spAutoFit/>
          </a:bodyPr>
          <a:lstStyle/>
          <a:p>
            <a:r>
              <a:rPr lang="el-GR" dirty="0" smtClean="0">
                <a:solidFill>
                  <a:srgbClr val="FFFFFF"/>
                </a:solidFill>
              </a:rPr>
              <a:t>8 κοιλότητες ραδιοσυχνοτήτων για κάθε δέσμη, τοποθετημένες ανά 4 σε ένα </a:t>
            </a:r>
            <a:r>
              <a:rPr lang="en-GB" dirty="0" err="1" smtClean="0">
                <a:solidFill>
                  <a:srgbClr val="FFFFFF"/>
                </a:solidFill>
              </a:rPr>
              <a:t>cryomodule</a:t>
            </a:r>
            <a:r>
              <a:rPr lang="en-GB" dirty="0" smtClean="0">
                <a:solidFill>
                  <a:srgbClr val="FFFFFF"/>
                </a:solidFill>
              </a:rPr>
              <a:t>, </a:t>
            </a:r>
            <a:r>
              <a:rPr lang="el-GR" dirty="0" smtClean="0">
                <a:solidFill>
                  <a:srgbClr val="FFFFFF"/>
                </a:solidFill>
              </a:rPr>
              <a:t>επιταχύνουν τις δέσμες</a:t>
            </a:r>
            <a:endParaRPr lang="en-US" dirty="0">
              <a:solidFill>
                <a:srgbClr val="FFFFFF"/>
              </a:solidFill>
            </a:endParaRPr>
          </a:p>
        </p:txBody>
      </p:sp>
      <p:pic>
        <p:nvPicPr>
          <p:cNvPr id="8" name="Picture 7"/>
          <p:cNvPicPr>
            <a:picLocks noChangeAspect="1"/>
          </p:cNvPicPr>
          <p:nvPr/>
        </p:nvPicPr>
        <p:blipFill>
          <a:blip r:embed="rId5"/>
          <a:stretch>
            <a:fillRect/>
          </a:stretch>
        </p:blipFill>
        <p:spPr>
          <a:xfrm>
            <a:off x="1155709" y="3798802"/>
            <a:ext cx="1557545" cy="1873000"/>
          </a:xfrm>
          <a:prstGeom prst="rect">
            <a:avLst/>
          </a:prstGeom>
        </p:spPr>
      </p:pic>
      <p:sp>
        <p:nvSpPr>
          <p:cNvPr id="9" name="TextBox 8"/>
          <p:cNvSpPr txBox="1"/>
          <p:nvPr/>
        </p:nvSpPr>
        <p:spPr>
          <a:xfrm>
            <a:off x="21" y="5870224"/>
            <a:ext cx="4223998" cy="646331"/>
          </a:xfrm>
          <a:prstGeom prst="rect">
            <a:avLst/>
          </a:prstGeom>
          <a:noFill/>
        </p:spPr>
        <p:txBody>
          <a:bodyPr wrap="square" rtlCol="0">
            <a:spAutoFit/>
          </a:bodyPr>
          <a:lstStyle/>
          <a:p>
            <a:r>
              <a:rPr lang="el-GR" dirty="0" smtClean="0">
                <a:solidFill>
                  <a:srgbClr val="FFFFFF"/>
                </a:solidFill>
              </a:rPr>
              <a:t>Οι δέσμες κυκλοφορούν μέσα σε  σωλήνες με πολύ υψηλό κενό, </a:t>
            </a:r>
            <a:r>
              <a:rPr lang="en-GB" dirty="0" smtClean="0">
                <a:solidFill>
                  <a:srgbClr val="FFFFFF"/>
                </a:solidFill>
              </a:rPr>
              <a:t> 10</a:t>
            </a:r>
            <a:r>
              <a:rPr lang="en-GB" baseline="30000" dirty="0" smtClean="0">
                <a:solidFill>
                  <a:srgbClr val="FFFFFF"/>
                </a:solidFill>
              </a:rPr>
              <a:t>-13 </a:t>
            </a:r>
            <a:r>
              <a:rPr lang="en-GB" dirty="0" err="1" smtClean="0">
                <a:solidFill>
                  <a:srgbClr val="FFFFFF"/>
                </a:solidFill>
              </a:rPr>
              <a:t>atm</a:t>
            </a:r>
            <a:endParaRPr lang="en-US" dirty="0">
              <a:solidFill>
                <a:srgbClr val="FFFFFF"/>
              </a:solidFill>
            </a:endParaRPr>
          </a:p>
        </p:txBody>
      </p:sp>
      <p:sp>
        <p:nvSpPr>
          <p:cNvPr id="10" name="Slide Number Placeholder 9"/>
          <p:cNvSpPr>
            <a:spLocks noGrp="1"/>
          </p:cNvSpPr>
          <p:nvPr>
            <p:ph type="sldNum" sz="quarter" idx="12"/>
          </p:nvPr>
        </p:nvSpPr>
        <p:spPr/>
        <p:txBody>
          <a:bodyPr/>
          <a:lstStyle/>
          <a:p>
            <a:fld id="{8B9660DA-E739-CB4A-AEFC-82AEB23D0057}" type="slidenum">
              <a:rPr lang="en-US" smtClean="0"/>
              <a:pPr/>
              <a:t>7</a:t>
            </a:fld>
            <a:endParaRPr lang="en-US"/>
          </a:p>
        </p:txBody>
      </p:sp>
      <p:sp>
        <p:nvSpPr>
          <p:cNvPr id="12" name="Footer Placeholder 11"/>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24924663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ChangeArrowheads="1"/>
          </p:cNvSpPr>
          <p:nvPr/>
        </p:nvSpPr>
        <p:spPr bwMode="auto">
          <a:xfrm>
            <a:off x="1143001" y="244475"/>
            <a:ext cx="63540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l-GR" dirty="0" smtClean="0">
                <a:solidFill>
                  <a:srgbClr val="FFFFFF"/>
                </a:solidFill>
              </a:rPr>
              <a:t>4 μεγάλα πειράματα είναι εγκατεστημένα στον δακτύλιο του </a:t>
            </a:r>
            <a:r>
              <a:rPr lang="en-GB" dirty="0" smtClean="0">
                <a:solidFill>
                  <a:srgbClr val="FFFFFF"/>
                </a:solidFill>
              </a:rPr>
              <a:t>LHC</a:t>
            </a:r>
            <a:endParaRPr lang="en-US" dirty="0">
              <a:solidFill>
                <a:srgbClr val="FFFFFF"/>
              </a:solidFill>
            </a:endParaRPr>
          </a:p>
        </p:txBody>
      </p:sp>
      <p:pic>
        <p:nvPicPr>
          <p:cNvPr id="378883" name="Picture 3" descr="LHCtunnel2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84914"/>
            <a:ext cx="6324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84916"/>
            <a:ext cx="262572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88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814" y="884916"/>
            <a:ext cx="2897187" cy="163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88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88464"/>
            <a:ext cx="313372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8888" name="Picture 8" descr="detector-3d-sm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3105826"/>
            <a:ext cx="2386012"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B9660DA-E739-CB4A-AEFC-82AEB23D0057}" type="slidenum">
              <a:rPr lang="en-US" smtClean="0"/>
              <a:pPr/>
              <a:t>8</a:t>
            </a:fld>
            <a:endParaRPr lang="en-US" dirty="0"/>
          </a:p>
        </p:txBody>
      </p:sp>
      <p:sp>
        <p:nvSpPr>
          <p:cNvPr id="4" name="Footer Placeholder 3"/>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2125066784"/>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78883"/>
                                        </p:tgtEl>
                                        <p:attrNameLst>
                                          <p:attrName>style.visibility</p:attrName>
                                        </p:attrNameLst>
                                      </p:cBhvr>
                                      <p:to>
                                        <p:strVal val="visible"/>
                                      </p:to>
                                    </p:set>
                                    <p:anim calcmode="lin" valueType="num">
                                      <p:cBhvr>
                                        <p:cTn id="7" dur="500" fill="hold"/>
                                        <p:tgtEl>
                                          <p:spTgt spid="378883"/>
                                        </p:tgtEl>
                                        <p:attrNameLst>
                                          <p:attrName>ppt_w</p:attrName>
                                        </p:attrNameLst>
                                      </p:cBhvr>
                                      <p:tavLst>
                                        <p:tav tm="0">
                                          <p:val>
                                            <p:fltVal val="0"/>
                                          </p:val>
                                        </p:tav>
                                        <p:tav tm="100000">
                                          <p:val>
                                            <p:strVal val="#ppt_w"/>
                                          </p:val>
                                        </p:tav>
                                      </p:tavLst>
                                    </p:anim>
                                    <p:anim calcmode="lin" valueType="num">
                                      <p:cBhvr>
                                        <p:cTn id="8" dur="500" fill="hold"/>
                                        <p:tgtEl>
                                          <p:spTgt spid="37888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528" fill="hold" nodeType="afterEffect">
                                  <p:stCondLst>
                                    <p:cond delay="0"/>
                                  </p:stCondLst>
                                  <p:childTnLst>
                                    <p:set>
                                      <p:cBhvr>
                                        <p:cTn id="11" dur="1" fill="hold">
                                          <p:stCondLst>
                                            <p:cond delay="0"/>
                                          </p:stCondLst>
                                        </p:cTn>
                                        <p:tgtEl>
                                          <p:spTgt spid="378885"/>
                                        </p:tgtEl>
                                        <p:attrNameLst>
                                          <p:attrName>style.visibility</p:attrName>
                                        </p:attrNameLst>
                                      </p:cBhvr>
                                      <p:to>
                                        <p:strVal val="visible"/>
                                      </p:to>
                                    </p:set>
                                    <p:anim calcmode="lin" valueType="num">
                                      <p:cBhvr>
                                        <p:cTn id="12" dur="500" fill="hold"/>
                                        <p:tgtEl>
                                          <p:spTgt spid="378885"/>
                                        </p:tgtEl>
                                        <p:attrNameLst>
                                          <p:attrName>ppt_w</p:attrName>
                                        </p:attrNameLst>
                                      </p:cBhvr>
                                      <p:tavLst>
                                        <p:tav tm="0">
                                          <p:val>
                                            <p:fltVal val="0"/>
                                          </p:val>
                                        </p:tav>
                                        <p:tav tm="100000">
                                          <p:val>
                                            <p:strVal val="#ppt_w"/>
                                          </p:val>
                                        </p:tav>
                                      </p:tavLst>
                                    </p:anim>
                                    <p:anim calcmode="lin" valueType="num">
                                      <p:cBhvr>
                                        <p:cTn id="13" dur="500" fill="hold"/>
                                        <p:tgtEl>
                                          <p:spTgt spid="378885"/>
                                        </p:tgtEl>
                                        <p:attrNameLst>
                                          <p:attrName>ppt_h</p:attrName>
                                        </p:attrNameLst>
                                      </p:cBhvr>
                                      <p:tavLst>
                                        <p:tav tm="0">
                                          <p:val>
                                            <p:fltVal val="0"/>
                                          </p:val>
                                        </p:tav>
                                        <p:tav tm="100000">
                                          <p:val>
                                            <p:strVal val="#ppt_h"/>
                                          </p:val>
                                        </p:tav>
                                      </p:tavLst>
                                    </p:anim>
                                    <p:anim calcmode="lin" valueType="num">
                                      <p:cBhvr>
                                        <p:cTn id="14" dur="500" fill="hold"/>
                                        <p:tgtEl>
                                          <p:spTgt spid="378885"/>
                                        </p:tgtEl>
                                        <p:attrNameLst>
                                          <p:attrName>ppt_x</p:attrName>
                                        </p:attrNameLst>
                                      </p:cBhvr>
                                      <p:tavLst>
                                        <p:tav tm="0">
                                          <p:val>
                                            <p:fltVal val="0.5"/>
                                          </p:val>
                                        </p:tav>
                                        <p:tav tm="100000">
                                          <p:val>
                                            <p:strVal val="#ppt_x"/>
                                          </p:val>
                                        </p:tav>
                                      </p:tavLst>
                                    </p:anim>
                                    <p:anim calcmode="lin" valueType="num">
                                      <p:cBhvr>
                                        <p:cTn id="15" dur="500" fill="hold"/>
                                        <p:tgtEl>
                                          <p:spTgt spid="378885"/>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1000"/>
                            </p:stCondLst>
                            <p:childTnLst>
                              <p:par>
                                <p:cTn id="17" presetID="23" presetClass="entr" presetSubtype="528" fill="hold" nodeType="after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fltVal val="0"/>
                                          </p:val>
                                        </p:tav>
                                        <p:tav tm="100000">
                                          <p:val>
                                            <p:strVal val="#ppt_h"/>
                                          </p:val>
                                        </p:tav>
                                      </p:tavLst>
                                    </p:anim>
                                    <p:anim calcmode="lin" valueType="num">
                                      <p:cBhvr>
                                        <p:cTn id="21" dur="500" fill="hold"/>
                                        <p:tgtEl>
                                          <p:spTgt spid="378886"/>
                                        </p:tgtEl>
                                        <p:attrNameLst>
                                          <p:attrName>ppt_x</p:attrName>
                                        </p:attrNameLst>
                                      </p:cBhvr>
                                      <p:tavLst>
                                        <p:tav tm="0">
                                          <p:val>
                                            <p:fltVal val="0.5"/>
                                          </p:val>
                                        </p:tav>
                                        <p:tav tm="100000">
                                          <p:val>
                                            <p:strVal val="#ppt_x"/>
                                          </p:val>
                                        </p:tav>
                                      </p:tavLst>
                                    </p:anim>
                                    <p:anim calcmode="lin" valueType="num">
                                      <p:cBhvr>
                                        <p:cTn id="22" dur="500" fill="hold"/>
                                        <p:tgtEl>
                                          <p:spTgt spid="378886"/>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1500"/>
                            </p:stCondLst>
                            <p:childTnLst>
                              <p:par>
                                <p:cTn id="24" presetID="23" presetClass="entr" presetSubtype="528" fill="hold" nodeType="afterEffect">
                                  <p:stCondLst>
                                    <p:cond delay="0"/>
                                  </p:stCondLst>
                                  <p:childTnLst>
                                    <p:set>
                                      <p:cBhvr>
                                        <p:cTn id="25" dur="1" fill="hold">
                                          <p:stCondLst>
                                            <p:cond delay="0"/>
                                          </p:stCondLst>
                                        </p:cTn>
                                        <p:tgtEl>
                                          <p:spTgt spid="378887"/>
                                        </p:tgtEl>
                                        <p:attrNameLst>
                                          <p:attrName>style.visibility</p:attrName>
                                        </p:attrNameLst>
                                      </p:cBhvr>
                                      <p:to>
                                        <p:strVal val="visible"/>
                                      </p:to>
                                    </p:set>
                                    <p:anim calcmode="lin" valueType="num">
                                      <p:cBhvr>
                                        <p:cTn id="26" dur="500" fill="hold"/>
                                        <p:tgtEl>
                                          <p:spTgt spid="378887"/>
                                        </p:tgtEl>
                                        <p:attrNameLst>
                                          <p:attrName>ppt_w</p:attrName>
                                        </p:attrNameLst>
                                      </p:cBhvr>
                                      <p:tavLst>
                                        <p:tav tm="0">
                                          <p:val>
                                            <p:fltVal val="0"/>
                                          </p:val>
                                        </p:tav>
                                        <p:tav tm="100000">
                                          <p:val>
                                            <p:strVal val="#ppt_w"/>
                                          </p:val>
                                        </p:tav>
                                      </p:tavLst>
                                    </p:anim>
                                    <p:anim calcmode="lin" valueType="num">
                                      <p:cBhvr>
                                        <p:cTn id="27" dur="500" fill="hold"/>
                                        <p:tgtEl>
                                          <p:spTgt spid="378887"/>
                                        </p:tgtEl>
                                        <p:attrNameLst>
                                          <p:attrName>ppt_h</p:attrName>
                                        </p:attrNameLst>
                                      </p:cBhvr>
                                      <p:tavLst>
                                        <p:tav tm="0">
                                          <p:val>
                                            <p:fltVal val="0"/>
                                          </p:val>
                                        </p:tav>
                                        <p:tav tm="100000">
                                          <p:val>
                                            <p:strVal val="#ppt_h"/>
                                          </p:val>
                                        </p:tav>
                                      </p:tavLst>
                                    </p:anim>
                                    <p:anim calcmode="lin" valueType="num">
                                      <p:cBhvr>
                                        <p:cTn id="28" dur="500" fill="hold"/>
                                        <p:tgtEl>
                                          <p:spTgt spid="378887"/>
                                        </p:tgtEl>
                                        <p:attrNameLst>
                                          <p:attrName>ppt_x</p:attrName>
                                        </p:attrNameLst>
                                      </p:cBhvr>
                                      <p:tavLst>
                                        <p:tav tm="0">
                                          <p:val>
                                            <p:fltVal val="0.5"/>
                                          </p:val>
                                        </p:tav>
                                        <p:tav tm="100000">
                                          <p:val>
                                            <p:strVal val="#ppt_x"/>
                                          </p:val>
                                        </p:tav>
                                      </p:tavLst>
                                    </p:anim>
                                    <p:anim calcmode="lin" valueType="num">
                                      <p:cBhvr>
                                        <p:cTn id="29" dur="500" fill="hold"/>
                                        <p:tgtEl>
                                          <p:spTgt spid="378887"/>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2000"/>
                            </p:stCondLst>
                            <p:childTnLst>
                              <p:par>
                                <p:cTn id="31" presetID="23" presetClass="entr" presetSubtype="528" fill="hold" nodeType="afterEffect">
                                  <p:stCondLst>
                                    <p:cond delay="0"/>
                                  </p:stCondLst>
                                  <p:childTnLst>
                                    <p:set>
                                      <p:cBhvr>
                                        <p:cTn id="32" dur="1" fill="hold">
                                          <p:stCondLst>
                                            <p:cond delay="0"/>
                                          </p:stCondLst>
                                        </p:cTn>
                                        <p:tgtEl>
                                          <p:spTgt spid="378888"/>
                                        </p:tgtEl>
                                        <p:attrNameLst>
                                          <p:attrName>style.visibility</p:attrName>
                                        </p:attrNameLst>
                                      </p:cBhvr>
                                      <p:to>
                                        <p:strVal val="visible"/>
                                      </p:to>
                                    </p:set>
                                    <p:anim calcmode="lin" valueType="num">
                                      <p:cBhvr>
                                        <p:cTn id="33" dur="500" fill="hold"/>
                                        <p:tgtEl>
                                          <p:spTgt spid="378888"/>
                                        </p:tgtEl>
                                        <p:attrNameLst>
                                          <p:attrName>ppt_w</p:attrName>
                                        </p:attrNameLst>
                                      </p:cBhvr>
                                      <p:tavLst>
                                        <p:tav tm="0">
                                          <p:val>
                                            <p:fltVal val="0"/>
                                          </p:val>
                                        </p:tav>
                                        <p:tav tm="100000">
                                          <p:val>
                                            <p:strVal val="#ppt_w"/>
                                          </p:val>
                                        </p:tav>
                                      </p:tavLst>
                                    </p:anim>
                                    <p:anim calcmode="lin" valueType="num">
                                      <p:cBhvr>
                                        <p:cTn id="34" dur="500" fill="hold"/>
                                        <p:tgtEl>
                                          <p:spTgt spid="378888"/>
                                        </p:tgtEl>
                                        <p:attrNameLst>
                                          <p:attrName>ppt_h</p:attrName>
                                        </p:attrNameLst>
                                      </p:cBhvr>
                                      <p:tavLst>
                                        <p:tav tm="0">
                                          <p:val>
                                            <p:fltVal val="0"/>
                                          </p:val>
                                        </p:tav>
                                        <p:tav tm="100000">
                                          <p:val>
                                            <p:strVal val="#ppt_h"/>
                                          </p:val>
                                        </p:tav>
                                      </p:tavLst>
                                    </p:anim>
                                    <p:anim calcmode="lin" valueType="num">
                                      <p:cBhvr>
                                        <p:cTn id="35" dur="500" fill="hold"/>
                                        <p:tgtEl>
                                          <p:spTgt spid="378888"/>
                                        </p:tgtEl>
                                        <p:attrNameLst>
                                          <p:attrName>ppt_x</p:attrName>
                                        </p:attrNameLst>
                                      </p:cBhvr>
                                      <p:tavLst>
                                        <p:tav tm="0">
                                          <p:val>
                                            <p:fltVal val="0.5"/>
                                          </p:val>
                                        </p:tav>
                                        <p:tav tm="100000">
                                          <p:val>
                                            <p:strVal val="#ppt_x"/>
                                          </p:val>
                                        </p:tav>
                                      </p:tavLst>
                                    </p:anim>
                                    <p:anim calcmode="lin" valueType="num">
                                      <p:cBhvr>
                                        <p:cTn id="36" dur="500" fill="hold"/>
                                        <p:tgtEl>
                                          <p:spTgt spid="3788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7" name="Text Box 5"/>
          <p:cNvSpPr txBox="1">
            <a:spLocks noChangeArrowheads="1"/>
          </p:cNvSpPr>
          <p:nvPr/>
        </p:nvSpPr>
        <p:spPr bwMode="auto">
          <a:xfrm>
            <a:off x="228600" y="133980"/>
            <a:ext cx="5638800" cy="645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spcBef>
                <a:spcPct val="20000"/>
              </a:spcBef>
              <a:buFontTx/>
              <a:buChar char="•"/>
              <a:defRPr/>
            </a:pPr>
            <a:r>
              <a:rPr lang="el-GR" sz="1600" dirty="0" smtClean="0">
                <a:solidFill>
                  <a:schemeClr val="bg1"/>
                </a:solidFill>
                <a:latin typeface="Calibri"/>
                <a:cs typeface="Calibri"/>
              </a:rPr>
              <a:t>Τα </a:t>
            </a:r>
            <a:r>
              <a:rPr lang="el-GR" sz="1700" dirty="0" smtClean="0">
                <a:solidFill>
                  <a:schemeClr val="bg1"/>
                </a:solidFill>
                <a:latin typeface="Calibri"/>
                <a:cs typeface="Calibri"/>
              </a:rPr>
              <a:t>πρωτόνια μπαίνουν στο</a:t>
            </a:r>
            <a:r>
              <a:rPr lang="en-GB" sz="1700" dirty="0" smtClean="0">
                <a:solidFill>
                  <a:schemeClr val="bg1"/>
                </a:solidFill>
                <a:latin typeface="Calibri"/>
                <a:cs typeface="Calibri"/>
              </a:rPr>
              <a:t> LHC </a:t>
            </a:r>
            <a:r>
              <a:rPr lang="el-GR" sz="1700" dirty="0" smtClean="0">
                <a:solidFill>
                  <a:schemeClr val="bg1"/>
                </a:solidFill>
                <a:latin typeface="Calibri"/>
                <a:cs typeface="Calibri"/>
              </a:rPr>
              <a:t>σε πακέτα (με 100 </a:t>
            </a:r>
            <a:r>
              <a:rPr lang="el-GR" sz="1700" dirty="0" smtClean="0">
                <a:solidFill>
                  <a:schemeClr val="bg1"/>
                </a:solidFill>
                <a:latin typeface="Calibri"/>
                <a:cs typeface="Calibri"/>
              </a:rPr>
              <a:t>δισεκατομμύρια πρωτόνια</a:t>
            </a:r>
            <a:r>
              <a:rPr lang="en-GB" sz="1700" dirty="0" smtClean="0">
                <a:solidFill>
                  <a:schemeClr val="bg1"/>
                </a:solidFill>
                <a:latin typeface="Calibri"/>
                <a:cs typeface="Calibri"/>
              </a:rPr>
              <a:t>) </a:t>
            </a:r>
            <a:r>
              <a:rPr lang="el-GR" sz="1700" dirty="0" smtClean="0">
                <a:solidFill>
                  <a:schemeClr val="bg1"/>
                </a:solidFill>
                <a:latin typeface="Calibri"/>
                <a:cs typeface="Calibri"/>
              </a:rPr>
              <a:t>κάθε</a:t>
            </a:r>
            <a:r>
              <a:rPr lang="en-GB" sz="1700" dirty="0" smtClean="0">
                <a:solidFill>
                  <a:schemeClr val="bg1"/>
                </a:solidFill>
                <a:latin typeface="Calibri"/>
                <a:cs typeface="Calibri"/>
              </a:rPr>
              <a:t> 25 ns;  </a:t>
            </a:r>
            <a:endParaRPr lang="el-GR" sz="1700" dirty="0" smtClean="0">
              <a:solidFill>
                <a:schemeClr val="bg1"/>
              </a:solidFill>
              <a:latin typeface="Calibri"/>
              <a:cs typeface="Calibri"/>
            </a:endParaRPr>
          </a:p>
          <a:p>
            <a:pPr eaLnBrk="1" hangingPunct="1">
              <a:lnSpc>
                <a:spcPct val="90000"/>
              </a:lnSpc>
              <a:spcBef>
                <a:spcPct val="20000"/>
              </a:spcBef>
              <a:buFontTx/>
              <a:buChar char="•"/>
              <a:defRPr/>
            </a:pPr>
            <a:endParaRPr lang="el-GR" sz="1700" dirty="0">
              <a:solidFill>
                <a:schemeClr val="bg1"/>
              </a:solidFill>
              <a:latin typeface="Calibri"/>
              <a:cs typeface="Calibri"/>
            </a:endParaRPr>
          </a:p>
          <a:p>
            <a:pPr eaLnBrk="1" hangingPunct="1">
              <a:lnSpc>
                <a:spcPct val="90000"/>
              </a:lnSpc>
              <a:spcBef>
                <a:spcPct val="20000"/>
              </a:spcBef>
              <a:buFontTx/>
              <a:buChar char="•"/>
              <a:defRPr/>
            </a:pPr>
            <a:r>
              <a:rPr lang="el-GR" sz="1700" dirty="0" smtClean="0">
                <a:solidFill>
                  <a:schemeClr val="bg1"/>
                </a:solidFill>
                <a:latin typeface="Calibri"/>
                <a:cs typeface="Calibri"/>
              </a:rPr>
              <a:t>Επιταχύνονται από </a:t>
            </a:r>
            <a:r>
              <a:rPr lang="en-GB" sz="1700" dirty="0" smtClean="0">
                <a:solidFill>
                  <a:schemeClr val="bg1"/>
                </a:solidFill>
                <a:latin typeface="Calibri"/>
                <a:cs typeface="Calibri"/>
              </a:rPr>
              <a:t>450 </a:t>
            </a:r>
            <a:r>
              <a:rPr lang="en-GB" sz="1700" dirty="0" err="1" smtClean="0">
                <a:solidFill>
                  <a:schemeClr val="bg1"/>
                </a:solidFill>
                <a:latin typeface="Calibri"/>
                <a:cs typeface="Calibri"/>
              </a:rPr>
              <a:t>GeV</a:t>
            </a:r>
            <a:r>
              <a:rPr lang="en-GB" sz="1700" dirty="0" smtClean="0">
                <a:solidFill>
                  <a:schemeClr val="bg1"/>
                </a:solidFill>
                <a:latin typeface="Calibri"/>
                <a:cs typeface="Calibri"/>
              </a:rPr>
              <a:t> </a:t>
            </a:r>
            <a:r>
              <a:rPr lang="el-GR" sz="1700" dirty="0" smtClean="0">
                <a:solidFill>
                  <a:schemeClr val="bg1"/>
                </a:solidFill>
                <a:latin typeface="Calibri"/>
                <a:cs typeface="Calibri"/>
              </a:rPr>
              <a:t>στα</a:t>
            </a:r>
            <a:r>
              <a:rPr lang="en-GB" sz="1700" dirty="0" smtClean="0">
                <a:solidFill>
                  <a:schemeClr val="bg1"/>
                </a:solidFill>
                <a:latin typeface="Calibri"/>
                <a:cs typeface="Calibri"/>
              </a:rPr>
              <a:t> </a:t>
            </a:r>
            <a:r>
              <a:rPr lang="en-GB" sz="1700" dirty="0">
                <a:solidFill>
                  <a:schemeClr val="bg1"/>
                </a:solidFill>
                <a:latin typeface="Calibri"/>
                <a:cs typeface="Calibri"/>
              </a:rPr>
              <a:t>7</a:t>
            </a:r>
            <a:r>
              <a:rPr lang="en-GB" sz="1700" dirty="0" smtClean="0">
                <a:solidFill>
                  <a:schemeClr val="bg1"/>
                </a:solidFill>
                <a:latin typeface="Calibri"/>
                <a:cs typeface="Calibri"/>
              </a:rPr>
              <a:t> </a:t>
            </a:r>
            <a:r>
              <a:rPr lang="en-GB" sz="1700" dirty="0" err="1" smtClean="0">
                <a:solidFill>
                  <a:schemeClr val="bg1"/>
                </a:solidFill>
                <a:latin typeface="Calibri"/>
                <a:cs typeface="Calibri"/>
              </a:rPr>
              <a:t>TeV</a:t>
            </a:r>
            <a:endParaRPr lang="el-GR" sz="1700" dirty="0" smtClean="0">
              <a:solidFill>
                <a:schemeClr val="bg1"/>
              </a:solidFill>
              <a:latin typeface="Calibri"/>
              <a:cs typeface="Calibri"/>
            </a:endParaRPr>
          </a:p>
          <a:p>
            <a:pPr eaLnBrk="1" hangingPunct="1">
              <a:lnSpc>
                <a:spcPct val="90000"/>
              </a:lnSpc>
              <a:spcBef>
                <a:spcPct val="20000"/>
              </a:spcBef>
              <a:buFontTx/>
              <a:buChar char="•"/>
              <a:defRPr/>
            </a:pPr>
            <a:endParaRPr lang="el-GR" sz="1700" dirty="0">
              <a:solidFill>
                <a:schemeClr val="bg1"/>
              </a:solidFill>
              <a:latin typeface="Calibri"/>
              <a:cs typeface="Calibri"/>
            </a:endParaRPr>
          </a:p>
          <a:p>
            <a:pPr eaLnBrk="1" hangingPunct="1">
              <a:lnSpc>
                <a:spcPct val="90000"/>
              </a:lnSpc>
              <a:spcBef>
                <a:spcPct val="20000"/>
              </a:spcBef>
              <a:buFontTx/>
              <a:buChar char="•"/>
              <a:defRPr/>
            </a:pPr>
            <a:r>
              <a:rPr lang="el-GR" sz="1700" dirty="0" smtClean="0">
                <a:solidFill>
                  <a:schemeClr val="bg1"/>
                </a:solidFill>
                <a:latin typeface="Calibri"/>
                <a:cs typeface="Calibri"/>
              </a:rPr>
              <a:t>Φτάνουν </a:t>
            </a:r>
            <a:r>
              <a:rPr lang="el-GR" sz="1700" dirty="0" smtClean="0">
                <a:solidFill>
                  <a:schemeClr val="bg1"/>
                </a:solidFill>
                <a:latin typeface="Calibri"/>
                <a:cs typeface="Calibri"/>
              </a:rPr>
              <a:t>στο </a:t>
            </a:r>
            <a:r>
              <a:rPr lang="el-GR" sz="1700" dirty="0" smtClean="0">
                <a:solidFill>
                  <a:srgbClr val="FFFF00"/>
                </a:solidFill>
                <a:latin typeface="Calibri"/>
                <a:cs typeface="Calibri"/>
              </a:rPr>
              <a:t>99.9999991</a:t>
            </a:r>
            <a:r>
              <a:rPr lang="el-GR" sz="1700" dirty="0" smtClean="0">
                <a:solidFill>
                  <a:srgbClr val="FFFF00"/>
                </a:solidFill>
                <a:latin typeface="Calibri"/>
                <a:cs typeface="Calibri"/>
              </a:rPr>
              <a:t>% της ταχύτητας του φωτός</a:t>
            </a:r>
          </a:p>
          <a:p>
            <a:pPr eaLnBrk="1" hangingPunct="1">
              <a:lnSpc>
                <a:spcPct val="90000"/>
              </a:lnSpc>
              <a:spcBef>
                <a:spcPct val="20000"/>
              </a:spcBef>
              <a:buFontTx/>
              <a:buChar char="•"/>
              <a:defRPr/>
            </a:pPr>
            <a:endParaRPr lang="el-GR" sz="1700" dirty="0" smtClean="0">
              <a:solidFill>
                <a:schemeClr val="bg1"/>
              </a:solidFill>
              <a:latin typeface="Calibri"/>
              <a:cs typeface="Calibri"/>
            </a:endParaRPr>
          </a:p>
          <a:p>
            <a:pPr>
              <a:lnSpc>
                <a:spcPct val="90000"/>
              </a:lnSpc>
              <a:spcBef>
                <a:spcPct val="20000"/>
              </a:spcBef>
              <a:buFontTx/>
              <a:buChar char="•"/>
              <a:defRPr/>
            </a:pPr>
            <a:r>
              <a:rPr lang="en-GB" sz="1700" dirty="0">
                <a:solidFill>
                  <a:srgbClr val="FFFF00"/>
                </a:solidFill>
                <a:latin typeface="Helvetica" charset="0"/>
              </a:rPr>
              <a:t>40 </a:t>
            </a:r>
            <a:r>
              <a:rPr lang="el-GR" sz="1700" dirty="0" smtClean="0">
                <a:solidFill>
                  <a:srgbClr val="FFFF00"/>
                </a:solidFill>
                <a:latin typeface="Calibri"/>
                <a:cs typeface="Calibri"/>
              </a:rPr>
              <a:t>εκατομμύρια </a:t>
            </a:r>
            <a:r>
              <a:rPr lang="el-GR" sz="1700" dirty="0" smtClean="0">
                <a:solidFill>
                  <a:srgbClr val="FFFF00"/>
                </a:solidFill>
                <a:latin typeface="Calibri"/>
                <a:cs typeface="Calibri"/>
              </a:rPr>
              <a:t>φορές/</a:t>
            </a:r>
            <a:r>
              <a:rPr lang="en-GB" sz="1700" dirty="0" smtClean="0">
                <a:solidFill>
                  <a:srgbClr val="FFFF00"/>
                </a:solidFill>
                <a:latin typeface="Calibri"/>
                <a:cs typeface="Calibri"/>
              </a:rPr>
              <a:t>s </a:t>
            </a:r>
            <a:r>
              <a:rPr lang="el-GR" sz="1700" dirty="0" smtClean="0">
                <a:solidFill>
                  <a:srgbClr val="FFFF00"/>
                </a:solidFill>
                <a:latin typeface="Calibri"/>
                <a:cs typeface="Calibri"/>
              </a:rPr>
              <a:t> </a:t>
            </a:r>
            <a:r>
              <a:rPr lang="el-GR" sz="1700" dirty="0" smtClean="0">
                <a:solidFill>
                  <a:schemeClr val="bg1"/>
                </a:solidFill>
                <a:latin typeface="Calibri"/>
                <a:cs typeface="Calibri"/>
              </a:rPr>
              <a:t>τα πακέτα περνούν από τα σημεία σύγκρουσης</a:t>
            </a:r>
          </a:p>
          <a:p>
            <a:pPr>
              <a:lnSpc>
                <a:spcPct val="90000"/>
              </a:lnSpc>
              <a:spcBef>
                <a:spcPct val="20000"/>
              </a:spcBef>
              <a:buFontTx/>
              <a:buChar char="•"/>
              <a:defRPr/>
            </a:pPr>
            <a:endParaRPr lang="el-GR" sz="1700" dirty="0">
              <a:solidFill>
                <a:schemeClr val="bg1"/>
              </a:solidFill>
              <a:latin typeface="Calibri"/>
              <a:cs typeface="Calibri"/>
            </a:endParaRPr>
          </a:p>
          <a:p>
            <a:pPr marL="285750" indent="-285750">
              <a:lnSpc>
                <a:spcPct val="90000"/>
              </a:lnSpc>
              <a:spcBef>
                <a:spcPct val="20000"/>
              </a:spcBef>
              <a:buFont typeface="Arial"/>
              <a:buChar char="•"/>
              <a:defRPr/>
            </a:pPr>
            <a:r>
              <a:rPr lang="el-GR" sz="1700" dirty="0" smtClean="0">
                <a:solidFill>
                  <a:schemeClr val="bg1"/>
                </a:solidFill>
                <a:latin typeface="Calibri"/>
                <a:cs typeface="Calibri"/>
              </a:rPr>
              <a:t>Τα πρωτόνια κάνουν το γύρο </a:t>
            </a:r>
            <a:r>
              <a:rPr lang="el-GR" sz="1700" dirty="0" smtClean="0">
                <a:solidFill>
                  <a:srgbClr val="FFFF00"/>
                </a:solidFill>
                <a:latin typeface="Calibri"/>
                <a:cs typeface="Calibri"/>
              </a:rPr>
              <a:t>του </a:t>
            </a:r>
            <a:r>
              <a:rPr lang="en-GB" sz="1700" dirty="0" smtClean="0">
                <a:solidFill>
                  <a:srgbClr val="FFFF00"/>
                </a:solidFill>
                <a:cs typeface="Calibri"/>
              </a:rPr>
              <a:t>LHC</a:t>
            </a:r>
            <a:r>
              <a:rPr lang="el-GR" sz="1700" dirty="0" smtClean="0">
                <a:solidFill>
                  <a:srgbClr val="FFFF00"/>
                </a:solidFill>
                <a:cs typeface="Calibri"/>
              </a:rPr>
              <a:t> </a:t>
            </a:r>
            <a:r>
              <a:rPr lang="el-GR" sz="1700" dirty="0" smtClean="0">
                <a:solidFill>
                  <a:srgbClr val="FFFF00"/>
                </a:solidFill>
                <a:latin typeface="Calibri"/>
                <a:cs typeface="Calibri"/>
              </a:rPr>
              <a:t>11245 φορές/</a:t>
            </a:r>
            <a:r>
              <a:rPr lang="en-GB" sz="1700" dirty="0" smtClean="0">
                <a:solidFill>
                  <a:srgbClr val="FFFF00"/>
                </a:solidFill>
                <a:latin typeface="Calibri"/>
                <a:cs typeface="Calibri"/>
              </a:rPr>
              <a:t>s</a:t>
            </a:r>
          </a:p>
          <a:p>
            <a:pPr eaLnBrk="1" hangingPunct="1">
              <a:lnSpc>
                <a:spcPct val="90000"/>
              </a:lnSpc>
              <a:spcBef>
                <a:spcPct val="20000"/>
              </a:spcBef>
              <a:buFontTx/>
              <a:buChar char="•"/>
              <a:defRPr/>
            </a:pPr>
            <a:r>
              <a:rPr lang="en-GB" sz="1700" dirty="0" smtClean="0">
                <a:solidFill>
                  <a:schemeClr val="bg1"/>
                </a:solidFill>
                <a:latin typeface="+mj-lt"/>
              </a:rPr>
              <a:t>31.2 </a:t>
            </a:r>
            <a:r>
              <a:rPr lang="en-GB" sz="1700" dirty="0">
                <a:solidFill>
                  <a:schemeClr val="bg1"/>
                </a:solidFill>
                <a:latin typeface="+mj-lt"/>
              </a:rPr>
              <a:t>MHz crossing rate</a:t>
            </a:r>
          </a:p>
          <a:p>
            <a:pPr>
              <a:lnSpc>
                <a:spcPct val="90000"/>
              </a:lnSpc>
              <a:spcBef>
                <a:spcPct val="20000"/>
              </a:spcBef>
              <a:buFontTx/>
              <a:buChar char="•"/>
              <a:defRPr/>
            </a:pPr>
            <a:r>
              <a:rPr lang="en-GB" sz="1700" dirty="0" smtClean="0">
                <a:solidFill>
                  <a:schemeClr val="bg1"/>
                </a:solidFill>
                <a:latin typeface="Helvetica" charset="0"/>
              </a:rPr>
              <a:t> </a:t>
            </a:r>
            <a:r>
              <a:rPr lang="en-GB" sz="1700" dirty="0" smtClean="0">
                <a:solidFill>
                  <a:schemeClr val="bg1"/>
                </a:solidFill>
                <a:latin typeface="+mj-lt"/>
              </a:rPr>
              <a:t>20 </a:t>
            </a:r>
            <a:r>
              <a:rPr lang="el-GR" sz="1700" dirty="0" smtClean="0">
                <a:solidFill>
                  <a:schemeClr val="bg1"/>
                </a:solidFill>
                <a:latin typeface="+mj-lt"/>
              </a:rPr>
              <a:t>συγκρούσεις κατά μέσο όρο </a:t>
            </a:r>
            <a:r>
              <a:rPr lang="en-GB" sz="1700" dirty="0" smtClean="0">
                <a:solidFill>
                  <a:schemeClr val="bg1"/>
                </a:solidFill>
                <a:latin typeface="+mj-lt"/>
              </a:rPr>
              <a:t>(100 </a:t>
            </a:r>
            <a:r>
              <a:rPr lang="el-GR" sz="1700" dirty="0" smtClean="0">
                <a:solidFill>
                  <a:schemeClr val="bg1"/>
                </a:solidFill>
                <a:latin typeface="+mj-lt"/>
              </a:rPr>
              <a:t>σε</a:t>
            </a:r>
            <a:r>
              <a:rPr lang="en-GB" sz="1700" dirty="0" smtClean="0">
                <a:solidFill>
                  <a:schemeClr val="bg1"/>
                </a:solidFill>
                <a:latin typeface="+mj-lt"/>
              </a:rPr>
              <a:t> 100 </a:t>
            </a:r>
            <a:r>
              <a:rPr lang="el-GR" sz="1700" dirty="0" smtClean="0">
                <a:solidFill>
                  <a:schemeClr val="bg1"/>
                </a:solidFill>
                <a:latin typeface="+mj-lt"/>
              </a:rPr>
              <a:t>δισεκατομμύρια </a:t>
            </a:r>
            <a:r>
              <a:rPr lang="el-GR" sz="1700" dirty="0" smtClean="0">
                <a:solidFill>
                  <a:schemeClr val="bg1"/>
                </a:solidFill>
                <a:cs typeface="Calibri"/>
              </a:rPr>
              <a:t>πρωτόνια</a:t>
            </a:r>
            <a:r>
              <a:rPr lang="en-GB" sz="1700" dirty="0" smtClean="0">
                <a:solidFill>
                  <a:schemeClr val="bg1"/>
                </a:solidFill>
                <a:latin typeface="+mj-lt"/>
              </a:rPr>
              <a:t>)</a:t>
            </a:r>
          </a:p>
          <a:p>
            <a:pPr eaLnBrk="1" hangingPunct="1">
              <a:lnSpc>
                <a:spcPct val="90000"/>
              </a:lnSpc>
              <a:spcBef>
                <a:spcPct val="20000"/>
              </a:spcBef>
              <a:buFontTx/>
              <a:buChar char="•"/>
              <a:defRPr/>
            </a:pPr>
            <a:r>
              <a:rPr lang="en-GB" sz="1700" dirty="0" smtClean="0">
                <a:solidFill>
                  <a:srgbClr val="FFFF00"/>
                </a:solidFill>
                <a:latin typeface="+mj-lt"/>
              </a:rPr>
              <a:t>600 </a:t>
            </a:r>
            <a:r>
              <a:rPr lang="el-GR" sz="1700" dirty="0" smtClean="0">
                <a:solidFill>
                  <a:srgbClr val="FFFF00"/>
                </a:solidFill>
                <a:latin typeface="+mj-lt"/>
              </a:rPr>
              <a:t>εκατομύρια συγκρούσεις το δευτερόλεπτο</a:t>
            </a:r>
            <a:endParaRPr lang="en-GB" sz="1700" dirty="0">
              <a:solidFill>
                <a:srgbClr val="FFFF00"/>
              </a:solidFill>
              <a:latin typeface="+mj-lt"/>
            </a:endParaRPr>
          </a:p>
          <a:p>
            <a:pPr eaLnBrk="1" hangingPunct="1">
              <a:lnSpc>
                <a:spcPct val="90000"/>
              </a:lnSpc>
              <a:spcBef>
                <a:spcPct val="20000"/>
              </a:spcBef>
              <a:buFontTx/>
              <a:buChar char="•"/>
              <a:defRPr/>
            </a:pPr>
            <a:endParaRPr lang="en-GB" sz="1700" dirty="0">
              <a:solidFill>
                <a:srgbClr val="FFFF00"/>
              </a:solidFill>
              <a:latin typeface="Helvetica" charset="0"/>
            </a:endParaRPr>
          </a:p>
          <a:p>
            <a:pPr eaLnBrk="1" hangingPunct="1">
              <a:lnSpc>
                <a:spcPct val="90000"/>
              </a:lnSpc>
              <a:spcBef>
                <a:spcPct val="20000"/>
              </a:spcBef>
              <a:buFontTx/>
              <a:buChar char="•"/>
              <a:defRPr/>
            </a:pPr>
            <a:r>
              <a:rPr lang="en-GB" sz="1700" dirty="0">
                <a:solidFill>
                  <a:schemeClr val="bg1"/>
                </a:solidFill>
                <a:latin typeface="Helvetica" charset="0"/>
              </a:rPr>
              <a:t> </a:t>
            </a:r>
            <a:r>
              <a:rPr lang="el-GR" sz="1700" dirty="0" smtClean="0">
                <a:solidFill>
                  <a:srgbClr val="FFFFFF"/>
                </a:solidFill>
                <a:latin typeface="+mj-lt"/>
              </a:rPr>
              <a:t>Μετά από φιλτράρισμα, </a:t>
            </a:r>
            <a:r>
              <a:rPr lang="el-GR" sz="1700" dirty="0" smtClean="0">
                <a:solidFill>
                  <a:srgbClr val="FFFFFF"/>
                </a:solidFill>
                <a:latin typeface="+mj-lt"/>
              </a:rPr>
              <a:t>καταγράφονται ~1000 </a:t>
            </a:r>
            <a:r>
              <a:rPr lang="el-GR" sz="1700" dirty="0" smtClean="0">
                <a:solidFill>
                  <a:srgbClr val="FFFFFF"/>
                </a:solidFill>
                <a:latin typeface="+mj-lt"/>
              </a:rPr>
              <a:t>συγκρούσεις το δευτερόλεπτο</a:t>
            </a:r>
            <a:endParaRPr lang="en-GB" sz="1700" dirty="0">
              <a:solidFill>
                <a:srgbClr val="FFFFFF"/>
              </a:solidFill>
              <a:latin typeface="+mj-lt"/>
            </a:endParaRPr>
          </a:p>
          <a:p>
            <a:pPr eaLnBrk="1" hangingPunct="1">
              <a:lnSpc>
                <a:spcPct val="90000"/>
              </a:lnSpc>
              <a:spcBef>
                <a:spcPct val="20000"/>
              </a:spcBef>
              <a:defRPr/>
            </a:pPr>
            <a:endParaRPr lang="en-GB" sz="1700" dirty="0">
              <a:solidFill>
                <a:schemeClr val="bg1"/>
              </a:solidFill>
              <a:latin typeface="Helvetica" charset="0"/>
            </a:endParaRPr>
          </a:p>
          <a:p>
            <a:pPr>
              <a:lnSpc>
                <a:spcPct val="90000"/>
              </a:lnSpc>
              <a:spcBef>
                <a:spcPct val="20000"/>
              </a:spcBef>
              <a:buFontTx/>
              <a:buChar char="•"/>
              <a:defRPr/>
            </a:pPr>
            <a:r>
              <a:rPr lang="en-GB" sz="1700" dirty="0">
                <a:solidFill>
                  <a:schemeClr val="bg1"/>
                </a:solidFill>
                <a:latin typeface="+mj-lt"/>
              </a:rPr>
              <a:t> </a:t>
            </a:r>
            <a:r>
              <a:rPr lang="el-GR" sz="1700" dirty="0" smtClean="0">
                <a:solidFill>
                  <a:schemeClr val="bg1"/>
                </a:solidFill>
                <a:latin typeface="+mj-lt"/>
              </a:rPr>
              <a:t>1 </a:t>
            </a:r>
            <a:r>
              <a:rPr lang="en-GB" sz="1700" dirty="0" smtClean="0">
                <a:solidFill>
                  <a:schemeClr val="bg1"/>
                </a:solidFill>
                <a:latin typeface="+mj-lt"/>
              </a:rPr>
              <a:t>Megabyte </a:t>
            </a:r>
            <a:r>
              <a:rPr lang="el-GR" sz="1700" dirty="0" smtClean="0">
                <a:solidFill>
                  <a:schemeClr val="bg1"/>
                </a:solidFill>
                <a:latin typeface="+mj-lt"/>
              </a:rPr>
              <a:t>πληροφορίες από κάθε σύγκρουση</a:t>
            </a:r>
            <a:endParaRPr lang="el-GR" sz="1700" dirty="0" smtClean="0">
              <a:solidFill>
                <a:schemeClr val="bg1"/>
              </a:solidFill>
              <a:latin typeface="+mj-lt"/>
              <a:sym typeface="Wingdings" charset="0"/>
            </a:endParaRPr>
          </a:p>
          <a:p>
            <a:pPr>
              <a:lnSpc>
                <a:spcPct val="90000"/>
              </a:lnSpc>
              <a:spcBef>
                <a:spcPct val="20000"/>
              </a:spcBef>
              <a:buFontTx/>
              <a:buChar char="•"/>
              <a:defRPr/>
            </a:pPr>
            <a:r>
              <a:rPr lang="el-GR" sz="1700" dirty="0">
                <a:solidFill>
                  <a:schemeClr val="bg1"/>
                </a:solidFill>
                <a:latin typeface="+mj-lt"/>
                <a:sym typeface="Wingdings" charset="0"/>
              </a:rPr>
              <a:t> </a:t>
            </a:r>
            <a:r>
              <a:rPr lang="el-GR" sz="1700" dirty="0" smtClean="0">
                <a:solidFill>
                  <a:schemeClr val="bg1"/>
                </a:solidFill>
                <a:latin typeface="+mj-lt"/>
                <a:sym typeface="Wingdings" charset="0"/>
              </a:rPr>
              <a:t>0.1 </a:t>
            </a:r>
            <a:r>
              <a:rPr lang="en-GB" sz="1700" dirty="0" smtClean="0">
                <a:solidFill>
                  <a:schemeClr val="bg1"/>
                </a:solidFill>
                <a:latin typeface="+mj-lt"/>
                <a:sym typeface="Wingdings" charset="0"/>
              </a:rPr>
              <a:t>Gigabyte / </a:t>
            </a:r>
            <a:r>
              <a:rPr lang="el-GR" sz="1700" dirty="0" smtClean="0">
                <a:solidFill>
                  <a:schemeClr val="bg1"/>
                </a:solidFill>
                <a:latin typeface="+mj-lt"/>
                <a:sym typeface="Wingdings" charset="0"/>
              </a:rPr>
              <a:t>δευτερόλεπτο</a:t>
            </a:r>
            <a:endParaRPr lang="en-GB" sz="1700" dirty="0" smtClean="0">
              <a:solidFill>
                <a:schemeClr val="bg1"/>
              </a:solidFill>
              <a:latin typeface="+mj-lt"/>
              <a:sym typeface="Wingdings" charset="0"/>
            </a:endParaRPr>
          </a:p>
          <a:p>
            <a:pPr>
              <a:lnSpc>
                <a:spcPct val="90000"/>
              </a:lnSpc>
              <a:spcBef>
                <a:spcPct val="20000"/>
              </a:spcBef>
              <a:buFontTx/>
              <a:buChar char="•"/>
              <a:defRPr/>
            </a:pPr>
            <a:r>
              <a:rPr lang="en-GB" sz="1700" dirty="0" smtClean="0">
                <a:solidFill>
                  <a:schemeClr val="bg1"/>
                </a:solidFill>
                <a:latin typeface="+mj-lt"/>
              </a:rPr>
              <a:t> </a:t>
            </a:r>
            <a:r>
              <a:rPr lang="en-GB" sz="1700" dirty="0">
                <a:solidFill>
                  <a:schemeClr val="bg1"/>
                </a:solidFill>
                <a:latin typeface="+mj-lt"/>
              </a:rPr>
              <a:t>10</a:t>
            </a:r>
            <a:r>
              <a:rPr lang="en-GB" sz="1700" baseline="30000" dirty="0">
                <a:solidFill>
                  <a:schemeClr val="bg1"/>
                </a:solidFill>
                <a:latin typeface="+mj-lt"/>
              </a:rPr>
              <a:t>10</a:t>
            </a:r>
            <a:r>
              <a:rPr lang="en-GB" sz="1700" dirty="0">
                <a:solidFill>
                  <a:schemeClr val="bg1"/>
                </a:solidFill>
                <a:latin typeface="+mj-lt"/>
              </a:rPr>
              <a:t> </a:t>
            </a:r>
            <a:r>
              <a:rPr lang="el-GR" sz="1700" dirty="0" smtClean="0">
                <a:solidFill>
                  <a:schemeClr val="bg1"/>
                </a:solidFill>
                <a:latin typeface="+mj-lt"/>
              </a:rPr>
              <a:t>συγκρούσεις το χρόνο</a:t>
            </a:r>
            <a:endParaRPr lang="en-GB" sz="1700" dirty="0" smtClean="0">
              <a:solidFill>
                <a:schemeClr val="bg1"/>
              </a:solidFill>
              <a:latin typeface="+mj-lt"/>
            </a:endParaRPr>
          </a:p>
          <a:p>
            <a:pPr>
              <a:lnSpc>
                <a:spcPct val="90000"/>
              </a:lnSpc>
              <a:spcBef>
                <a:spcPct val="20000"/>
              </a:spcBef>
              <a:buFontTx/>
              <a:buChar char="•"/>
              <a:defRPr/>
            </a:pPr>
            <a:r>
              <a:rPr lang="el-GR" sz="1700" dirty="0" smtClean="0">
                <a:solidFill>
                  <a:schemeClr val="bg1"/>
                </a:solidFill>
                <a:latin typeface="+mj-lt"/>
                <a:sym typeface="Wingdings" charset="0"/>
              </a:rPr>
              <a:t> </a:t>
            </a:r>
            <a:r>
              <a:rPr lang="en-GB" sz="1700" dirty="0" smtClean="0">
                <a:solidFill>
                  <a:srgbClr val="FFFF00"/>
                </a:solidFill>
                <a:latin typeface="+mj-lt"/>
                <a:sym typeface="Wingdings" charset="0"/>
              </a:rPr>
              <a:t>10 Petabyte</a:t>
            </a:r>
            <a:r>
              <a:rPr lang="el-GR" sz="1700" dirty="0" smtClean="0">
                <a:solidFill>
                  <a:srgbClr val="FFFF00"/>
                </a:solidFill>
                <a:latin typeface="+mj-lt"/>
                <a:sym typeface="Wingdings" charset="0"/>
              </a:rPr>
              <a:t> το χρόνο</a:t>
            </a:r>
            <a:endParaRPr lang="en-GB" sz="1700" dirty="0">
              <a:solidFill>
                <a:srgbClr val="FFFF00"/>
              </a:solidFill>
              <a:latin typeface="+mj-lt"/>
              <a:sym typeface="Wingdings" charset="0"/>
            </a:endParaRPr>
          </a:p>
        </p:txBody>
      </p:sp>
      <p:sp>
        <p:nvSpPr>
          <p:cNvPr id="2" name="TextBox 1"/>
          <p:cNvSpPr txBox="1"/>
          <p:nvPr/>
        </p:nvSpPr>
        <p:spPr>
          <a:xfrm>
            <a:off x="6138333" y="1269999"/>
            <a:ext cx="2808112" cy="4524316"/>
          </a:xfrm>
          <a:prstGeom prst="rect">
            <a:avLst/>
          </a:prstGeom>
          <a:noFill/>
        </p:spPr>
        <p:txBody>
          <a:bodyPr wrap="square" rtlCol="0">
            <a:spAutoFit/>
          </a:bodyPr>
          <a:lstStyle/>
          <a:p>
            <a:pPr>
              <a:defRPr/>
            </a:pPr>
            <a:r>
              <a:rPr lang="en-US" sz="1600" i="1" dirty="0">
                <a:solidFill>
                  <a:srgbClr val="6FE7FF"/>
                </a:solidFill>
              </a:rPr>
              <a:t>1 Megabyte (1MB)</a:t>
            </a:r>
          </a:p>
          <a:p>
            <a:pPr>
              <a:defRPr/>
            </a:pPr>
            <a:r>
              <a:rPr lang="el-GR" sz="1600" i="1" dirty="0" smtClean="0">
                <a:solidFill>
                  <a:srgbClr val="EAEB04"/>
                </a:solidFill>
              </a:rPr>
              <a:t>Ψηφιακή φωτογραφία</a:t>
            </a:r>
            <a:endParaRPr lang="en-US" sz="1600" i="1" baseline="30000" dirty="0">
              <a:solidFill>
                <a:srgbClr val="EAEB04"/>
              </a:solidFill>
            </a:endParaRPr>
          </a:p>
          <a:p>
            <a:pPr>
              <a:defRPr/>
            </a:pPr>
            <a:endParaRPr lang="en-US" sz="1600" i="1" dirty="0">
              <a:solidFill>
                <a:srgbClr val="EAEB04"/>
              </a:solidFill>
            </a:endParaRPr>
          </a:p>
          <a:p>
            <a:pPr>
              <a:defRPr/>
            </a:pPr>
            <a:r>
              <a:rPr lang="en-US" sz="1600" i="1" dirty="0">
                <a:solidFill>
                  <a:srgbClr val="6FE7FF"/>
                </a:solidFill>
              </a:rPr>
              <a:t>1 Gigabyte (1GB) = 1000MB</a:t>
            </a:r>
          </a:p>
          <a:p>
            <a:pPr>
              <a:defRPr/>
            </a:pPr>
            <a:r>
              <a:rPr lang="en-US" sz="1600" i="1" dirty="0" smtClean="0">
                <a:solidFill>
                  <a:srgbClr val="FFFF00"/>
                </a:solidFill>
              </a:rPr>
              <a:t>DVD </a:t>
            </a:r>
            <a:r>
              <a:rPr lang="en-US" sz="1600" i="1" dirty="0">
                <a:solidFill>
                  <a:srgbClr val="FFFF00"/>
                </a:solidFill>
              </a:rPr>
              <a:t>movie</a:t>
            </a:r>
          </a:p>
          <a:p>
            <a:pPr>
              <a:defRPr/>
            </a:pPr>
            <a:endParaRPr lang="en-US" sz="1600" i="1" dirty="0"/>
          </a:p>
          <a:p>
            <a:pPr>
              <a:defRPr/>
            </a:pPr>
            <a:r>
              <a:rPr lang="en-US" sz="1600" i="1" dirty="0">
                <a:solidFill>
                  <a:srgbClr val="6FE7FF"/>
                </a:solidFill>
              </a:rPr>
              <a:t>1 Terabyte (1TB) = 1000GB</a:t>
            </a:r>
          </a:p>
          <a:p>
            <a:pPr>
              <a:defRPr/>
            </a:pPr>
            <a:r>
              <a:rPr lang="el-GR" sz="1600" i="1" dirty="0" smtClean="0">
                <a:solidFill>
                  <a:srgbClr val="EAEB04"/>
                </a:solidFill>
              </a:rPr>
              <a:t>Παγκόσμια ετήσια παραγωγή βιβλίων</a:t>
            </a:r>
            <a:r>
              <a:rPr lang="en-US" sz="1600" i="1" dirty="0" smtClean="0">
                <a:solidFill>
                  <a:schemeClr val="accent2"/>
                </a:solidFill>
              </a:rPr>
              <a:t> </a:t>
            </a:r>
            <a:endParaRPr lang="en-US" sz="1600" i="1" dirty="0">
              <a:solidFill>
                <a:schemeClr val="accent2"/>
              </a:solidFill>
            </a:endParaRPr>
          </a:p>
          <a:p>
            <a:pPr>
              <a:defRPr/>
            </a:pPr>
            <a:endParaRPr lang="en-US" sz="1600" i="1" dirty="0"/>
          </a:p>
          <a:p>
            <a:pPr>
              <a:defRPr/>
            </a:pPr>
            <a:r>
              <a:rPr lang="en-US" sz="1600" i="1" dirty="0">
                <a:solidFill>
                  <a:srgbClr val="6FE7FF"/>
                </a:solidFill>
              </a:rPr>
              <a:t>1 Petabyte (1PB) = 1000TB</a:t>
            </a:r>
          </a:p>
          <a:p>
            <a:pPr>
              <a:defRPr/>
            </a:pPr>
            <a:r>
              <a:rPr lang="el-GR" sz="1600" i="1" dirty="0" smtClean="0">
                <a:solidFill>
                  <a:srgbClr val="EAEB04"/>
                </a:solidFill>
              </a:rPr>
              <a:t>Ετήσια παραγωγή ενός από τα πειράματα του </a:t>
            </a:r>
            <a:r>
              <a:rPr lang="en-US" sz="1600" i="1" dirty="0" smtClean="0">
                <a:solidFill>
                  <a:srgbClr val="EAEB04"/>
                </a:solidFill>
              </a:rPr>
              <a:t>LHC </a:t>
            </a:r>
            <a:endParaRPr lang="en-US" sz="1600" i="1" dirty="0">
              <a:solidFill>
                <a:srgbClr val="EAEB04"/>
              </a:solidFill>
            </a:endParaRPr>
          </a:p>
          <a:p>
            <a:pPr>
              <a:defRPr/>
            </a:pPr>
            <a:endParaRPr lang="en-US" sz="1600" i="1" dirty="0">
              <a:solidFill>
                <a:srgbClr val="EAEB04"/>
              </a:solidFill>
            </a:endParaRPr>
          </a:p>
          <a:p>
            <a:pPr>
              <a:defRPr/>
            </a:pPr>
            <a:r>
              <a:rPr lang="en-US" sz="1600" i="1" dirty="0">
                <a:solidFill>
                  <a:srgbClr val="6FE7FF"/>
                </a:solidFill>
              </a:rPr>
              <a:t>1 Exabyte (1EB) = 1000 PB</a:t>
            </a:r>
          </a:p>
          <a:p>
            <a:pPr>
              <a:defRPr/>
            </a:pPr>
            <a:r>
              <a:rPr lang="el-GR" sz="1600" i="1" dirty="0" smtClean="0">
                <a:solidFill>
                  <a:srgbClr val="EAEB04"/>
                </a:solidFill>
              </a:rPr>
              <a:t>Παγκόσμια ετήσια </a:t>
            </a:r>
            <a:r>
              <a:rPr lang="el-GR" sz="1600" i="1" dirty="0">
                <a:solidFill>
                  <a:srgbClr val="EAEB04"/>
                </a:solidFill>
              </a:rPr>
              <a:t>παραγωγή </a:t>
            </a:r>
            <a:r>
              <a:rPr lang="el-GR" sz="1600" i="1" dirty="0" smtClean="0">
                <a:solidFill>
                  <a:srgbClr val="EAEB04"/>
                </a:solidFill>
              </a:rPr>
              <a:t>πληροφορίας</a:t>
            </a:r>
            <a:r>
              <a:rPr lang="en-US" sz="1600" i="1" dirty="0" smtClean="0">
                <a:solidFill>
                  <a:schemeClr val="accent2"/>
                </a:solidFill>
              </a:rPr>
              <a:t> </a:t>
            </a:r>
            <a:endParaRPr lang="en-US" sz="1600" i="1" dirty="0">
              <a:solidFill>
                <a:schemeClr val="accent2"/>
              </a:solidFill>
            </a:endParaRPr>
          </a:p>
          <a:p>
            <a:endParaRPr lang="en-US" sz="1600" dirty="0"/>
          </a:p>
        </p:txBody>
      </p:sp>
      <p:sp>
        <p:nvSpPr>
          <p:cNvPr id="3" name="Slide Number Placeholder 2"/>
          <p:cNvSpPr>
            <a:spLocks noGrp="1"/>
          </p:cNvSpPr>
          <p:nvPr>
            <p:ph type="sldNum" sz="quarter" idx="12"/>
          </p:nvPr>
        </p:nvSpPr>
        <p:spPr/>
        <p:txBody>
          <a:bodyPr/>
          <a:lstStyle/>
          <a:p>
            <a:fld id="{8B9660DA-E739-CB4A-AEFC-82AEB23D0057}" type="slidenum">
              <a:rPr lang="en-US" smtClean="0"/>
              <a:pPr/>
              <a:t>9</a:t>
            </a:fld>
            <a:endParaRPr lang="en-US"/>
          </a:p>
        </p:txBody>
      </p:sp>
      <p:sp>
        <p:nvSpPr>
          <p:cNvPr id="5" name="Footer Placeholder 4"/>
          <p:cNvSpPr>
            <a:spLocks noGrp="1"/>
          </p:cNvSpPr>
          <p:nvPr>
            <p:ph type="ftr" sz="quarter" idx="11"/>
          </p:nvPr>
        </p:nvSpPr>
        <p:spPr/>
        <p:txBody>
          <a:bodyPr/>
          <a:lstStyle/>
          <a:p>
            <a:r>
              <a:rPr lang="el-GR" smtClean="0"/>
              <a:t>Δέσποινα Χατζηφωτιάδου </a:t>
            </a:r>
            <a:endParaRPr lang="fr-FR"/>
          </a:p>
        </p:txBody>
      </p:sp>
    </p:spTree>
    <p:extLst>
      <p:ext uri="{BB962C8B-B14F-4D97-AF65-F5344CB8AC3E}">
        <p14:creationId xmlns:p14="http://schemas.microsoft.com/office/powerpoint/2010/main" val="11173890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13344</TotalTime>
  <Words>3357</Words>
  <Application>Microsoft Macintosh PowerPoint</Application>
  <PresentationFormat>On-screen Show (4:3)</PresentationFormat>
  <Paragraphs>536</Paragraphs>
  <Slides>60</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Large 'Hadron Collider' </vt:lpstr>
      <vt:lpstr>Γιατί βαριά ιόντα; </vt:lpstr>
      <vt:lpstr>PowerPoint Presentation</vt:lpstr>
      <vt:lpstr>PowerPoint Presentation</vt:lpstr>
      <vt:lpstr>Ισχυρή αλληλεπίδραση : εγκλωβισμός των κουάρκ Τα κουάρκ δεν μπορούν να υπάρξουν ελεύθερα </vt:lpstr>
      <vt:lpstr>Quark Confinement</vt:lpstr>
      <vt:lpstr>PowerPoint Presentation</vt:lpstr>
      <vt:lpstr>… deconfinement : Quark Gluon Plasma</vt:lpstr>
      <vt:lpstr>PowerPoint Presentation</vt:lpstr>
      <vt:lpstr>PowerPoint Presentation</vt:lpstr>
      <vt:lpstr>Large 'Hadron Collider' </vt:lpstr>
      <vt:lpstr>PowerPoint Presentation</vt:lpstr>
      <vt:lpstr>PowerPoint Presentation</vt:lpstr>
      <vt:lpstr>PowerPoint Presentation</vt:lpstr>
      <vt:lpstr>Heavy Ions at CERN</vt:lpstr>
      <vt:lpstr>PowerPoint Presentation</vt:lpstr>
      <vt:lpstr>PowerPoint Presentation</vt:lpstr>
      <vt:lpstr>PowerPoint Presentation</vt:lpstr>
      <vt:lpstr>PowerPoint Presentation</vt:lpstr>
      <vt:lpstr>Ανιχνευτές πυριτίου : ~ 10 000 000 κανάλια</vt:lpstr>
      <vt:lpstr>Τime Projection Chamber</vt:lpstr>
      <vt:lpstr>PowerPoint Presentation</vt:lpstr>
      <vt:lpstr>PowerPoint Presentation</vt:lpstr>
      <vt:lpstr>Transition Radiation Detector</vt:lpstr>
      <vt:lpstr>Time of Flight</vt:lpstr>
      <vt:lpstr>PowerPoint Presentation</vt:lpstr>
      <vt:lpstr>PowerPoint Presentation</vt:lpstr>
      <vt:lpstr>PowerPoint Presentation</vt:lpstr>
      <vt:lpstr>PowerPoint Presentation</vt:lpstr>
      <vt:lpstr>Γεωμετρία της σύγκρουσης Pb-Pb (centrality)</vt:lpstr>
      <vt:lpstr>Γεωμετρία της σύγκρουσης Pb-Pb</vt:lpstr>
      <vt:lpstr>PowerPoint Presentation</vt:lpstr>
      <vt:lpstr>PowerPoint Presentation</vt:lpstr>
      <vt:lpstr>H υψηλότερη θερμοκρασία που δημιούργησε ο άνθρωπος  </vt:lpstr>
      <vt:lpstr>Pοή</vt:lpstr>
      <vt:lpstr>Ενα τέλειο υγρό στο LHC</vt:lpstr>
      <vt:lpstr>PowerPoint Presentation</vt:lpstr>
      <vt:lpstr>Πίδακες αδρονίων</vt:lpstr>
      <vt:lpstr>Απόπνιξη των πιδάκων μέσα στο QGP</vt:lpstr>
      <vt:lpstr>Το μυστήριο του J/Ψ</vt:lpstr>
      <vt:lpstr>Το μυστήριο του J/Ψ</vt:lpstr>
      <vt:lpstr>PowerPoint Presentation</vt:lpstr>
      <vt:lpstr>PowerPoint Presentation</vt:lpstr>
      <vt:lpstr>PowerPoint Presentation</vt:lpstr>
      <vt:lpstr>PowerPoint Presentation</vt:lpstr>
      <vt:lpstr>PowerPoint Presentation</vt:lpstr>
      <vt:lpstr>PowerPoint Presentation</vt:lpstr>
      <vt:lpstr>Αντί συμπεράσματος</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despina hatzifotiadou</dc:creator>
  <cp:lastModifiedBy>Despina Hatzifotiadou</cp:lastModifiedBy>
  <cp:revision>217</cp:revision>
  <dcterms:created xsi:type="dcterms:W3CDTF">2015-03-13T00:08:20Z</dcterms:created>
  <dcterms:modified xsi:type="dcterms:W3CDTF">2021-02-18T10:53:48Z</dcterms:modified>
</cp:coreProperties>
</file>